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 id="2147483694" r:id="rId5"/>
  </p:sldMasterIdLst>
  <p:notesMasterIdLst>
    <p:notesMasterId r:id="rId37"/>
  </p:notesMasterIdLst>
  <p:handoutMasterIdLst>
    <p:handoutMasterId r:id="rId38"/>
  </p:handoutMasterIdLst>
  <p:sldIdLst>
    <p:sldId id="1098" r:id="rId6"/>
    <p:sldId id="1403" r:id="rId7"/>
    <p:sldId id="1107" r:id="rId8"/>
    <p:sldId id="1106" r:id="rId9"/>
    <p:sldId id="1402" r:id="rId10"/>
    <p:sldId id="279" r:id="rId11"/>
    <p:sldId id="1413" r:id="rId12"/>
    <p:sldId id="984" r:id="rId13"/>
    <p:sldId id="356" r:id="rId14"/>
    <p:sldId id="359" r:id="rId15"/>
    <p:sldId id="1404" r:id="rId16"/>
    <p:sldId id="1405" r:id="rId17"/>
    <p:sldId id="1406" r:id="rId18"/>
    <p:sldId id="1407" r:id="rId19"/>
    <p:sldId id="1408" r:id="rId20"/>
    <p:sldId id="1409" r:id="rId21"/>
    <p:sldId id="1410" r:id="rId22"/>
    <p:sldId id="1411" r:id="rId23"/>
    <p:sldId id="1100" r:id="rId24"/>
    <p:sldId id="1101" r:id="rId25"/>
    <p:sldId id="1102" r:id="rId26"/>
    <p:sldId id="1103" r:id="rId27"/>
    <p:sldId id="1108" r:id="rId28"/>
    <p:sldId id="1000" r:id="rId29"/>
    <p:sldId id="999" r:id="rId30"/>
    <p:sldId id="1001" r:id="rId31"/>
    <p:sldId id="1002" r:id="rId32"/>
    <p:sldId id="1104" r:id="rId33"/>
    <p:sldId id="1109" r:id="rId34"/>
    <p:sldId id="1111" r:id="rId35"/>
    <p:sldId id="1412" r:id="rId3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3792" autoAdjust="0"/>
  </p:normalViewPr>
  <p:slideViewPr>
    <p:cSldViewPr snapToGrid="0">
      <p:cViewPr varScale="1">
        <p:scale>
          <a:sx n="72" d="100"/>
          <a:sy n="72" d="100"/>
        </p:scale>
        <p:origin x="960" y="53"/>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4/17/2025</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73C2-160A-5073-2A4C-543F5B35B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17C5B-5482-AA12-CCAB-FD6B39D3A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0C160-9B1F-4B6F-15DB-39113E6C16BC}"/>
              </a:ext>
            </a:extLst>
          </p:cNvPr>
          <p:cNvSpPr>
            <a:spLocks noGrp="1"/>
          </p:cNvSpPr>
          <p:nvPr>
            <p:ph type="body" idx="1"/>
          </p:nvPr>
        </p:nvSpPr>
        <p:spPr>
          <a:xfrm>
            <a:off x="731838" y="4621213"/>
            <a:ext cx="5851525" cy="3779837"/>
          </a:xfrm>
          <a:prstGeom prst="rect">
            <a:avLst/>
          </a:prstGeom>
        </p:spPr>
        <p:txBody>
          <a:bodyPr/>
          <a:lstStyle/>
          <a:p>
            <a:r>
              <a:rPr lang="en-US" dirty="0"/>
              <a:t>As you apply ACE-SI, one of the most important things to remember is that active suicidal impulse is usually very brief. We only need to hold on for a matter of minutes (Story of Cottonwood traffic saving a Soldier’s life)</a:t>
            </a:r>
          </a:p>
        </p:txBody>
      </p:sp>
    </p:spTree>
    <p:extLst>
      <p:ext uri="{BB962C8B-B14F-4D97-AF65-F5344CB8AC3E}">
        <p14:creationId xmlns:p14="http://schemas.microsoft.com/office/powerpoint/2010/main" val="149598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95821-F6CC-8A9A-1BC7-342D558C2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2768A-2F4F-0E72-6485-9D1A4F9D9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367CF-587C-920C-8B88-C5EBED33350B}"/>
              </a:ext>
            </a:extLst>
          </p:cNvPr>
          <p:cNvSpPr>
            <a:spLocks noGrp="1"/>
          </p:cNvSpPr>
          <p:nvPr>
            <p:ph type="body" idx="1"/>
          </p:nvPr>
        </p:nvSpPr>
        <p:spPr>
          <a:xfrm>
            <a:off x="731838" y="4621213"/>
            <a:ext cx="5851525" cy="3779837"/>
          </a:xfrm>
          <a:prstGeom prst="rect">
            <a:avLst/>
          </a:prstGeom>
        </p:spPr>
        <p:txBody>
          <a:bodyPr/>
          <a:lstStyle/>
          <a:p>
            <a:r>
              <a:rPr lang="en-US" dirty="0"/>
              <a:t>MFLC: Military Family Life Counselors: DPH: Directors of Psychological Health. Example of square breathing to regulate emotions.</a:t>
            </a:r>
          </a:p>
        </p:txBody>
      </p:sp>
    </p:spTree>
    <p:extLst>
      <p:ext uri="{BB962C8B-B14F-4D97-AF65-F5344CB8AC3E}">
        <p14:creationId xmlns:p14="http://schemas.microsoft.com/office/powerpoint/2010/main" val="111974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D9F1-E9A1-8ACC-5814-18137EF51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2ACAD0-9ACF-897E-1852-EE6D6B031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E7697-8A79-91A8-E676-5D4F8B171AAF}"/>
              </a:ext>
            </a:extLst>
          </p:cNvPr>
          <p:cNvSpPr>
            <a:spLocks noGrp="1"/>
          </p:cNvSpPr>
          <p:nvPr>
            <p:ph type="body" idx="1"/>
          </p:nvPr>
        </p:nvSpPr>
        <p:spPr>
          <a:xfrm>
            <a:off x="731838" y="4621213"/>
            <a:ext cx="5851525" cy="3779837"/>
          </a:xfrm>
          <a:prstGeom prst="rect">
            <a:avLst/>
          </a:prstGeom>
        </p:spPr>
        <p:txBody>
          <a:bodyPr/>
          <a:lstStyle/>
          <a:p>
            <a:r>
              <a:rPr lang="en-US" dirty="0"/>
              <a:t>One of the most common risk factors we see is trouble sleeping, which makes everything harder </a:t>
            </a:r>
          </a:p>
        </p:txBody>
      </p:sp>
    </p:spTree>
    <p:extLst>
      <p:ext uri="{BB962C8B-B14F-4D97-AF65-F5344CB8AC3E}">
        <p14:creationId xmlns:p14="http://schemas.microsoft.com/office/powerpoint/2010/main" val="1293792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C301-0CF4-69C7-BBF2-9C992A74F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C8084-54AD-94D4-7F3B-6C9CF121C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0204C-FAC6-8A14-5D01-584BB9836DDC}"/>
              </a:ext>
            </a:extLst>
          </p:cNvPr>
          <p:cNvSpPr>
            <a:spLocks noGrp="1"/>
          </p:cNvSpPr>
          <p:nvPr>
            <p:ph type="body" idx="1"/>
          </p:nvPr>
        </p:nvSpPr>
        <p:spPr>
          <a:xfrm>
            <a:off x="731838" y="4621213"/>
            <a:ext cx="5851525" cy="3779837"/>
          </a:xfrm>
          <a:prstGeom prst="rect">
            <a:avLst/>
          </a:prstGeom>
        </p:spPr>
        <p:txBody>
          <a:bodyPr/>
          <a:lstStyle/>
          <a:p>
            <a:r>
              <a:rPr lang="en-US" dirty="0"/>
              <a:t>One of the most common risk factors we see is trouble sleeping, which makes everything harder </a:t>
            </a:r>
          </a:p>
        </p:txBody>
      </p:sp>
    </p:spTree>
    <p:extLst>
      <p:ext uri="{BB962C8B-B14F-4D97-AF65-F5344CB8AC3E}">
        <p14:creationId xmlns:p14="http://schemas.microsoft.com/office/powerpoint/2010/main" val="1120168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303E-88AC-CC6D-EF43-CE9806D44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C809C-D611-5077-4FF9-B0A2A8A73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11A34-8915-D857-BB17-D436311700D9}"/>
              </a:ext>
            </a:extLst>
          </p:cNvPr>
          <p:cNvSpPr>
            <a:spLocks noGrp="1"/>
          </p:cNvSpPr>
          <p:nvPr>
            <p:ph type="body" idx="1"/>
          </p:nvPr>
        </p:nvSpPr>
        <p:spPr>
          <a:xfrm>
            <a:off x="731838" y="4621213"/>
            <a:ext cx="5851525" cy="3779837"/>
          </a:xfrm>
          <a:prstGeom prst="rect">
            <a:avLst/>
          </a:prstGeom>
        </p:spPr>
        <p:txBody>
          <a:bodyPr/>
          <a:lstStyle/>
          <a:p>
            <a:r>
              <a:rPr lang="en-US" dirty="0"/>
              <a:t>One of the most common risk factors we see is trouble sleeping, which makes everything harder </a:t>
            </a:r>
          </a:p>
        </p:txBody>
      </p:sp>
    </p:spTree>
    <p:extLst>
      <p:ext uri="{BB962C8B-B14F-4D97-AF65-F5344CB8AC3E}">
        <p14:creationId xmlns:p14="http://schemas.microsoft.com/office/powerpoint/2010/main" val="1285166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5BE1-E933-380D-8FA8-6324A6AE0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DFEA6-AC05-ACE1-E051-4CC931DBD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FECB1-8523-DC20-13CF-C995C19ACDDD}"/>
              </a:ext>
            </a:extLst>
          </p:cNvPr>
          <p:cNvSpPr>
            <a:spLocks noGrp="1"/>
          </p:cNvSpPr>
          <p:nvPr>
            <p:ph type="body" idx="1"/>
          </p:nvPr>
        </p:nvSpPr>
        <p:spPr>
          <a:xfrm>
            <a:off x="731838" y="4621213"/>
            <a:ext cx="5851525" cy="3779837"/>
          </a:xfrm>
          <a:prstGeom prst="rect">
            <a:avLst/>
          </a:prstGeom>
        </p:spPr>
        <p:txBody>
          <a:bodyPr/>
          <a:lstStyle/>
          <a:p>
            <a:r>
              <a:rPr lang="en-US" dirty="0"/>
              <a:t>One of the most common risk factors we see is trouble sleeping, which makes everything harder </a:t>
            </a:r>
          </a:p>
        </p:txBody>
      </p:sp>
    </p:spTree>
    <p:extLst>
      <p:ext uri="{BB962C8B-B14F-4D97-AF65-F5344CB8AC3E}">
        <p14:creationId xmlns:p14="http://schemas.microsoft.com/office/powerpoint/2010/main" val="371196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7FB59-0F88-8ACE-B288-31BC56653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C29F1-1ABD-F6CA-339F-FE83A68EC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5A45A-5908-29A3-F93C-45BFBEE335AD}"/>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91272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255E-0FC8-C6A3-D4A2-4D29E8309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E887E-1DF3-80A8-06D0-9776A126E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64244-1D85-0B48-BB40-6BDE32B3F3A4}"/>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3431903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4160-BC38-41DB-E8F3-8309D9CF4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9A295-BFD6-E4C1-6A36-5078350E4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7FC71-597B-ED6F-8E4F-411EF22AF896}"/>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3577169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1232C-5A47-DC87-B047-A5974337B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85327-0717-E7EF-6B10-5DC94B9A3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59F7E-D805-C8A1-A912-BEC52E8EA30F}"/>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1753306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FC4C7-9078-9FE4-A228-A8CFBA757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B449F-2D9B-5F29-407B-390CAB70C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4D6E5-CFC7-80B1-C18B-E49CBF1CD2C0}"/>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389131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6A5-5767-A403-706B-928D7AE9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4678A-D734-D903-2F49-6F72C3CF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A677-0027-CC29-E49F-7F1284BBEABF}"/>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2306197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309106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1231286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906007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2833606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BC555-6485-719A-17BD-BC742713C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71722-1C75-6991-1519-25F358D8A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D9D1F-634C-3892-E68B-8554F80DC6E6}"/>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3890341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CE5D-7E09-515B-6491-C4F5714CA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8454E-6A26-B4C2-083C-229B85DCC1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4B742-BF23-BBA9-A467-3FDD93867810}"/>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2143548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422D3-9169-07D0-82B3-0EB81AFE2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CF2C2-D6BE-026E-DCD8-CC2F7AD4E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F9EB5-69AA-0147-FC10-6E41F1F8C27F}"/>
              </a:ext>
            </a:extLst>
          </p:cNvPr>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178212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70B26-69D6-4C9F-A4FB-F23740DE5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44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accountability. If you have a problem, talk to your Commander. The Limited Use Policy is not a “Get out of Jail Free” card. You can only use it once. When you self-identify, you must self-refer regarding ALL drugs used, not just one. This is some of the criteria of the Limited Use Policy. You can look in the AR 600-85 if you want to know more.</a:t>
            </a:r>
          </a:p>
          <a:p>
            <a:endParaRPr lang="en-US" dirty="0"/>
          </a:p>
        </p:txBody>
      </p:sp>
      <p:sp>
        <p:nvSpPr>
          <p:cNvPr id="4" name="Slide Number Placeholder 3"/>
          <p:cNvSpPr>
            <a:spLocks noGrp="1"/>
          </p:cNvSpPr>
          <p:nvPr>
            <p:ph type="sldNum" sz="quarter" idx="5"/>
          </p:nvPr>
        </p:nvSpPr>
        <p:spPr/>
        <p:txBody>
          <a:bodyPr/>
          <a:lstStyle/>
          <a:p>
            <a:fld id="{8D7D3E5B-4BED-B24C-9674-6B6454D04561}" type="slidenum">
              <a:rPr lang="en-US" smtClean="0"/>
              <a:t>6</a:t>
            </a:fld>
            <a:endParaRPr lang="en-US" dirty="0"/>
          </a:p>
        </p:txBody>
      </p:sp>
    </p:spTree>
    <p:extLst>
      <p:ext uri="{BB962C8B-B14F-4D97-AF65-F5344CB8AC3E}">
        <p14:creationId xmlns:p14="http://schemas.microsoft.com/office/powerpoint/2010/main" val="1095938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endParaRPr lang="en-US"/>
          </a:p>
        </p:txBody>
      </p:sp>
    </p:spTree>
    <p:extLst>
      <p:ext uri="{BB962C8B-B14F-4D97-AF65-F5344CB8AC3E}">
        <p14:creationId xmlns:p14="http://schemas.microsoft.com/office/powerpoint/2010/main" val="411883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524A-5C74-4054-B5C9-2B1304655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007F52-CD26-D5C5-887D-4498F6518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A32D9-434F-68BF-2618-8DF86583388C}"/>
              </a:ext>
            </a:extLst>
          </p:cNvPr>
          <p:cNvSpPr>
            <a:spLocks noGrp="1"/>
          </p:cNvSpPr>
          <p:nvPr>
            <p:ph type="body" idx="1"/>
          </p:nvPr>
        </p:nvSpPr>
        <p:spPr/>
        <p:txBody>
          <a:bodyPr/>
          <a:lstStyle/>
          <a:p>
            <a:r>
              <a:rPr lang="en-US" dirty="0"/>
              <a:t>These are the Low-Risk Guidelines, and they can help ensure we are making smarter choices when it comes to substance use and drinking alcohol. </a:t>
            </a:r>
          </a:p>
          <a:p>
            <a:endParaRPr lang="en-US" dirty="0"/>
          </a:p>
          <a:p>
            <a:r>
              <a:rPr lang="en-US" dirty="0"/>
              <a:t>The 0 stands for no use of illegal drugs, non-prescribed prescription drugs, underage drinking, drinking while you are pregnant, or have a history of alcoholism. 0 is always a low-risk choice.  </a:t>
            </a:r>
          </a:p>
          <a:p>
            <a:endParaRPr lang="en-US" dirty="0"/>
          </a:p>
          <a:p>
            <a:r>
              <a:rPr lang="en-US" dirty="0">
                <a:cs typeface="Calibri"/>
              </a:rPr>
              <a:t>1 stands for only having  1 standard drink in a 60-minute time period. </a:t>
            </a:r>
            <a:endParaRPr lang="en-US" dirty="0"/>
          </a:p>
          <a:p>
            <a:endParaRPr lang="en-US" dirty="0"/>
          </a:p>
          <a:p>
            <a:r>
              <a:rPr lang="en-US" dirty="0"/>
              <a:t> 2 stands for 2 standard drinks per day for "regular" drinkers. "Regular" means you consume alcoholic beverages 4 or more days per week. </a:t>
            </a:r>
            <a:endParaRPr lang="en-US" dirty="0">
              <a:cs typeface="Calibri"/>
            </a:endParaRPr>
          </a:p>
          <a:p>
            <a:endParaRPr lang="en-US" dirty="0"/>
          </a:p>
          <a:p>
            <a:r>
              <a:rPr lang="en-US" dirty="0"/>
              <a:t>3  stand for 3 standard drinks per day in any 24-hour period. </a:t>
            </a:r>
          </a:p>
          <a:p>
            <a:endParaRPr lang="en-US" dirty="0"/>
          </a:p>
          <a:p>
            <a:r>
              <a:rPr lang="en-US" dirty="0"/>
              <a:t>These</a:t>
            </a:r>
            <a:r>
              <a:rPr lang="en-US" baseline="0" dirty="0"/>
              <a:t> are not regulations, but guidelines to help avoid or mitigate risky behaviors, such as binge drinking or drinking and driving.</a:t>
            </a:r>
            <a:endParaRPr lang="en-US" dirty="0">
              <a:cs typeface="Calibri"/>
            </a:endParaRPr>
          </a:p>
          <a:p>
            <a:endParaRPr lang="en-US" baseline="0" dirty="0"/>
          </a:p>
          <a:p>
            <a:r>
              <a:rPr lang="en-US" baseline="0" dirty="0"/>
              <a:t>Binge drinking can have even more harmful effects than just having 1 or 2 per day. When we binge drink, we inundate our bodies with harmful substances and can cause even more damage to our brains and bodies. So, if you were thinking about “saving up” your 2 or 3 drinks a day and using them all on the weekend, think again. </a:t>
            </a:r>
            <a:r>
              <a:rPr lang="en-US" dirty="0">
                <a:cs typeface="Calibri"/>
              </a:rPr>
              <a:t>These are guidelines for everyone, regardless of your age, gender, size, or "tolerance". We will discuss the concept of "tolerance" in just a minute. </a:t>
            </a:r>
          </a:p>
          <a:p>
            <a:endParaRPr lang="en-US" dirty="0">
              <a:cs typeface="Calibri"/>
            </a:endParaRPr>
          </a:p>
          <a:p>
            <a:r>
              <a:rPr lang="en-US" dirty="0">
                <a:cs typeface="Calibri"/>
              </a:rPr>
              <a:t>Intent: Teach and review 0-1-2-3 Low Risk Guidelines, reviewing each part in detail.</a:t>
            </a:r>
          </a:p>
        </p:txBody>
      </p:sp>
      <p:sp>
        <p:nvSpPr>
          <p:cNvPr id="4" name="Slide Number Placeholder 3">
            <a:extLst>
              <a:ext uri="{FF2B5EF4-FFF2-40B4-BE49-F238E27FC236}">
                <a16:creationId xmlns:a16="http://schemas.microsoft.com/office/drawing/2014/main" id="{6E8F3AC1-6BD5-B1E0-22E3-732A1DB061EC}"/>
              </a:ext>
            </a:extLst>
          </p:cNvPr>
          <p:cNvSpPr>
            <a:spLocks noGrp="1"/>
          </p:cNvSpPr>
          <p:nvPr>
            <p:ph type="sldNum" sz="quarter" idx="10"/>
          </p:nvPr>
        </p:nvSpPr>
        <p:spPr/>
        <p:txBody>
          <a:bodyPr/>
          <a:lstStyle/>
          <a:p>
            <a:fld id="{CCCB9C45-E02A-4B46-B37D-8BE85F9D6245}" type="slidenum">
              <a:rPr lang="en-US" smtClean="0"/>
              <a:pPr/>
              <a:t>9</a:t>
            </a:fld>
            <a:endParaRPr lang="en-US"/>
          </a:p>
        </p:txBody>
      </p:sp>
    </p:spTree>
    <p:extLst>
      <p:ext uri="{BB962C8B-B14F-4D97-AF65-F5344CB8AC3E}">
        <p14:creationId xmlns:p14="http://schemas.microsoft.com/office/powerpoint/2010/main" val="3812977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621213"/>
            <a:ext cx="5851525" cy="3779837"/>
          </a:xfrm>
          <a:prstGeom prst="rect">
            <a:avLst/>
          </a:prstGeom>
        </p:spPr>
        <p:txBody>
          <a:bodyPr/>
          <a:lstStyle/>
          <a:p>
            <a:r>
              <a:rPr lang="en-US" dirty="0"/>
              <a:t>Acknowledge financial challenges, most of us are likely in yellow, and that’s ok. Just addressing our financial needs is progress.</a:t>
            </a:r>
          </a:p>
        </p:txBody>
      </p:sp>
    </p:spTree>
    <p:extLst>
      <p:ext uri="{BB962C8B-B14F-4D97-AF65-F5344CB8AC3E}">
        <p14:creationId xmlns:p14="http://schemas.microsoft.com/office/powerpoint/2010/main" val="253708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6E8B-0123-B789-5A3F-1DAA7B4F8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E16CE-C708-C079-7EC7-38AAA1EEF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CF1C2-605E-8075-9A4A-D94AFF1150B3}"/>
              </a:ext>
            </a:extLst>
          </p:cNvPr>
          <p:cNvSpPr>
            <a:spLocks noGrp="1"/>
          </p:cNvSpPr>
          <p:nvPr>
            <p:ph type="body" idx="1"/>
          </p:nvPr>
        </p:nvSpPr>
        <p:spPr>
          <a:xfrm>
            <a:off x="731838" y="4621213"/>
            <a:ext cx="5851525" cy="3779837"/>
          </a:xfrm>
          <a:prstGeom prst="rect">
            <a:avLst/>
          </a:prstGeom>
        </p:spPr>
        <p:txBody>
          <a:bodyPr/>
          <a:lstStyle/>
          <a:p>
            <a:r>
              <a:rPr lang="en-US" dirty="0"/>
              <a:t>Acknowledge financial challenges, most of us are likely in yellow, and that’s ok. Just addressing our financial needs is progress.</a:t>
            </a:r>
          </a:p>
        </p:txBody>
      </p:sp>
    </p:spTree>
    <p:extLst>
      <p:ext uri="{BB962C8B-B14F-4D97-AF65-F5344CB8AC3E}">
        <p14:creationId xmlns:p14="http://schemas.microsoft.com/office/powerpoint/2010/main" val="173670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CC6F-0285-C063-C076-3F1D47836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7EB53-59D9-2B0A-FF0B-96D216FB2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16273-5F5B-2092-77EE-3F2595BB889C}"/>
              </a:ext>
            </a:extLst>
          </p:cNvPr>
          <p:cNvSpPr>
            <a:spLocks noGrp="1"/>
          </p:cNvSpPr>
          <p:nvPr>
            <p:ph type="body" idx="1"/>
          </p:nvPr>
        </p:nvSpPr>
        <p:spPr>
          <a:xfrm>
            <a:off x="731838" y="4621213"/>
            <a:ext cx="5851525" cy="3779837"/>
          </a:xfrm>
          <a:prstGeom prst="rect">
            <a:avLst/>
          </a:prstGeom>
        </p:spPr>
        <p:txBody>
          <a:bodyPr/>
          <a:lstStyle/>
          <a:p>
            <a:r>
              <a:rPr lang="en-US" dirty="0"/>
              <a:t>One of the most common risk factors we see is trouble sleeping, which makes everything harder </a:t>
            </a:r>
          </a:p>
        </p:txBody>
      </p:sp>
    </p:spTree>
    <p:extLst>
      <p:ext uri="{BB962C8B-B14F-4D97-AF65-F5344CB8AC3E}">
        <p14:creationId xmlns:p14="http://schemas.microsoft.com/office/powerpoint/2010/main" val="3716784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113037" y="4010867"/>
            <a:ext cx="3792071"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1898374" y="2125402"/>
            <a:ext cx="6959876"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21375" y="1155321"/>
            <a:ext cx="6183085" cy="970081"/>
          </a:xfrm>
        </p:spPr>
        <p:txBody>
          <a:bodyPr lIns="0" tIns="0" rIns="0" bIns="0" anchor="t">
            <a:noAutofit/>
          </a:bodyPr>
          <a:lstStyle>
            <a:lvl1pPr>
              <a:lnSpc>
                <a:spcPct val="100000"/>
              </a:lnSpc>
              <a:defRPr sz="225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921376" y="2229358"/>
            <a:ext cx="5283482"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94351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3879-B98D-6796-B45A-AF300A8B6A3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86170D-60B1-13B5-DDCD-CE85B42DA62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B14425-4298-1C0F-0614-0AE8D7CB282C}"/>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838998F6-6489-6E88-831F-21E2C4503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B81B9-FC5E-A86B-8978-76B2AE1BDF2E}"/>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595575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9D89-ECD4-4900-DC9C-777EAACB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87E68-F6A9-7C6A-4476-A96CE58B1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A7F2C-8FB8-906E-1A4B-838EEC1EF964}"/>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415CEC27-77F8-4E23-B025-A0411269E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9F7ED-4DD2-2AF3-50B5-73DFF911296B}"/>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428006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3321-5EBA-06DD-8546-8B8A3E56E70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F1BA962-0129-23F7-B3A5-A2364CB979F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DA098-97E9-1E1E-5BFC-446A1F36CD53}"/>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E151D3F8-8670-3B9B-3A84-A63ED1CB0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0DE05-513D-41BE-922E-33A288FA602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591271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A7F8-3B71-24E9-3E31-812F9B9A6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A8370-5952-EB73-D738-5A271732DD4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7256A1-ADB0-7518-73E9-09AEFFE4841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27A8B2-0EB2-4746-0904-65FD310451F9}"/>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6" name="Footer Placeholder 5">
            <a:extLst>
              <a:ext uri="{FF2B5EF4-FFF2-40B4-BE49-F238E27FC236}">
                <a16:creationId xmlns:a16="http://schemas.microsoft.com/office/drawing/2014/main" id="{C22E5FAA-42BB-B65E-CF06-D3EBCA77B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788C2F-628C-0F2F-D12C-FA239E8CA8F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793791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23D6A-1505-0278-0B07-DAFA87CB749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81E72C-A561-3611-C471-6D2BB27EF8A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C951D-9903-D899-9502-366C019B749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DA338-86BA-1AC4-0F79-625491A97F6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455F67-81B3-0BEE-E640-95C93B7553D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CDD7-1BC7-66B8-C2DF-DDE19AC8078D}"/>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8" name="Footer Placeholder 7">
            <a:extLst>
              <a:ext uri="{FF2B5EF4-FFF2-40B4-BE49-F238E27FC236}">
                <a16:creationId xmlns:a16="http://schemas.microsoft.com/office/drawing/2014/main" id="{5C3B99C1-CEB9-8E18-B918-73B82C152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9AEB92-ED0D-282D-22EE-F1F288016768}"/>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56868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C381-B076-6209-3618-EBF48767E1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AEA46-74C8-FE12-0B1F-373F32FF5831}"/>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4" name="Footer Placeholder 3">
            <a:extLst>
              <a:ext uri="{FF2B5EF4-FFF2-40B4-BE49-F238E27FC236}">
                <a16:creationId xmlns:a16="http://schemas.microsoft.com/office/drawing/2014/main" id="{33AD4251-9199-33F3-F0DD-06E225F5A9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F48926-ADBC-0E9F-4445-20DFB9D0EA7A}"/>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611997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C900C-2C06-7476-8D5E-4BB025932F31}"/>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3" name="Footer Placeholder 2">
            <a:extLst>
              <a:ext uri="{FF2B5EF4-FFF2-40B4-BE49-F238E27FC236}">
                <a16:creationId xmlns:a16="http://schemas.microsoft.com/office/drawing/2014/main" id="{36A7D688-682D-3DA2-1E79-F9E4A6C82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3365B-F085-D47B-3732-E6C090D39BA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386451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35AB-DA0F-4144-89CC-E7D685D58CC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A5C8352-9C11-8048-9D8C-EE56169DB1E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CBDE71-F458-0961-23A9-B53372902B9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B2BA3C-DC85-5894-6F7A-2DA60479FE9E}"/>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6" name="Footer Placeholder 5">
            <a:extLst>
              <a:ext uri="{FF2B5EF4-FFF2-40B4-BE49-F238E27FC236}">
                <a16:creationId xmlns:a16="http://schemas.microsoft.com/office/drawing/2014/main" id="{6C4C3682-17E6-B79D-303E-DBF12FEA1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9FF2-F119-A41A-0E08-8864864F29BF}"/>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264015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0206D-0971-CD71-8891-6E8E4ED4AD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3897A45-9A52-2278-6241-E49EFC516F8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5A99DD-0DC1-ACF5-117F-201D3F45FB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7B932E-0CAF-22C4-01A3-DB82FA4801A9}"/>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6" name="Footer Placeholder 5">
            <a:extLst>
              <a:ext uri="{FF2B5EF4-FFF2-40B4-BE49-F238E27FC236}">
                <a16:creationId xmlns:a16="http://schemas.microsoft.com/office/drawing/2014/main" id="{47553F0B-A639-F47A-82E4-CEC1AAA5C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31990-C17E-142D-5B6B-A1E1572234C1}"/>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216904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0E60-D879-352B-6AE5-8845E630F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0B71BB-AE6C-39B2-95D3-D6B57A0AFC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E0272-A29E-E454-5C0C-0F4AD34AE5D6}"/>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B917F79C-5793-E91F-85C4-6706BC610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1ECF3-0D22-5AA2-D8E0-36660394B556}"/>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3863122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C9DEE0-96AD-88B9-F1A6-5BC51C65A38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F66B48-3C17-8DC8-9E16-04D715BB9F3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EA380-9290-C035-51A7-EDA1074F144A}"/>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D4EA9306-B331-4970-3814-1F803B99A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CC71-1354-CEA3-B9D6-65EA75591679}"/>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460353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046843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B86DE8E-78DF-CA66-5AED-C7FF0CCF03CD}"/>
              </a:ext>
              <a:ext uri="{C183D7F6-B498-43B3-948B-1728B52AA6E4}">
                <adec:decorative xmlns:adec="http://schemas.microsoft.com/office/drawing/2017/decorative" val="1"/>
              </a:ext>
            </a:extLst>
          </p:cNvPr>
          <p:cNvSpPr/>
          <p:nvPr userDrawn="1"/>
        </p:nvSpPr>
        <p:spPr>
          <a:xfrm>
            <a:off x="2113037" y="4010867"/>
            <a:ext cx="3792071" cy="2847135"/>
          </a:xfrm>
          <a:custGeom>
            <a:avLst/>
            <a:gdLst>
              <a:gd name="connsiteX0" fmla="*/ 2528047 w 5056094"/>
              <a:gd name="connsiteY0" fmla="*/ 0 h 2847135"/>
              <a:gd name="connsiteX1" fmla="*/ 5056094 w 5056094"/>
              <a:gd name="connsiteY1" fmla="*/ 2528047 h 2847135"/>
              <a:gd name="connsiteX2" fmla="*/ 5043042 w 5056094"/>
              <a:gd name="connsiteY2" fmla="*/ 2786525 h 2847135"/>
              <a:gd name="connsiteX3" fmla="*/ 5033792 w 5056094"/>
              <a:gd name="connsiteY3" fmla="*/ 2847135 h 2847135"/>
              <a:gd name="connsiteX4" fmla="*/ 22302 w 5056094"/>
              <a:gd name="connsiteY4" fmla="*/ 2847135 h 2847135"/>
              <a:gd name="connsiteX5" fmla="*/ 13052 w 5056094"/>
              <a:gd name="connsiteY5" fmla="*/ 2786525 h 2847135"/>
              <a:gd name="connsiteX6" fmla="*/ 0 w 5056094"/>
              <a:gd name="connsiteY6" fmla="*/ 2528047 h 2847135"/>
              <a:gd name="connsiteX7" fmla="*/ 2528047 w 5056094"/>
              <a:gd name="connsiteY7" fmla="*/ 0 h 284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094" h="2847135">
                <a:moveTo>
                  <a:pt x="2528047" y="0"/>
                </a:moveTo>
                <a:cubicBezTo>
                  <a:pt x="3924249" y="0"/>
                  <a:pt x="5056094" y="1131845"/>
                  <a:pt x="5056094" y="2528047"/>
                </a:cubicBezTo>
                <a:cubicBezTo>
                  <a:pt x="5056094" y="2615310"/>
                  <a:pt x="5051673" y="2701540"/>
                  <a:pt x="5043042" y="2786525"/>
                </a:cubicBezTo>
                <a:lnTo>
                  <a:pt x="5033792" y="2847135"/>
                </a:lnTo>
                <a:lnTo>
                  <a:pt x="22302" y="2847135"/>
                </a:lnTo>
                <a:lnTo>
                  <a:pt x="13052" y="2786525"/>
                </a:lnTo>
                <a:cubicBezTo>
                  <a:pt x="4422" y="2701540"/>
                  <a:pt x="0" y="2615310"/>
                  <a:pt x="0" y="2528047"/>
                </a:cubicBezTo>
                <a:cubicBezTo>
                  <a:pt x="0" y="1131845"/>
                  <a:pt x="1131845" y="0"/>
                  <a:pt x="2528047" y="0"/>
                </a:cubicBezTo>
                <a:close/>
              </a:path>
            </a:pathLst>
          </a:custGeom>
          <a:solidFill>
            <a:schemeClr val="accent1">
              <a:alpha val="896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accent1"/>
              </a:solidFill>
            </a:endParaRPr>
          </a:p>
        </p:txBody>
      </p:sp>
      <p:pic>
        <p:nvPicPr>
          <p:cNvPr id="12" name="Picture 11" descr="Modern house with cubic design">
            <a:extLst>
              <a:ext uri="{FF2B5EF4-FFF2-40B4-BE49-F238E27FC236}">
                <a16:creationId xmlns:a16="http://schemas.microsoft.com/office/drawing/2014/main" id="{FE966628-FEAF-3BD3-2DC4-23A466ABB93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12000" contrast="-17000"/>
                    </a14:imgEffect>
                  </a14:imgLayer>
                </a14:imgProps>
              </a:ext>
              <a:ext uri="{28A0092B-C50C-407E-A947-70E740481C1C}">
                <a14:useLocalDpi xmlns:a14="http://schemas.microsoft.com/office/drawing/2010/main"/>
              </a:ext>
            </a:extLst>
          </a:blip>
          <a:srcRect b="23487"/>
          <a:stretch/>
        </p:blipFill>
        <p:spPr>
          <a:xfrm>
            <a:off x="1898374" y="2125402"/>
            <a:ext cx="6959876" cy="4732598"/>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hasCustomPrompt="1"/>
          </p:nvPr>
        </p:nvSpPr>
        <p:spPr>
          <a:xfrm>
            <a:off x="921375" y="1155321"/>
            <a:ext cx="6183085" cy="970081"/>
          </a:xfrm>
        </p:spPr>
        <p:txBody>
          <a:bodyPr lIns="0" tIns="0" rIns="0" bIns="0" anchor="t">
            <a:noAutofit/>
          </a:bodyPr>
          <a:lstStyle>
            <a:lvl1pPr>
              <a:lnSpc>
                <a:spcPct val="100000"/>
              </a:lnSpc>
              <a:defRPr sz="2250" b="0" i="0" spc="0" baseline="0">
                <a:latin typeface="+mn-lt"/>
              </a:defRPr>
            </a:lvl1pPr>
          </a:lstStyle>
          <a:p>
            <a:r>
              <a:rPr lang="en-US" dirty="0"/>
              <a:t>CLICK TO EDIT MASTER TITLE STYLE</a:t>
            </a:r>
          </a:p>
        </p:txBody>
      </p:sp>
      <p:sp>
        <p:nvSpPr>
          <p:cNvPr id="8" name="Subtitle 2">
            <a:extLst>
              <a:ext uri="{FF2B5EF4-FFF2-40B4-BE49-F238E27FC236}">
                <a16:creationId xmlns:a16="http://schemas.microsoft.com/office/drawing/2014/main" id="{304A311B-BF0E-4ABD-250E-58093E12EC36}"/>
              </a:ext>
            </a:extLst>
          </p:cNvPr>
          <p:cNvSpPr>
            <a:spLocks noGrp="1"/>
          </p:cNvSpPr>
          <p:nvPr>
            <p:ph type="subTitle" idx="1" hasCustomPrompt="1"/>
          </p:nvPr>
        </p:nvSpPr>
        <p:spPr>
          <a:xfrm>
            <a:off x="921376" y="2229358"/>
            <a:ext cx="5283482" cy="559184"/>
          </a:xfrm>
        </p:spPr>
        <p:txBody>
          <a:bodyPr lIns="0" tIns="0" rIns="0" bIns="0">
            <a:noAutofit/>
          </a:bodyPr>
          <a:lstStyle>
            <a:lvl1pPr marL="0" indent="0" algn="l">
              <a:buNone/>
              <a:defRPr sz="1350" b="1" spc="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3" name="Footer Placeholder 2">
            <a:extLst>
              <a:ext uri="{FF2B5EF4-FFF2-40B4-BE49-F238E27FC236}">
                <a16:creationId xmlns:a16="http://schemas.microsoft.com/office/drawing/2014/main" id="{2C310569-B083-466A-F24B-8C44360B4EC2}"/>
              </a:ext>
            </a:extLst>
          </p:cNvPr>
          <p:cNvSpPr>
            <a:spLocks noGrp="1"/>
          </p:cNvSpPr>
          <p:nvPr>
            <p:ph type="ftr" sz="quarter" idx="10"/>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5FB78C1-0CD8-FD34-E7BB-B8F6E296A443}"/>
              </a:ext>
            </a:extLst>
          </p:cNvPr>
          <p:cNvSpPr>
            <a:spLocks noGrp="1"/>
          </p:cNvSpPr>
          <p:nvPr>
            <p:ph type="sldNum" sz="quarter" idx="11"/>
          </p:nvPr>
        </p:nvSpPr>
        <p:spPr/>
        <p:txBody>
          <a:bodyPr/>
          <a:lstStyle/>
          <a:p>
            <a:fld id="{09A01C0A-2BB6-49E7-91A3-DCB9F9F59583}" type="slidenum">
              <a:rPr lang="en-US" smtClean="0"/>
              <a:pPr/>
              <a:t>‹#›</a:t>
            </a:fld>
            <a:endParaRPr lang="en-US" dirty="0"/>
          </a:p>
        </p:txBody>
      </p:sp>
    </p:spTree>
    <p:extLst>
      <p:ext uri="{BB962C8B-B14F-4D97-AF65-F5344CB8AC3E}">
        <p14:creationId xmlns:p14="http://schemas.microsoft.com/office/powerpoint/2010/main" val="217825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3228674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C900C-2C06-7476-8D5E-4BB025932F31}"/>
              </a:ext>
            </a:extLst>
          </p:cNvPr>
          <p:cNvSpPr>
            <a:spLocks noGrp="1"/>
          </p:cNvSpPr>
          <p:nvPr>
            <p:ph type="dt" sz="half" idx="10"/>
          </p:nvPr>
        </p:nvSpPr>
        <p:spPr/>
        <p:txBody>
          <a:bodyPr/>
          <a:lstStyle/>
          <a:p>
            <a:fld id="{47A198E7-B76B-4135-8921-01293B9EFF61}" type="datetimeFigureOut">
              <a:rPr lang="en-US" smtClean="0"/>
              <a:t>4/17/2025</a:t>
            </a:fld>
            <a:endParaRPr lang="en-US"/>
          </a:p>
        </p:txBody>
      </p:sp>
      <p:sp>
        <p:nvSpPr>
          <p:cNvPr id="3" name="Footer Placeholder 2">
            <a:extLst>
              <a:ext uri="{FF2B5EF4-FFF2-40B4-BE49-F238E27FC236}">
                <a16:creationId xmlns:a16="http://schemas.microsoft.com/office/drawing/2014/main" id="{36A7D688-682D-3DA2-1E79-F9E4A6C821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D3365B-F085-D47B-3732-E6C090D39BA0}"/>
              </a:ext>
            </a:extLst>
          </p:cNvPr>
          <p:cNvSpPr>
            <a:spLocks noGrp="1"/>
          </p:cNvSpPr>
          <p:nvPr>
            <p:ph type="sldNum" sz="quarter" idx="12"/>
          </p:nvPr>
        </p:nvSpPr>
        <p:spPr/>
        <p:txBody>
          <a:bodyPr/>
          <a:lstStyle/>
          <a:p>
            <a:fld id="{CF578FAF-F424-4736-9A3D-38B956185E55}" type="slidenum">
              <a:rPr lang="en-US" smtClean="0"/>
              <a:t>‹#›</a:t>
            </a:fld>
            <a:endParaRPr lang="en-US"/>
          </a:p>
        </p:txBody>
      </p:sp>
    </p:spTree>
    <p:extLst>
      <p:ext uri="{BB962C8B-B14F-4D97-AF65-F5344CB8AC3E}">
        <p14:creationId xmlns:p14="http://schemas.microsoft.com/office/powerpoint/2010/main" val="130633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91" r:id="rId8"/>
    <p:sldLayoutId id="2147483692" r:id="rId9"/>
    <p:sldLayoutId id="2147483693" r:id="rId10"/>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8ACA4-6922-CB06-D29F-9166926AB94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BF3942-7692-FACA-7811-26F621A84B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E7E10-43C6-5C3C-EF9D-7D5D5BA916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A198E7-B76B-4135-8921-01293B9EFF61}" type="datetimeFigureOut">
              <a:rPr lang="en-US" smtClean="0"/>
              <a:t>4/17/2025</a:t>
            </a:fld>
            <a:endParaRPr lang="en-US"/>
          </a:p>
        </p:txBody>
      </p:sp>
      <p:sp>
        <p:nvSpPr>
          <p:cNvPr id="5" name="Footer Placeholder 4">
            <a:extLst>
              <a:ext uri="{FF2B5EF4-FFF2-40B4-BE49-F238E27FC236}">
                <a16:creationId xmlns:a16="http://schemas.microsoft.com/office/drawing/2014/main" id="{59B86C86-583A-5ABD-8067-4D199540AA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BEF53-3739-B9C6-472D-753C13555A2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78FAF-F424-4736-9A3D-38B956185E55}" type="slidenum">
              <a:rPr lang="en-US" smtClean="0"/>
              <a:t>‹#›</a:t>
            </a:fld>
            <a:endParaRPr lang="en-US"/>
          </a:p>
        </p:txBody>
      </p:sp>
    </p:spTree>
    <p:extLst>
      <p:ext uri="{BB962C8B-B14F-4D97-AF65-F5344CB8AC3E}">
        <p14:creationId xmlns:p14="http://schemas.microsoft.com/office/powerpoint/2010/main" val="353457142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hyperlink" Target="https://www.armyresilience.army.mil/ard/R2/I-Want-to-Build-"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0.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33.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5.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35.jpe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6.jpe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1.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43.jp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6963A-1DAA-CDDB-2E62-101CA299F8F1}"/>
              </a:ext>
            </a:extLst>
          </p:cNvPr>
          <p:cNvSpPr>
            <a:spLocks noGrp="1"/>
          </p:cNvSpPr>
          <p:nvPr>
            <p:ph type="title"/>
          </p:nvPr>
        </p:nvSpPr>
        <p:spPr>
          <a:xfrm>
            <a:off x="2065433" y="1964185"/>
            <a:ext cx="5470180" cy="1191956"/>
          </a:xfrm>
        </p:spPr>
        <p:txBody>
          <a:bodyPr/>
          <a:lstStyle/>
          <a:p>
            <a:r>
              <a:rPr lang="en-US" dirty="0"/>
              <a:t>Risk Mitigation training</a:t>
            </a:r>
          </a:p>
        </p:txBody>
      </p:sp>
      <p:sp>
        <p:nvSpPr>
          <p:cNvPr id="4" name="Content Placeholder 3">
            <a:extLst>
              <a:ext uri="{FF2B5EF4-FFF2-40B4-BE49-F238E27FC236}">
                <a16:creationId xmlns:a16="http://schemas.microsoft.com/office/drawing/2014/main" id="{D4102AE8-48DB-1EDC-D384-70C14B81F10B}"/>
              </a:ext>
            </a:extLst>
          </p:cNvPr>
          <p:cNvSpPr>
            <a:spLocks noGrp="1"/>
          </p:cNvSpPr>
          <p:nvPr>
            <p:ph sz="quarter" idx="15"/>
          </p:nvPr>
        </p:nvSpPr>
        <p:spPr>
          <a:xfrm>
            <a:off x="306339" y="4081764"/>
            <a:ext cx="8531322" cy="514035"/>
          </a:xfrm>
        </p:spPr>
        <p:txBody>
          <a:bodyPr/>
          <a:lstStyle/>
          <a:p>
            <a:pPr algn="ctr"/>
            <a:r>
              <a:rPr lang="en-US" sz="3600" dirty="0"/>
              <a:t>Readiness and resilience</a:t>
            </a:r>
          </a:p>
        </p:txBody>
      </p:sp>
      <p:pic>
        <p:nvPicPr>
          <p:cNvPr id="7" name="Picture 4" descr="A picture containing text, room, gambling house&#10;&#10;Description automatically generated">
            <a:extLst>
              <a:ext uri="{FF2B5EF4-FFF2-40B4-BE49-F238E27FC236}">
                <a16:creationId xmlns:a16="http://schemas.microsoft.com/office/drawing/2014/main" id="{0C498CA6-841D-8C71-E263-44BA008D63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306339" y="1855529"/>
            <a:ext cx="1409269" cy="1409269"/>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D222FFE9-67A9-5C9A-7084-3DFA8CAA6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8392" y="1779761"/>
            <a:ext cx="1409269" cy="1560803"/>
          </a:xfrm>
          <a:prstGeom prst="rect">
            <a:avLst/>
          </a:prstGeom>
        </p:spPr>
      </p:pic>
    </p:spTree>
    <p:extLst>
      <p:ext uri="{BB962C8B-B14F-4D97-AF65-F5344CB8AC3E}">
        <p14:creationId xmlns:p14="http://schemas.microsoft.com/office/powerpoint/2010/main" val="2102033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EB3C9-01A1-052A-189D-CD480C8A0474}"/>
              </a:ext>
            </a:extLst>
          </p:cNvPr>
          <p:cNvPicPr>
            <a:picLocks noChangeAspect="1"/>
          </p:cNvPicPr>
          <p:nvPr/>
        </p:nvPicPr>
        <p:blipFill>
          <a:blip r:embed="rId2"/>
          <a:stretch>
            <a:fillRect/>
          </a:stretch>
        </p:blipFill>
        <p:spPr>
          <a:xfrm>
            <a:off x="1616357" y="630090"/>
            <a:ext cx="5911285" cy="5029200"/>
          </a:xfrm>
          <a:prstGeom prst="rect">
            <a:avLst/>
          </a:prstGeom>
        </p:spPr>
      </p:pic>
      <p:sp>
        <p:nvSpPr>
          <p:cNvPr id="3" name="TextBox 2">
            <a:extLst>
              <a:ext uri="{FF2B5EF4-FFF2-40B4-BE49-F238E27FC236}">
                <a16:creationId xmlns:a16="http://schemas.microsoft.com/office/drawing/2014/main" id="{EAA52D22-1891-BB92-F7D5-4BA5C55AD189}"/>
              </a:ext>
            </a:extLst>
          </p:cNvPr>
          <p:cNvSpPr txBox="1"/>
          <p:nvPr/>
        </p:nvSpPr>
        <p:spPr>
          <a:xfrm>
            <a:off x="211015" y="5773401"/>
            <a:ext cx="8721970" cy="369332"/>
          </a:xfrm>
          <a:prstGeom prst="rect">
            <a:avLst/>
          </a:prstGeom>
          <a:noFill/>
        </p:spPr>
        <p:txBody>
          <a:bodyPr wrap="square" rtlCol="0">
            <a:spAutoFit/>
          </a:bodyPr>
          <a:lstStyle/>
          <a:p>
            <a:r>
              <a:rPr lang="en-US" dirty="0"/>
              <a:t>Decide beforehand: When will you drink? How much will you drink? </a:t>
            </a:r>
          </a:p>
        </p:txBody>
      </p:sp>
    </p:spTree>
    <p:extLst>
      <p:ext uri="{BB962C8B-B14F-4D97-AF65-F5344CB8AC3E}">
        <p14:creationId xmlns:p14="http://schemas.microsoft.com/office/powerpoint/2010/main" val="256338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BA77-758A-E71A-1BC5-90060B8D0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E5038-2DB2-D638-DCA0-65485D224599}"/>
              </a:ext>
            </a:extLst>
          </p:cNvPr>
          <p:cNvSpPr>
            <a:spLocks noGrp="1"/>
          </p:cNvSpPr>
          <p:nvPr>
            <p:ph type="title"/>
          </p:nvPr>
        </p:nvSpPr>
        <p:spPr/>
        <p:txBody>
          <a:bodyPr/>
          <a:lstStyle/>
          <a:p>
            <a:pPr algn="ctr"/>
            <a:r>
              <a:rPr lang="en-US" dirty="0">
                <a:solidFill>
                  <a:schemeClr val="tx1"/>
                </a:solidFill>
              </a:rPr>
              <a:t>Financial readiness</a:t>
            </a:r>
          </a:p>
        </p:txBody>
      </p:sp>
      <p:pic>
        <p:nvPicPr>
          <p:cNvPr id="11" name="Picture 10">
            <a:extLst>
              <a:ext uri="{FF2B5EF4-FFF2-40B4-BE49-F238E27FC236}">
                <a16:creationId xmlns:a16="http://schemas.microsoft.com/office/drawing/2014/main" id="{3406CB6D-EC97-6710-DF53-AB67D7BFB8F7}"/>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F7331BF2-FD25-DC1F-1EBC-7E9EA36BD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95F0EAA6-0EAA-387B-E9F5-597FD509822B}"/>
              </a:ext>
            </a:extLst>
          </p:cNvPr>
          <p:cNvSpPr/>
          <p:nvPr/>
        </p:nvSpPr>
        <p:spPr>
          <a:xfrm>
            <a:off x="217989" y="2734055"/>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91078AC-C753-ADA0-FDB2-A7F581961E3E}"/>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E3C4D3B-B67C-B39E-E504-B2953BB8EF2F}"/>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6A75AE8-C98C-7A08-EFB8-0792BCAEE25F}"/>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768F039-429A-E641-0D88-F88BCCD5DCCB}"/>
              </a:ext>
            </a:extLst>
          </p:cNvPr>
          <p:cNvSpPr/>
          <p:nvPr/>
        </p:nvSpPr>
        <p:spPr>
          <a:xfrm>
            <a:off x="4397216" y="3025944"/>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3F34340-3891-8A76-ED31-895CCEBBF3F7}"/>
              </a:ext>
            </a:extLst>
          </p:cNvPr>
          <p:cNvSpPr/>
          <p:nvPr/>
        </p:nvSpPr>
        <p:spPr>
          <a:xfrm>
            <a:off x="4397216"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D51DF99-CB1D-3B89-A91C-7A2751B6185A}"/>
              </a:ext>
            </a:extLst>
          </p:cNvPr>
          <p:cNvSpPr/>
          <p:nvPr/>
        </p:nvSpPr>
        <p:spPr>
          <a:xfrm>
            <a:off x="4376673"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86DA5B9-16C6-F9B4-2361-FF5BAD82C5B6}"/>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Budgeting Apps					ArmyResilience.army.mil/Financial-Readiness</a:t>
            </a:r>
          </a:p>
          <a:p>
            <a:r>
              <a:rPr lang="en-US" dirty="0">
                <a:solidFill>
                  <a:schemeClr val="bg1"/>
                </a:solidFill>
              </a:rPr>
              <a:t>Trent Scott, J9 Financial Advisor	MilitaryOneSource.mil/Financial-Legal</a:t>
            </a:r>
          </a:p>
        </p:txBody>
      </p:sp>
      <p:sp>
        <p:nvSpPr>
          <p:cNvPr id="22" name="TextBox 21">
            <a:extLst>
              <a:ext uri="{FF2B5EF4-FFF2-40B4-BE49-F238E27FC236}">
                <a16:creationId xmlns:a16="http://schemas.microsoft.com/office/drawing/2014/main" id="{45227E29-1724-D047-67DC-3FC75CB818C1}"/>
              </a:ext>
            </a:extLst>
          </p:cNvPr>
          <p:cNvSpPr txBox="1"/>
          <p:nvPr/>
        </p:nvSpPr>
        <p:spPr>
          <a:xfrm>
            <a:off x="5352037" y="1320523"/>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Maintain good habits</a:t>
            </a:r>
          </a:p>
          <a:p>
            <a:pPr marL="285750" indent="-285750">
              <a:buFont typeface="Arial" panose="020B0604020202020204" pitchFamily="34" charset="0"/>
              <a:buChar char="•"/>
            </a:pPr>
            <a:r>
              <a:rPr lang="en-US" dirty="0"/>
              <a:t>Continue budgeting tools</a:t>
            </a:r>
          </a:p>
          <a:p>
            <a:pPr marL="285750" indent="-285750">
              <a:buFont typeface="Arial" panose="020B0604020202020204" pitchFamily="34" charset="0"/>
              <a:buChar char="•"/>
            </a:pPr>
            <a:r>
              <a:rPr lang="en-US" dirty="0"/>
              <a:t>Contribute to savings and TSP</a:t>
            </a:r>
          </a:p>
        </p:txBody>
      </p:sp>
      <p:sp>
        <p:nvSpPr>
          <p:cNvPr id="23" name="TextBox 22">
            <a:extLst>
              <a:ext uri="{FF2B5EF4-FFF2-40B4-BE49-F238E27FC236}">
                <a16:creationId xmlns:a16="http://schemas.microsoft.com/office/drawing/2014/main" id="{31ADD552-F65E-2025-E399-3120C2EE4D8C}"/>
              </a:ext>
            </a:extLst>
          </p:cNvPr>
          <p:cNvSpPr txBox="1"/>
          <p:nvPr/>
        </p:nvSpPr>
        <p:spPr>
          <a:xfrm>
            <a:off x="5352037" y="2603282"/>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Review budget &amp; spending</a:t>
            </a:r>
          </a:p>
          <a:p>
            <a:pPr marL="285750" indent="-285750">
              <a:buFont typeface="Arial" panose="020B0604020202020204" pitchFamily="34" charset="0"/>
              <a:buChar char="•"/>
            </a:pPr>
            <a:r>
              <a:rPr lang="en-US" dirty="0"/>
              <a:t>Seek free counseling</a:t>
            </a:r>
          </a:p>
          <a:p>
            <a:pPr marL="285750" indent="-285750">
              <a:buFont typeface="Arial" panose="020B0604020202020204" pitchFamily="34" charset="0"/>
              <a:buChar char="•"/>
            </a:pPr>
            <a:r>
              <a:rPr lang="en-US" dirty="0"/>
              <a:t>Explore debt reduction</a:t>
            </a:r>
          </a:p>
        </p:txBody>
      </p:sp>
      <p:sp>
        <p:nvSpPr>
          <p:cNvPr id="24" name="TextBox 23">
            <a:extLst>
              <a:ext uri="{FF2B5EF4-FFF2-40B4-BE49-F238E27FC236}">
                <a16:creationId xmlns:a16="http://schemas.microsoft.com/office/drawing/2014/main" id="{67941F5B-F670-E4D7-0B54-E8C5C9D2BBCA}"/>
              </a:ext>
            </a:extLst>
          </p:cNvPr>
          <p:cNvSpPr txBox="1"/>
          <p:nvPr/>
        </p:nvSpPr>
        <p:spPr>
          <a:xfrm>
            <a:off x="5352037" y="3932527"/>
            <a:ext cx="358165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Seek help from certified financial counselor</a:t>
            </a:r>
          </a:p>
          <a:p>
            <a:pPr marL="285750" indent="-285750">
              <a:buFont typeface="Arial" panose="020B0604020202020204" pitchFamily="34" charset="0"/>
              <a:buChar char="•"/>
            </a:pPr>
            <a:r>
              <a:rPr lang="en-US" dirty="0"/>
              <a:t>Realistic debt management plan</a:t>
            </a:r>
          </a:p>
        </p:txBody>
      </p:sp>
      <p:sp>
        <p:nvSpPr>
          <p:cNvPr id="25" name="TextBox 24">
            <a:extLst>
              <a:ext uri="{FF2B5EF4-FFF2-40B4-BE49-F238E27FC236}">
                <a16:creationId xmlns:a16="http://schemas.microsoft.com/office/drawing/2014/main" id="{752CAAA8-8194-F354-6B44-F7E987FB769D}"/>
              </a:ext>
            </a:extLst>
          </p:cNvPr>
          <p:cNvSpPr txBox="1"/>
          <p:nvPr/>
        </p:nvSpPr>
        <p:spPr>
          <a:xfrm>
            <a:off x="1082000" y="1367008"/>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Pays bills on time</a:t>
            </a:r>
          </a:p>
          <a:p>
            <a:pPr marL="285750" indent="-285750">
              <a:buFont typeface="Arial" panose="020B0604020202020204" pitchFamily="34" charset="0"/>
              <a:buChar char="•"/>
            </a:pPr>
            <a:r>
              <a:rPr lang="en-US" dirty="0"/>
              <a:t>Emergency savings</a:t>
            </a:r>
          </a:p>
          <a:p>
            <a:pPr marL="285750" indent="-285750">
              <a:buFont typeface="Arial" panose="020B0604020202020204" pitchFamily="34" charset="0"/>
              <a:buChar char="•"/>
            </a:pPr>
            <a:r>
              <a:rPr lang="en-US" dirty="0"/>
              <a:t>Responsible credit use</a:t>
            </a:r>
          </a:p>
        </p:txBody>
      </p:sp>
      <p:sp>
        <p:nvSpPr>
          <p:cNvPr id="26" name="TextBox 25">
            <a:extLst>
              <a:ext uri="{FF2B5EF4-FFF2-40B4-BE49-F238E27FC236}">
                <a16:creationId xmlns:a16="http://schemas.microsoft.com/office/drawing/2014/main" id="{6221A70D-4926-3FA0-C634-D6B08422E8FE}"/>
              </a:ext>
            </a:extLst>
          </p:cNvPr>
          <p:cNvSpPr txBox="1"/>
          <p:nvPr/>
        </p:nvSpPr>
        <p:spPr>
          <a:xfrm>
            <a:off x="1082000" y="2649767"/>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Occasionally late on bills</a:t>
            </a:r>
          </a:p>
          <a:p>
            <a:pPr marL="285750" indent="-285750">
              <a:buFont typeface="Arial" panose="020B0604020202020204" pitchFamily="34" charset="0"/>
              <a:buChar char="•"/>
            </a:pPr>
            <a:r>
              <a:rPr lang="en-US" dirty="0"/>
              <a:t>Credit for basic expenses</a:t>
            </a:r>
          </a:p>
          <a:p>
            <a:pPr marL="285750" indent="-285750">
              <a:buFont typeface="Arial" panose="020B0604020202020204" pitchFamily="34" charset="0"/>
              <a:buChar char="•"/>
            </a:pPr>
            <a:r>
              <a:rPr lang="en-US" dirty="0"/>
              <a:t>Limited savings</a:t>
            </a:r>
          </a:p>
        </p:txBody>
      </p:sp>
      <p:sp>
        <p:nvSpPr>
          <p:cNvPr id="27" name="TextBox 26">
            <a:extLst>
              <a:ext uri="{FF2B5EF4-FFF2-40B4-BE49-F238E27FC236}">
                <a16:creationId xmlns:a16="http://schemas.microsoft.com/office/drawing/2014/main" id="{B14880DC-328F-C3C9-C701-C658F06754BB}"/>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Misses payments</a:t>
            </a:r>
          </a:p>
          <a:p>
            <a:pPr marL="285750" indent="-285750">
              <a:buFont typeface="Arial" panose="020B0604020202020204" pitchFamily="34" charset="0"/>
              <a:buChar char="•"/>
            </a:pPr>
            <a:r>
              <a:rPr lang="en-US" dirty="0"/>
              <a:t>Payday loans</a:t>
            </a:r>
          </a:p>
          <a:p>
            <a:pPr marL="285750" indent="-285750">
              <a:buFont typeface="Arial" panose="020B0604020202020204" pitchFamily="34" charset="0"/>
              <a:buChar char="•"/>
            </a:pPr>
            <a:r>
              <a:rPr lang="en-US" dirty="0"/>
              <a:t>Overwhelmed and avoidant</a:t>
            </a:r>
          </a:p>
        </p:txBody>
      </p:sp>
    </p:spTree>
    <p:extLst>
      <p:ext uri="{BB962C8B-B14F-4D97-AF65-F5344CB8AC3E}">
        <p14:creationId xmlns:p14="http://schemas.microsoft.com/office/powerpoint/2010/main" val="268128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75F62-B59C-E004-6FF7-0C076FCF8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56E74-19A6-45EA-96D7-792A8C849513}"/>
              </a:ext>
            </a:extLst>
          </p:cNvPr>
          <p:cNvSpPr>
            <a:spLocks noGrp="1"/>
          </p:cNvSpPr>
          <p:nvPr>
            <p:ph type="title"/>
          </p:nvPr>
        </p:nvSpPr>
        <p:spPr/>
        <p:txBody>
          <a:bodyPr/>
          <a:lstStyle/>
          <a:p>
            <a:pPr algn="ctr"/>
            <a:r>
              <a:rPr lang="en-US" dirty="0">
                <a:solidFill>
                  <a:schemeClr val="tx1"/>
                </a:solidFill>
              </a:rPr>
              <a:t>Personal resiliency</a:t>
            </a:r>
          </a:p>
        </p:txBody>
      </p:sp>
      <p:pic>
        <p:nvPicPr>
          <p:cNvPr id="11" name="Picture 10">
            <a:extLst>
              <a:ext uri="{FF2B5EF4-FFF2-40B4-BE49-F238E27FC236}">
                <a16:creationId xmlns:a16="http://schemas.microsoft.com/office/drawing/2014/main" id="{3485242E-44F1-4882-8259-D288B2A989A7}"/>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7696194D-C79D-6D97-E7D7-2EBA6868DF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763BFEDB-3A9B-31AA-1263-F7A0E45700E2}"/>
              </a:ext>
            </a:extLst>
          </p:cNvPr>
          <p:cNvSpPr/>
          <p:nvPr/>
        </p:nvSpPr>
        <p:spPr>
          <a:xfrm>
            <a:off x="210305" y="2807727"/>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CD72C84-A5E8-7ACC-849B-45565CAA5A23}"/>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61D759-7E87-1B43-11F3-BC33FF9476BE}"/>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DD6BDFE-1A6E-AF88-753F-14F75756CA2B}"/>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8EB4753-5897-6523-929E-1A1EDEDAAA34}"/>
              </a:ext>
            </a:extLst>
          </p:cNvPr>
          <p:cNvSpPr/>
          <p:nvPr/>
        </p:nvSpPr>
        <p:spPr>
          <a:xfrm>
            <a:off x="4410076" y="3059434"/>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DDA2B51-F654-6BB3-34DB-37E00C75BB14}"/>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B0E7E2D9-B964-67F4-6B7D-956F10C6F7FD}"/>
              </a:ext>
            </a:extLst>
          </p:cNvPr>
          <p:cNvSpPr/>
          <p:nvPr/>
        </p:nvSpPr>
        <p:spPr>
          <a:xfrm>
            <a:off x="4397216"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04C0418-B17E-C6A8-A2F3-F572B12217BD}"/>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Wellness apps					Master Resilience Training</a:t>
            </a:r>
          </a:p>
          <a:p>
            <a:r>
              <a:rPr lang="en-US" dirty="0">
                <a:solidFill>
                  <a:schemeClr val="bg1"/>
                </a:solidFill>
              </a:rPr>
              <a:t>Chaplain							ArmyResilience.army.mil/</a:t>
            </a:r>
            <a:r>
              <a:rPr lang="en-US" dirty="0" err="1">
                <a:solidFill>
                  <a:schemeClr val="bg1"/>
                </a:solidFill>
              </a:rPr>
              <a:t>ard</a:t>
            </a:r>
            <a:r>
              <a:rPr lang="en-US" dirty="0">
                <a:solidFill>
                  <a:schemeClr val="bg1"/>
                </a:solidFill>
              </a:rPr>
              <a:t>/r2/armyfit.html</a:t>
            </a:r>
          </a:p>
        </p:txBody>
      </p:sp>
      <p:sp>
        <p:nvSpPr>
          <p:cNvPr id="22" name="TextBox 21">
            <a:extLst>
              <a:ext uri="{FF2B5EF4-FFF2-40B4-BE49-F238E27FC236}">
                <a16:creationId xmlns:a16="http://schemas.microsoft.com/office/drawing/2014/main" id="{4FCE7AF9-F1B0-40C9-9AE0-F515AB823DBF}"/>
              </a:ext>
            </a:extLst>
          </p:cNvPr>
          <p:cNvSpPr txBox="1"/>
          <p:nvPr/>
        </p:nvSpPr>
        <p:spPr>
          <a:xfrm>
            <a:off x="5352037" y="1320523"/>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Set meaningful goals</a:t>
            </a:r>
          </a:p>
          <a:p>
            <a:pPr marL="285750" indent="-285750">
              <a:buFont typeface="Arial" panose="020B0604020202020204" pitchFamily="34" charset="0"/>
              <a:buChar char="•"/>
            </a:pPr>
            <a:r>
              <a:rPr lang="en-US" dirty="0"/>
              <a:t>Share appreciation</a:t>
            </a:r>
          </a:p>
          <a:p>
            <a:pPr marL="285750" indent="-285750">
              <a:buFont typeface="Arial" panose="020B0604020202020204" pitchFamily="34" charset="0"/>
              <a:buChar char="•"/>
            </a:pPr>
            <a:r>
              <a:rPr lang="en-US" dirty="0"/>
              <a:t>Good boundaries </a:t>
            </a:r>
          </a:p>
        </p:txBody>
      </p:sp>
      <p:sp>
        <p:nvSpPr>
          <p:cNvPr id="23" name="TextBox 22">
            <a:extLst>
              <a:ext uri="{FF2B5EF4-FFF2-40B4-BE49-F238E27FC236}">
                <a16:creationId xmlns:a16="http://schemas.microsoft.com/office/drawing/2014/main" id="{5FDD96D1-752B-4F47-7955-F234B4312CAC}"/>
              </a:ext>
            </a:extLst>
          </p:cNvPr>
          <p:cNvSpPr txBox="1"/>
          <p:nvPr/>
        </p:nvSpPr>
        <p:spPr>
          <a:xfrm>
            <a:off x="5344354" y="2691860"/>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Talk to a mentor</a:t>
            </a:r>
          </a:p>
          <a:p>
            <a:pPr marL="285750" indent="-285750">
              <a:buFont typeface="Arial" panose="020B0604020202020204" pitchFamily="34" charset="0"/>
              <a:buChar char="•"/>
            </a:pPr>
            <a:r>
              <a:rPr lang="en-US" dirty="0"/>
              <a:t>Schedule time to rest</a:t>
            </a:r>
          </a:p>
          <a:p>
            <a:pPr marL="285750" indent="-285750">
              <a:buFont typeface="Arial" panose="020B0604020202020204" pitchFamily="34" charset="0"/>
              <a:buChar char="•"/>
            </a:pPr>
            <a:r>
              <a:rPr lang="en-US" dirty="0"/>
              <a:t>Seek out training/opportunities</a:t>
            </a:r>
          </a:p>
        </p:txBody>
      </p:sp>
      <p:sp>
        <p:nvSpPr>
          <p:cNvPr id="24" name="TextBox 23">
            <a:extLst>
              <a:ext uri="{FF2B5EF4-FFF2-40B4-BE49-F238E27FC236}">
                <a16:creationId xmlns:a16="http://schemas.microsoft.com/office/drawing/2014/main" id="{92148F23-56F1-E806-FC30-A4F3DF61DD66}"/>
              </a:ext>
            </a:extLst>
          </p:cNvPr>
          <p:cNvSpPr txBox="1"/>
          <p:nvPr/>
        </p:nvSpPr>
        <p:spPr>
          <a:xfrm>
            <a:off x="5352037" y="3932527"/>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Talk to behavioral health or chaplain</a:t>
            </a:r>
          </a:p>
          <a:p>
            <a:pPr marL="285750" indent="-285750">
              <a:buFont typeface="Arial" panose="020B0604020202020204" pitchFamily="34" charset="0"/>
              <a:buChar char="•"/>
            </a:pPr>
            <a:r>
              <a:rPr lang="en-US" dirty="0"/>
              <a:t>Weekly talk with trusted friend</a:t>
            </a:r>
          </a:p>
        </p:txBody>
      </p:sp>
      <p:sp>
        <p:nvSpPr>
          <p:cNvPr id="25" name="TextBox 24">
            <a:extLst>
              <a:ext uri="{FF2B5EF4-FFF2-40B4-BE49-F238E27FC236}">
                <a16:creationId xmlns:a16="http://schemas.microsoft.com/office/drawing/2014/main" id="{0C49C9FD-E3CA-F09E-64EB-EA1C6D487232}"/>
              </a:ext>
            </a:extLst>
          </p:cNvPr>
          <p:cNvSpPr txBox="1"/>
          <p:nvPr/>
        </p:nvSpPr>
        <p:spPr>
          <a:xfrm>
            <a:off x="1082000" y="1367008"/>
            <a:ext cx="3315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High life satisfaction</a:t>
            </a:r>
          </a:p>
          <a:p>
            <a:pPr marL="285750" indent="-285750">
              <a:buFont typeface="Arial" panose="020B0604020202020204" pitchFamily="34" charset="0"/>
              <a:buChar char="•"/>
            </a:pPr>
            <a:r>
              <a:rPr lang="en-US" dirty="0"/>
              <a:t>Connection, hobbies, growth</a:t>
            </a:r>
          </a:p>
          <a:p>
            <a:pPr marL="285750" indent="-285750">
              <a:buFont typeface="Arial" panose="020B0604020202020204" pitchFamily="34" charset="0"/>
              <a:buChar char="•"/>
            </a:pPr>
            <a:r>
              <a:rPr lang="en-US" dirty="0"/>
              <a:t>Time to rest and reset</a:t>
            </a:r>
          </a:p>
        </p:txBody>
      </p:sp>
      <p:sp>
        <p:nvSpPr>
          <p:cNvPr id="26" name="TextBox 25">
            <a:extLst>
              <a:ext uri="{FF2B5EF4-FFF2-40B4-BE49-F238E27FC236}">
                <a16:creationId xmlns:a16="http://schemas.microsoft.com/office/drawing/2014/main" id="{71BD57E1-2FC2-CF89-E25D-076F61B2A9FE}"/>
              </a:ext>
            </a:extLst>
          </p:cNvPr>
          <p:cNvSpPr txBox="1"/>
          <p:nvPr/>
        </p:nvSpPr>
        <p:spPr>
          <a:xfrm>
            <a:off x="1074317" y="277555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Feels disconnected</a:t>
            </a:r>
          </a:p>
          <a:p>
            <a:pPr marL="285750" indent="-285750">
              <a:buFont typeface="Arial" panose="020B0604020202020204" pitchFamily="34" charset="0"/>
              <a:buChar char="•"/>
            </a:pPr>
            <a:r>
              <a:rPr lang="en-US" dirty="0"/>
              <a:t>Lack of enjoyment</a:t>
            </a:r>
          </a:p>
          <a:p>
            <a:pPr marL="285750" indent="-285750">
              <a:buFont typeface="Arial" panose="020B0604020202020204" pitchFamily="34" charset="0"/>
              <a:buChar char="•"/>
            </a:pPr>
            <a:r>
              <a:rPr lang="en-US" dirty="0"/>
              <a:t>Lack of self-care</a:t>
            </a:r>
          </a:p>
        </p:txBody>
      </p:sp>
      <p:sp>
        <p:nvSpPr>
          <p:cNvPr id="27" name="TextBox 26">
            <a:extLst>
              <a:ext uri="{FF2B5EF4-FFF2-40B4-BE49-F238E27FC236}">
                <a16:creationId xmlns:a16="http://schemas.microsoft.com/office/drawing/2014/main" id="{EC9D1BFA-4C15-CEA7-B389-F61BFFC35603}"/>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Dissatisfied/numb</a:t>
            </a:r>
          </a:p>
          <a:p>
            <a:pPr marL="285750" indent="-285750">
              <a:buFont typeface="Arial" panose="020B0604020202020204" pitchFamily="34" charset="0"/>
              <a:buChar char="•"/>
            </a:pPr>
            <a:r>
              <a:rPr lang="en-US" dirty="0"/>
              <a:t>Feels lack of meaning</a:t>
            </a:r>
          </a:p>
          <a:p>
            <a:pPr marL="285750" indent="-285750">
              <a:buFont typeface="Arial" panose="020B0604020202020204" pitchFamily="34" charset="0"/>
              <a:buChar char="•"/>
            </a:pPr>
            <a:r>
              <a:rPr lang="en-US" dirty="0"/>
              <a:t>Signs of burnout/despair</a:t>
            </a:r>
          </a:p>
        </p:txBody>
      </p:sp>
    </p:spTree>
    <p:extLst>
      <p:ext uri="{BB962C8B-B14F-4D97-AF65-F5344CB8AC3E}">
        <p14:creationId xmlns:p14="http://schemas.microsoft.com/office/powerpoint/2010/main" val="225137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802E-AEEE-67DD-D418-42F4E0459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E1B6E-1FD4-4923-9DC6-28AD9DBA61DA}"/>
              </a:ext>
            </a:extLst>
          </p:cNvPr>
          <p:cNvSpPr>
            <a:spLocks noGrp="1"/>
          </p:cNvSpPr>
          <p:nvPr>
            <p:ph type="title"/>
          </p:nvPr>
        </p:nvSpPr>
        <p:spPr/>
        <p:txBody>
          <a:bodyPr/>
          <a:lstStyle/>
          <a:p>
            <a:pPr algn="ctr"/>
            <a:r>
              <a:rPr lang="en-US" dirty="0">
                <a:solidFill>
                  <a:schemeClr val="tx1"/>
                </a:solidFill>
              </a:rPr>
              <a:t>sleep readiness</a:t>
            </a:r>
          </a:p>
        </p:txBody>
      </p:sp>
      <p:pic>
        <p:nvPicPr>
          <p:cNvPr id="11" name="Picture 10">
            <a:extLst>
              <a:ext uri="{FF2B5EF4-FFF2-40B4-BE49-F238E27FC236}">
                <a16:creationId xmlns:a16="http://schemas.microsoft.com/office/drawing/2014/main" id="{E8FFAFA5-04EF-448D-969A-8E8577AA0690}"/>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228E8BF1-1DF0-360E-8562-009F5AECB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814D96F4-578A-9FF8-0A08-47A1636AF51F}"/>
              </a:ext>
            </a:extLst>
          </p:cNvPr>
          <p:cNvSpPr/>
          <p:nvPr/>
        </p:nvSpPr>
        <p:spPr>
          <a:xfrm>
            <a:off x="217989" y="2734055"/>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697AE8C-9750-ED9A-EEF7-A565BDB35C94}"/>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FA85FEE-723F-FD7E-6759-E307C8871011}"/>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91CAC2E-0819-5118-E03A-464DADEC3A18}"/>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F617D3B-08EB-2B2F-8917-E57595E7FD5B}"/>
              </a:ext>
            </a:extLst>
          </p:cNvPr>
          <p:cNvSpPr/>
          <p:nvPr/>
        </p:nvSpPr>
        <p:spPr>
          <a:xfrm>
            <a:off x="4417759" y="29733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4DCED53-6CC0-275F-A674-44EE62FEF3B9}"/>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8BB31CE-57CD-9E99-1243-7181158DDFB9}"/>
              </a:ext>
            </a:extLst>
          </p:cNvPr>
          <p:cNvSpPr/>
          <p:nvPr/>
        </p:nvSpPr>
        <p:spPr>
          <a:xfrm>
            <a:off x="4397216"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CA0676-3C9C-872A-D97F-7C0361B8F278}"/>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Sleep Apps						FM 7-22, 11-7</a:t>
            </a:r>
          </a:p>
          <a:p>
            <a:r>
              <a:rPr lang="en-US" dirty="0">
                <a:solidFill>
                  <a:schemeClr val="bg1"/>
                </a:solidFill>
              </a:rPr>
              <a:t>H2F facilitator					WRAIR.health.mil/Sleep-Resources</a:t>
            </a:r>
          </a:p>
        </p:txBody>
      </p:sp>
      <p:sp>
        <p:nvSpPr>
          <p:cNvPr id="22" name="TextBox 21">
            <a:extLst>
              <a:ext uri="{FF2B5EF4-FFF2-40B4-BE49-F238E27FC236}">
                <a16:creationId xmlns:a16="http://schemas.microsoft.com/office/drawing/2014/main" id="{C2FBBF5F-754E-2E38-7DCD-7C4215A06166}"/>
              </a:ext>
            </a:extLst>
          </p:cNvPr>
          <p:cNvSpPr txBox="1"/>
          <p:nvPr/>
        </p:nvSpPr>
        <p:spPr>
          <a:xfrm>
            <a:off x="5352037" y="1320523"/>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Maintain routine</a:t>
            </a:r>
          </a:p>
          <a:p>
            <a:pPr marL="285750" indent="-285750">
              <a:buFont typeface="Arial" panose="020B0604020202020204" pitchFamily="34" charset="0"/>
              <a:buChar char="•"/>
            </a:pPr>
            <a:r>
              <a:rPr lang="en-US" dirty="0"/>
              <a:t>Protect sleep environment</a:t>
            </a:r>
          </a:p>
          <a:p>
            <a:pPr marL="285750" indent="-285750">
              <a:buFont typeface="Arial" panose="020B0604020202020204" pitchFamily="34" charset="0"/>
              <a:buChar char="•"/>
            </a:pPr>
            <a:r>
              <a:rPr lang="en-US" dirty="0"/>
              <a:t>Continue good habits</a:t>
            </a:r>
          </a:p>
        </p:txBody>
      </p:sp>
      <p:sp>
        <p:nvSpPr>
          <p:cNvPr id="23" name="TextBox 22">
            <a:extLst>
              <a:ext uri="{FF2B5EF4-FFF2-40B4-BE49-F238E27FC236}">
                <a16:creationId xmlns:a16="http://schemas.microsoft.com/office/drawing/2014/main" id="{0E794199-B980-BC74-0FF9-A6E434ACAB90}"/>
              </a:ext>
            </a:extLst>
          </p:cNvPr>
          <p:cNvSpPr txBox="1"/>
          <p:nvPr/>
        </p:nvSpPr>
        <p:spPr>
          <a:xfrm>
            <a:off x="5352037" y="2550649"/>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Limit caffeine/screentime</a:t>
            </a:r>
          </a:p>
          <a:p>
            <a:pPr marL="285750" indent="-285750">
              <a:buFont typeface="Arial" panose="020B0604020202020204" pitchFamily="34" charset="0"/>
              <a:buChar char="•"/>
            </a:pPr>
            <a:r>
              <a:rPr lang="en-US" dirty="0"/>
              <a:t>Practice relaxation </a:t>
            </a:r>
          </a:p>
          <a:p>
            <a:pPr marL="285750" indent="-285750">
              <a:buFont typeface="Arial" panose="020B0604020202020204" pitchFamily="34" charset="0"/>
              <a:buChar char="•"/>
            </a:pPr>
            <a:r>
              <a:rPr lang="en-US" dirty="0"/>
              <a:t>Adjust sleep habits</a:t>
            </a:r>
          </a:p>
        </p:txBody>
      </p:sp>
      <p:sp>
        <p:nvSpPr>
          <p:cNvPr id="24" name="TextBox 23">
            <a:extLst>
              <a:ext uri="{FF2B5EF4-FFF2-40B4-BE49-F238E27FC236}">
                <a16:creationId xmlns:a16="http://schemas.microsoft.com/office/drawing/2014/main" id="{66713ECA-155C-0956-11F0-9D7367627D85}"/>
              </a:ext>
            </a:extLst>
          </p:cNvPr>
          <p:cNvSpPr txBox="1"/>
          <p:nvPr/>
        </p:nvSpPr>
        <p:spPr>
          <a:xfrm>
            <a:off x="5352037" y="3932527"/>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Consult medical/BH</a:t>
            </a:r>
          </a:p>
          <a:p>
            <a:pPr marL="285750" indent="-285750">
              <a:buFont typeface="Arial" panose="020B0604020202020204" pitchFamily="34" charset="0"/>
              <a:buChar char="•"/>
            </a:pPr>
            <a:r>
              <a:rPr lang="en-US" dirty="0"/>
              <a:t>Avoid alcohol/late night meals</a:t>
            </a:r>
          </a:p>
          <a:p>
            <a:pPr marL="285750" indent="-285750">
              <a:buFont typeface="Arial" panose="020B0604020202020204" pitchFamily="34" charset="0"/>
              <a:buChar char="•"/>
            </a:pPr>
            <a:r>
              <a:rPr lang="en-US" dirty="0"/>
              <a:t>Sleep tracking tools</a:t>
            </a:r>
          </a:p>
        </p:txBody>
      </p:sp>
      <p:sp>
        <p:nvSpPr>
          <p:cNvPr id="25" name="TextBox 24">
            <a:extLst>
              <a:ext uri="{FF2B5EF4-FFF2-40B4-BE49-F238E27FC236}">
                <a16:creationId xmlns:a16="http://schemas.microsoft.com/office/drawing/2014/main" id="{4198D09B-14AC-451A-AB4A-E6607A7176ED}"/>
              </a:ext>
            </a:extLst>
          </p:cNvPr>
          <p:cNvSpPr txBox="1"/>
          <p:nvPr/>
        </p:nvSpPr>
        <p:spPr>
          <a:xfrm>
            <a:off x="1082000" y="1367008"/>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7-9 hours sleep nightly</a:t>
            </a:r>
          </a:p>
          <a:p>
            <a:pPr marL="285750" indent="-285750">
              <a:buFont typeface="Arial" panose="020B0604020202020204" pitchFamily="34" charset="0"/>
              <a:buChar char="•"/>
            </a:pPr>
            <a:r>
              <a:rPr lang="en-US" dirty="0"/>
              <a:t>Consistent wake/bedtime</a:t>
            </a:r>
          </a:p>
          <a:p>
            <a:pPr marL="285750" indent="-285750">
              <a:buFont typeface="Arial" panose="020B0604020202020204" pitchFamily="34" charset="0"/>
              <a:buChar char="•"/>
            </a:pPr>
            <a:r>
              <a:rPr lang="en-US" dirty="0"/>
              <a:t>Feels rested</a:t>
            </a:r>
          </a:p>
        </p:txBody>
      </p:sp>
      <p:sp>
        <p:nvSpPr>
          <p:cNvPr id="26" name="TextBox 25">
            <a:extLst>
              <a:ext uri="{FF2B5EF4-FFF2-40B4-BE49-F238E27FC236}">
                <a16:creationId xmlns:a16="http://schemas.microsoft.com/office/drawing/2014/main" id="{5511A4F1-12BF-5B2A-96C6-BB6ECE5EBB60}"/>
              </a:ext>
            </a:extLst>
          </p:cNvPr>
          <p:cNvSpPr txBox="1"/>
          <p:nvPr/>
        </p:nvSpPr>
        <p:spPr>
          <a:xfrm>
            <a:off x="1082000" y="2597134"/>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5-6 hours of sleep</a:t>
            </a:r>
          </a:p>
          <a:p>
            <a:pPr marL="285750" indent="-285750">
              <a:buFont typeface="Arial" panose="020B0604020202020204" pitchFamily="34" charset="0"/>
              <a:buChar char="•"/>
            </a:pPr>
            <a:r>
              <a:rPr lang="en-US" dirty="0"/>
              <a:t>Irregular sleep/sleepiness</a:t>
            </a:r>
          </a:p>
          <a:p>
            <a:pPr marL="285750" indent="-285750">
              <a:buFont typeface="Arial" panose="020B0604020202020204" pitchFamily="34" charset="0"/>
              <a:buChar char="•"/>
            </a:pPr>
            <a:r>
              <a:rPr lang="en-US" dirty="0"/>
              <a:t>Reliance on caffeine </a:t>
            </a:r>
          </a:p>
        </p:txBody>
      </p:sp>
      <p:sp>
        <p:nvSpPr>
          <p:cNvPr id="27" name="TextBox 26">
            <a:extLst>
              <a:ext uri="{FF2B5EF4-FFF2-40B4-BE49-F238E27FC236}">
                <a16:creationId xmlns:a16="http://schemas.microsoft.com/office/drawing/2014/main" id="{9F9EEF82-DF14-CA29-B683-C61286C0E226}"/>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&lt;5 hours of sleep nightly</a:t>
            </a:r>
          </a:p>
          <a:p>
            <a:pPr marL="285750" indent="-285750">
              <a:buFont typeface="Arial" panose="020B0604020202020204" pitchFamily="34" charset="0"/>
              <a:buChar char="•"/>
            </a:pPr>
            <a:r>
              <a:rPr lang="en-US" dirty="0"/>
              <a:t>Insomnia </a:t>
            </a:r>
          </a:p>
          <a:p>
            <a:pPr marL="285750" indent="-285750">
              <a:buFont typeface="Arial" panose="020B0604020202020204" pitchFamily="34" charset="0"/>
              <a:buChar char="•"/>
            </a:pPr>
            <a:r>
              <a:rPr lang="en-US" dirty="0"/>
              <a:t>Difficulty staying alert</a:t>
            </a:r>
          </a:p>
        </p:txBody>
      </p:sp>
    </p:spTree>
    <p:extLst>
      <p:ext uri="{BB962C8B-B14F-4D97-AF65-F5344CB8AC3E}">
        <p14:creationId xmlns:p14="http://schemas.microsoft.com/office/powerpoint/2010/main" val="258725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4498-DE74-5834-EFE8-80F8540A9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492FE9-87F9-CFC2-283D-8FAFFA5DD221}"/>
              </a:ext>
            </a:extLst>
          </p:cNvPr>
          <p:cNvSpPr>
            <a:spLocks noGrp="1"/>
          </p:cNvSpPr>
          <p:nvPr>
            <p:ph type="title"/>
          </p:nvPr>
        </p:nvSpPr>
        <p:spPr/>
        <p:txBody>
          <a:bodyPr/>
          <a:lstStyle/>
          <a:p>
            <a:pPr algn="ctr"/>
            <a:r>
              <a:rPr lang="en-US" dirty="0">
                <a:solidFill>
                  <a:schemeClr val="tx1"/>
                </a:solidFill>
              </a:rPr>
              <a:t>Emotional readiness (abuse prevention)</a:t>
            </a:r>
          </a:p>
        </p:txBody>
      </p:sp>
      <p:pic>
        <p:nvPicPr>
          <p:cNvPr id="11" name="Picture 10">
            <a:extLst>
              <a:ext uri="{FF2B5EF4-FFF2-40B4-BE49-F238E27FC236}">
                <a16:creationId xmlns:a16="http://schemas.microsoft.com/office/drawing/2014/main" id="{B38C3A3D-CF4C-91EA-284B-17220661BD4B}"/>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FCDFD2EE-83D2-0DC7-013E-56205AA38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C8077C6B-C77C-CCD3-D928-BF96DD226EB3}"/>
              </a:ext>
            </a:extLst>
          </p:cNvPr>
          <p:cNvSpPr/>
          <p:nvPr/>
        </p:nvSpPr>
        <p:spPr>
          <a:xfrm>
            <a:off x="210305" y="2589107"/>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02E0A82-0B27-381F-FFF7-2A95757375D7}"/>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C98F7B-3150-5B65-289B-628E7623557F}"/>
              </a:ext>
            </a:extLst>
          </p:cNvPr>
          <p:cNvSpPr/>
          <p:nvPr/>
        </p:nvSpPr>
        <p:spPr>
          <a:xfrm>
            <a:off x="179738" y="3599524"/>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3A5AAC5-7A3E-38F8-AA23-B15251CEC757}"/>
              </a:ext>
            </a:extLst>
          </p:cNvPr>
          <p:cNvSpPr/>
          <p:nvPr/>
        </p:nvSpPr>
        <p:spPr>
          <a:xfrm>
            <a:off x="728365" y="5156896"/>
            <a:ext cx="3224288"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E40BCFF-E407-916A-AF5F-898D78E6FFC0}"/>
              </a:ext>
            </a:extLst>
          </p:cNvPr>
          <p:cNvSpPr/>
          <p:nvPr/>
        </p:nvSpPr>
        <p:spPr>
          <a:xfrm>
            <a:off x="4410075" y="2828363"/>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A057102-2C1A-F0FA-9808-22AAE25CBB25}"/>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DE7DF3A-2F40-9CB7-4104-8E4E4D2AF409}"/>
              </a:ext>
            </a:extLst>
          </p:cNvPr>
          <p:cNvSpPr/>
          <p:nvPr/>
        </p:nvSpPr>
        <p:spPr>
          <a:xfrm>
            <a:off x="4389532" y="3838780"/>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5317C4B-79C0-49CF-1673-D3B770B0FE27}"/>
              </a:ext>
            </a:extLst>
          </p:cNvPr>
          <p:cNvSpPr txBox="1"/>
          <p:nvPr/>
        </p:nvSpPr>
        <p:spPr>
          <a:xfrm>
            <a:off x="875197" y="5317259"/>
            <a:ext cx="5590135" cy="646331"/>
          </a:xfrm>
          <a:prstGeom prst="rect">
            <a:avLst/>
          </a:prstGeom>
          <a:noFill/>
        </p:spPr>
        <p:txBody>
          <a:bodyPr wrap="square" rtlCol="0">
            <a:spAutoFit/>
          </a:bodyPr>
          <a:lstStyle/>
          <a:p>
            <a:r>
              <a:rPr lang="en-US" dirty="0">
                <a:solidFill>
                  <a:schemeClr val="bg1"/>
                </a:solidFill>
              </a:rPr>
              <a:t>MFLC: 801-716-9228						</a:t>
            </a:r>
          </a:p>
          <a:p>
            <a:r>
              <a:rPr lang="en-US" dirty="0">
                <a:solidFill>
                  <a:schemeClr val="bg1"/>
                </a:solidFill>
              </a:rPr>
              <a:t>DPH: 801-716-9068					</a:t>
            </a:r>
          </a:p>
        </p:txBody>
      </p:sp>
      <p:sp>
        <p:nvSpPr>
          <p:cNvPr id="22" name="TextBox 21">
            <a:extLst>
              <a:ext uri="{FF2B5EF4-FFF2-40B4-BE49-F238E27FC236}">
                <a16:creationId xmlns:a16="http://schemas.microsoft.com/office/drawing/2014/main" id="{C5C04171-C8AC-E837-6E17-1400630D956D}"/>
              </a:ext>
            </a:extLst>
          </p:cNvPr>
          <p:cNvSpPr txBox="1"/>
          <p:nvPr/>
        </p:nvSpPr>
        <p:spPr>
          <a:xfrm>
            <a:off x="5352037" y="1320523"/>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EQ and listening skills</a:t>
            </a:r>
          </a:p>
          <a:p>
            <a:pPr marL="285750" indent="-285750">
              <a:buFont typeface="Arial" panose="020B0604020202020204" pitchFamily="34" charset="0"/>
              <a:buChar char="•"/>
            </a:pPr>
            <a:r>
              <a:rPr lang="en-US" dirty="0"/>
              <a:t>Healthy boundaries</a:t>
            </a:r>
          </a:p>
          <a:p>
            <a:pPr marL="285750" indent="-285750">
              <a:buFont typeface="Arial" panose="020B0604020202020204" pitchFamily="34" charset="0"/>
              <a:buChar char="•"/>
            </a:pPr>
            <a:r>
              <a:rPr lang="en-US" dirty="0"/>
              <a:t>Shared goals/celebration</a:t>
            </a:r>
          </a:p>
        </p:txBody>
      </p:sp>
      <p:sp>
        <p:nvSpPr>
          <p:cNvPr id="23" name="TextBox 22">
            <a:extLst>
              <a:ext uri="{FF2B5EF4-FFF2-40B4-BE49-F238E27FC236}">
                <a16:creationId xmlns:a16="http://schemas.microsoft.com/office/drawing/2014/main" id="{1416B798-07A2-BAA5-246F-3F192426D214}"/>
              </a:ext>
            </a:extLst>
          </p:cNvPr>
          <p:cNvSpPr txBox="1"/>
          <p:nvPr/>
        </p:nvSpPr>
        <p:spPr>
          <a:xfrm>
            <a:off x="5344353" y="2405701"/>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Discuss boundaries</a:t>
            </a:r>
          </a:p>
          <a:p>
            <a:pPr marL="285750" indent="-285750">
              <a:buFont typeface="Arial" panose="020B0604020202020204" pitchFamily="34" charset="0"/>
              <a:buChar char="•"/>
            </a:pPr>
            <a:r>
              <a:rPr lang="en-US" dirty="0"/>
              <a:t>Chaplain/counseling support</a:t>
            </a:r>
          </a:p>
          <a:p>
            <a:pPr marL="285750" indent="-285750">
              <a:buFont typeface="Arial" panose="020B0604020202020204" pitchFamily="34" charset="0"/>
              <a:buChar char="•"/>
            </a:pPr>
            <a:r>
              <a:rPr lang="en-US" dirty="0"/>
              <a:t>Stress relief techniques</a:t>
            </a:r>
          </a:p>
        </p:txBody>
      </p:sp>
      <p:sp>
        <p:nvSpPr>
          <p:cNvPr id="24" name="TextBox 23">
            <a:extLst>
              <a:ext uri="{FF2B5EF4-FFF2-40B4-BE49-F238E27FC236}">
                <a16:creationId xmlns:a16="http://schemas.microsoft.com/office/drawing/2014/main" id="{F73B60CE-1206-F952-54C6-B30D9A86ACEB}"/>
              </a:ext>
            </a:extLst>
          </p:cNvPr>
          <p:cNvSpPr txBox="1"/>
          <p:nvPr/>
        </p:nvSpPr>
        <p:spPr>
          <a:xfrm>
            <a:off x="5344353" y="3408696"/>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Behavioral Health</a:t>
            </a:r>
          </a:p>
          <a:p>
            <a:pPr marL="285750" indent="-285750">
              <a:buFont typeface="Arial" panose="020B0604020202020204" pitchFamily="34" charset="0"/>
              <a:buChar char="•"/>
            </a:pPr>
            <a:r>
              <a:rPr lang="en-US" dirty="0"/>
              <a:t>Safety plan</a:t>
            </a:r>
          </a:p>
          <a:p>
            <a:pPr marL="285750" indent="-285750">
              <a:buFont typeface="Arial" panose="020B0604020202020204" pitchFamily="34" charset="0"/>
              <a:buChar char="•"/>
            </a:pPr>
            <a:r>
              <a:rPr lang="en-US" dirty="0"/>
              <a:t>Commander intervention</a:t>
            </a:r>
          </a:p>
        </p:txBody>
      </p:sp>
      <p:sp>
        <p:nvSpPr>
          <p:cNvPr id="25" name="TextBox 24">
            <a:extLst>
              <a:ext uri="{FF2B5EF4-FFF2-40B4-BE49-F238E27FC236}">
                <a16:creationId xmlns:a16="http://schemas.microsoft.com/office/drawing/2014/main" id="{8A4A3C19-0B89-4471-BF9C-2B8B8078FED8}"/>
              </a:ext>
            </a:extLst>
          </p:cNvPr>
          <p:cNvSpPr txBox="1"/>
          <p:nvPr/>
        </p:nvSpPr>
        <p:spPr>
          <a:xfrm>
            <a:off x="1082000" y="1367008"/>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Mutual respect/trust</a:t>
            </a:r>
          </a:p>
          <a:p>
            <a:pPr marL="285750" indent="-285750">
              <a:buFont typeface="Arial" panose="020B0604020202020204" pitchFamily="34" charset="0"/>
              <a:buChar char="•"/>
            </a:pPr>
            <a:r>
              <a:rPr lang="en-US" dirty="0"/>
              <a:t>Honest communication</a:t>
            </a:r>
          </a:p>
          <a:p>
            <a:pPr marL="285750" indent="-285750">
              <a:buFont typeface="Arial" panose="020B0604020202020204" pitchFamily="34" charset="0"/>
              <a:buChar char="•"/>
            </a:pPr>
            <a:r>
              <a:rPr lang="en-US" dirty="0"/>
              <a:t>Healthy conflict resolution</a:t>
            </a:r>
          </a:p>
        </p:txBody>
      </p:sp>
      <p:sp>
        <p:nvSpPr>
          <p:cNvPr id="26" name="TextBox 25">
            <a:extLst>
              <a:ext uri="{FF2B5EF4-FFF2-40B4-BE49-F238E27FC236}">
                <a16:creationId xmlns:a16="http://schemas.microsoft.com/office/drawing/2014/main" id="{0C579668-DEFB-B9E1-19A0-9FD838DC7A7E}"/>
              </a:ext>
            </a:extLst>
          </p:cNvPr>
          <p:cNvSpPr txBox="1"/>
          <p:nvPr/>
        </p:nvSpPr>
        <p:spPr>
          <a:xfrm>
            <a:off x="1074316" y="2452186"/>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Arguments/stonewalling</a:t>
            </a:r>
          </a:p>
          <a:p>
            <a:pPr marL="285750" indent="-285750">
              <a:buFont typeface="Arial" panose="020B0604020202020204" pitchFamily="34" charset="0"/>
              <a:buChar char="•"/>
            </a:pPr>
            <a:r>
              <a:rPr lang="en-US" dirty="0"/>
              <a:t>Disrespect</a:t>
            </a:r>
          </a:p>
          <a:p>
            <a:pPr marL="285750" indent="-285750">
              <a:buFont typeface="Arial" panose="020B0604020202020204" pitchFamily="34" charset="0"/>
              <a:buChar char="•"/>
            </a:pPr>
            <a:r>
              <a:rPr lang="en-US" dirty="0"/>
              <a:t>Controlling behavior</a:t>
            </a:r>
          </a:p>
        </p:txBody>
      </p:sp>
      <p:sp>
        <p:nvSpPr>
          <p:cNvPr id="27" name="TextBox 26">
            <a:extLst>
              <a:ext uri="{FF2B5EF4-FFF2-40B4-BE49-F238E27FC236}">
                <a16:creationId xmlns:a16="http://schemas.microsoft.com/office/drawing/2014/main" id="{B8BA590E-395C-14FF-6A01-4B2ED2878EB6}"/>
              </a:ext>
            </a:extLst>
          </p:cNvPr>
          <p:cNvSpPr txBox="1"/>
          <p:nvPr/>
        </p:nvSpPr>
        <p:spPr>
          <a:xfrm>
            <a:off x="1074316" y="3455181"/>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Verbal insults</a:t>
            </a:r>
          </a:p>
          <a:p>
            <a:pPr marL="285750" indent="-285750">
              <a:buFont typeface="Arial" panose="020B0604020202020204" pitchFamily="34" charset="0"/>
              <a:buChar char="•"/>
            </a:pPr>
            <a:r>
              <a:rPr lang="en-US" dirty="0"/>
              <a:t>Physical aggression</a:t>
            </a:r>
          </a:p>
          <a:p>
            <a:pPr marL="285750" indent="-285750">
              <a:buFont typeface="Arial" panose="020B0604020202020204" pitchFamily="34" charset="0"/>
              <a:buChar char="•"/>
            </a:pPr>
            <a:r>
              <a:rPr lang="en-US" dirty="0"/>
              <a:t>Intimidation/manipulation</a:t>
            </a:r>
          </a:p>
        </p:txBody>
      </p:sp>
      <p:pic>
        <p:nvPicPr>
          <p:cNvPr id="4" name="Picture 3">
            <a:extLst>
              <a:ext uri="{FF2B5EF4-FFF2-40B4-BE49-F238E27FC236}">
                <a16:creationId xmlns:a16="http://schemas.microsoft.com/office/drawing/2014/main" id="{C25A9E24-202A-9796-27EC-79ADAA26E3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500" y="4385496"/>
            <a:ext cx="2039329" cy="1918777"/>
          </a:xfrm>
          <a:prstGeom prst="rect">
            <a:avLst/>
          </a:prstGeom>
        </p:spPr>
      </p:pic>
    </p:spTree>
    <p:extLst>
      <p:ext uri="{BB962C8B-B14F-4D97-AF65-F5344CB8AC3E}">
        <p14:creationId xmlns:p14="http://schemas.microsoft.com/office/powerpoint/2010/main" val="2493003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8915-6F3E-CA57-DE37-305680ADE3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BAF4E-6C50-949C-7371-E057BA7652FB}"/>
              </a:ext>
            </a:extLst>
          </p:cNvPr>
          <p:cNvSpPr>
            <a:spLocks noGrp="1"/>
          </p:cNvSpPr>
          <p:nvPr>
            <p:ph type="title"/>
          </p:nvPr>
        </p:nvSpPr>
        <p:spPr/>
        <p:txBody>
          <a:bodyPr/>
          <a:lstStyle/>
          <a:p>
            <a:pPr algn="ctr"/>
            <a:r>
              <a:rPr lang="en-US" dirty="0">
                <a:solidFill>
                  <a:schemeClr val="tx1"/>
                </a:solidFill>
              </a:rPr>
              <a:t>Unit cohesion</a:t>
            </a:r>
          </a:p>
        </p:txBody>
      </p:sp>
      <p:pic>
        <p:nvPicPr>
          <p:cNvPr id="11" name="Picture 10">
            <a:extLst>
              <a:ext uri="{FF2B5EF4-FFF2-40B4-BE49-F238E27FC236}">
                <a16:creationId xmlns:a16="http://schemas.microsoft.com/office/drawing/2014/main" id="{C517FEEC-A12B-B5AC-158F-B629E876335C}"/>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87AC08A2-8FBA-7E2F-5397-CA0F2374D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6988E458-F062-C928-51D6-38FAF263D889}"/>
              </a:ext>
            </a:extLst>
          </p:cNvPr>
          <p:cNvSpPr/>
          <p:nvPr/>
        </p:nvSpPr>
        <p:spPr>
          <a:xfrm>
            <a:off x="217989" y="2734055"/>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C60E5B-0BDB-D13A-29A2-54F59002D638}"/>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3C8E4BA-35F2-8F88-37A2-5B6E00594101}"/>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43DD5EE-F67A-1668-6643-4A01A125CF2F}"/>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2AE084F-EFF5-8B82-91F5-726E107A0B26}"/>
              </a:ext>
            </a:extLst>
          </p:cNvPr>
          <p:cNvSpPr/>
          <p:nvPr/>
        </p:nvSpPr>
        <p:spPr>
          <a:xfrm>
            <a:off x="4417759" y="29733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FB6F8F0-C2FA-6646-6B76-6BA8A020FE27}"/>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AEEFAF7-B5E4-9C01-1811-4473538FB824}"/>
              </a:ext>
            </a:extLst>
          </p:cNvPr>
          <p:cNvSpPr/>
          <p:nvPr/>
        </p:nvSpPr>
        <p:spPr>
          <a:xfrm>
            <a:off x="4397216"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B86B652-5683-179D-593A-AD8C3180852B}"/>
              </a:ext>
            </a:extLst>
          </p:cNvPr>
          <p:cNvSpPr txBox="1"/>
          <p:nvPr/>
        </p:nvSpPr>
        <p:spPr>
          <a:xfrm>
            <a:off x="334255" y="5319552"/>
            <a:ext cx="8475489" cy="923330"/>
          </a:xfrm>
          <a:prstGeom prst="rect">
            <a:avLst/>
          </a:prstGeom>
          <a:noFill/>
        </p:spPr>
        <p:txBody>
          <a:bodyPr wrap="square" rtlCol="0">
            <a:spAutoFit/>
          </a:bodyPr>
          <a:lstStyle/>
          <a:p>
            <a:r>
              <a:rPr lang="en-US" dirty="0">
                <a:solidFill>
                  <a:schemeClr val="bg1"/>
                </a:solidFill>
              </a:rPr>
              <a:t>J9 Resources	</a:t>
            </a:r>
            <a:r>
              <a:rPr lang="en-US" dirty="0">
                <a:solidFill>
                  <a:schemeClr val="bg1"/>
                </a:solidFill>
                <a:hlinkClick r:id="rId5">
                  <a:extLst>
                    <a:ext uri="{A12FA001-AC4F-418D-AE19-62706E023703}">
                      <ahyp:hlinkClr xmlns:ahyp="http://schemas.microsoft.com/office/drawing/2018/hyperlinkcolor" val="tx"/>
                    </a:ext>
                  </a:extLst>
                </a:hlinkClick>
              </a:rPr>
              <a:t>https://www.armyresilience.army.mil/ard/R2/I-Want-to-Build-</a:t>
            </a:r>
            <a:r>
              <a:rPr lang="en-US" dirty="0">
                <a:solidFill>
                  <a:schemeClr val="bg1"/>
                </a:solidFill>
              </a:rPr>
              <a:t>Chaplain			Unit-Cohesion.html</a:t>
            </a:r>
          </a:p>
          <a:p>
            <a:r>
              <a:rPr lang="en-US" dirty="0">
                <a:solidFill>
                  <a:schemeClr val="bg1"/>
                </a:solidFill>
              </a:rPr>
              <a:t>				</a:t>
            </a:r>
          </a:p>
        </p:txBody>
      </p:sp>
      <p:sp>
        <p:nvSpPr>
          <p:cNvPr id="22" name="TextBox 21">
            <a:extLst>
              <a:ext uri="{FF2B5EF4-FFF2-40B4-BE49-F238E27FC236}">
                <a16:creationId xmlns:a16="http://schemas.microsoft.com/office/drawing/2014/main" id="{8DCB952D-0B45-5C43-228E-C68249194F17}"/>
              </a:ext>
            </a:extLst>
          </p:cNvPr>
          <p:cNvSpPr txBox="1"/>
          <p:nvPr/>
        </p:nvSpPr>
        <p:spPr>
          <a:xfrm>
            <a:off x="5352037" y="1320523"/>
            <a:ext cx="358165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Transparent communication</a:t>
            </a:r>
          </a:p>
          <a:p>
            <a:pPr marL="285750" indent="-285750">
              <a:buFont typeface="Arial" panose="020B0604020202020204" pitchFamily="34" charset="0"/>
              <a:buChar char="•"/>
            </a:pPr>
            <a:r>
              <a:rPr lang="en-US" dirty="0"/>
              <a:t>Recognition of contributions</a:t>
            </a:r>
          </a:p>
          <a:p>
            <a:pPr marL="285750" indent="-285750">
              <a:buFont typeface="Arial" panose="020B0604020202020204" pitchFamily="34" charset="0"/>
              <a:buChar char="•"/>
            </a:pPr>
            <a:r>
              <a:rPr lang="en-US" dirty="0"/>
              <a:t>Climate of mutual respect and support</a:t>
            </a:r>
          </a:p>
        </p:txBody>
      </p:sp>
      <p:sp>
        <p:nvSpPr>
          <p:cNvPr id="23" name="TextBox 22">
            <a:extLst>
              <a:ext uri="{FF2B5EF4-FFF2-40B4-BE49-F238E27FC236}">
                <a16:creationId xmlns:a16="http://schemas.microsoft.com/office/drawing/2014/main" id="{531DD77A-F761-46F2-4BFA-35476FDA4A8D}"/>
              </a:ext>
            </a:extLst>
          </p:cNvPr>
          <p:cNvSpPr txBox="1"/>
          <p:nvPr/>
        </p:nvSpPr>
        <p:spPr>
          <a:xfrm>
            <a:off x="5352037" y="2550649"/>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Cultivate relationships </a:t>
            </a:r>
          </a:p>
          <a:p>
            <a:pPr marL="285750" indent="-285750">
              <a:buFont typeface="Arial" panose="020B0604020202020204" pitchFamily="34" charset="0"/>
              <a:buChar char="•"/>
            </a:pPr>
            <a:r>
              <a:rPr lang="en-US" dirty="0"/>
              <a:t>Peer mentorship</a:t>
            </a:r>
          </a:p>
          <a:p>
            <a:pPr marL="285750" indent="-285750">
              <a:buFont typeface="Arial" panose="020B0604020202020204" pitchFamily="34" charset="0"/>
              <a:buChar char="•"/>
            </a:pPr>
            <a:r>
              <a:rPr lang="en-US" dirty="0"/>
              <a:t>Small group discussions</a:t>
            </a:r>
          </a:p>
        </p:txBody>
      </p:sp>
      <p:sp>
        <p:nvSpPr>
          <p:cNvPr id="24" name="TextBox 23">
            <a:extLst>
              <a:ext uri="{FF2B5EF4-FFF2-40B4-BE49-F238E27FC236}">
                <a16:creationId xmlns:a16="http://schemas.microsoft.com/office/drawing/2014/main" id="{B5520EFC-55D4-AC01-8212-1BB5BF42EE18}"/>
              </a:ext>
            </a:extLst>
          </p:cNvPr>
          <p:cNvSpPr txBox="1"/>
          <p:nvPr/>
        </p:nvSpPr>
        <p:spPr>
          <a:xfrm>
            <a:off x="5352037" y="3932527"/>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Engage leaders, BH, EO</a:t>
            </a:r>
          </a:p>
          <a:p>
            <a:pPr marL="285750" indent="-285750">
              <a:buFont typeface="Arial" panose="020B0604020202020204" pitchFamily="34" charset="0"/>
              <a:buChar char="•"/>
            </a:pPr>
            <a:r>
              <a:rPr lang="en-US" dirty="0"/>
              <a:t>Promote accountability/enforcement</a:t>
            </a:r>
          </a:p>
        </p:txBody>
      </p:sp>
      <p:sp>
        <p:nvSpPr>
          <p:cNvPr id="25" name="TextBox 24">
            <a:extLst>
              <a:ext uri="{FF2B5EF4-FFF2-40B4-BE49-F238E27FC236}">
                <a16:creationId xmlns:a16="http://schemas.microsoft.com/office/drawing/2014/main" id="{1A3C0366-3E19-AE0F-E7F0-D1245A5A44E0}"/>
              </a:ext>
            </a:extLst>
          </p:cNvPr>
          <p:cNvSpPr txBox="1"/>
          <p:nvPr/>
        </p:nvSpPr>
        <p:spPr>
          <a:xfrm>
            <a:off x="1082000" y="1367008"/>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Trust/open communication</a:t>
            </a:r>
          </a:p>
          <a:p>
            <a:pPr marL="285750" indent="-285750">
              <a:buFont typeface="Arial" panose="020B0604020202020204" pitchFamily="34" charset="0"/>
              <a:buChar char="•"/>
            </a:pPr>
            <a:r>
              <a:rPr lang="en-US" dirty="0"/>
              <a:t>Feel respected and valued</a:t>
            </a:r>
          </a:p>
          <a:p>
            <a:pPr marL="285750" indent="-285750">
              <a:buFont typeface="Arial" panose="020B0604020202020204" pitchFamily="34" charset="0"/>
              <a:buChar char="•"/>
            </a:pPr>
            <a:r>
              <a:rPr lang="en-US" dirty="0"/>
              <a:t>Strong collaboration</a:t>
            </a:r>
          </a:p>
        </p:txBody>
      </p:sp>
      <p:sp>
        <p:nvSpPr>
          <p:cNvPr id="26" name="TextBox 25">
            <a:extLst>
              <a:ext uri="{FF2B5EF4-FFF2-40B4-BE49-F238E27FC236}">
                <a16:creationId xmlns:a16="http://schemas.microsoft.com/office/drawing/2014/main" id="{5448FE14-E708-8EE8-B8ED-8BC0F3F725F0}"/>
              </a:ext>
            </a:extLst>
          </p:cNvPr>
          <p:cNvSpPr txBox="1"/>
          <p:nvPr/>
        </p:nvSpPr>
        <p:spPr>
          <a:xfrm>
            <a:off x="1082000" y="2597134"/>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Limited trust</a:t>
            </a:r>
          </a:p>
          <a:p>
            <a:pPr marL="285750" indent="-285750">
              <a:buFont typeface="Arial" panose="020B0604020202020204" pitchFamily="34" charset="0"/>
              <a:buChar char="•"/>
            </a:pPr>
            <a:r>
              <a:rPr lang="en-US" dirty="0"/>
              <a:t>Feeling disconnected</a:t>
            </a:r>
          </a:p>
          <a:p>
            <a:pPr marL="285750" indent="-285750">
              <a:buFont typeface="Arial" panose="020B0604020202020204" pitchFamily="34" charset="0"/>
              <a:buChar char="•"/>
            </a:pPr>
            <a:r>
              <a:rPr lang="en-US" dirty="0"/>
              <a:t>Concerns not addressed</a:t>
            </a:r>
          </a:p>
        </p:txBody>
      </p:sp>
      <p:sp>
        <p:nvSpPr>
          <p:cNvPr id="27" name="TextBox 26">
            <a:extLst>
              <a:ext uri="{FF2B5EF4-FFF2-40B4-BE49-F238E27FC236}">
                <a16:creationId xmlns:a16="http://schemas.microsoft.com/office/drawing/2014/main" id="{C930EF77-20A7-BCAE-E99B-553C1FA505BB}"/>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Do not feel safe/supported</a:t>
            </a:r>
          </a:p>
          <a:p>
            <a:pPr marL="285750" indent="-285750">
              <a:buFont typeface="Arial" panose="020B0604020202020204" pitchFamily="34" charset="0"/>
              <a:buChar char="•"/>
            </a:pPr>
            <a:r>
              <a:rPr lang="en-US" dirty="0"/>
              <a:t>Disrespect/harassment </a:t>
            </a:r>
          </a:p>
          <a:p>
            <a:pPr marL="285750" indent="-285750">
              <a:buFont typeface="Arial" panose="020B0604020202020204" pitchFamily="34" charset="0"/>
              <a:buChar char="•"/>
            </a:pPr>
            <a:r>
              <a:rPr lang="en-US" dirty="0"/>
              <a:t>Low morale/motivation</a:t>
            </a:r>
          </a:p>
        </p:txBody>
      </p:sp>
    </p:spTree>
    <p:extLst>
      <p:ext uri="{BB962C8B-B14F-4D97-AF65-F5344CB8AC3E}">
        <p14:creationId xmlns:p14="http://schemas.microsoft.com/office/powerpoint/2010/main" val="2859655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79D46-42EE-AD99-3C1A-7AE93B00AA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8A83F-CC90-2DD6-AF05-66113A4F2B38}"/>
              </a:ext>
            </a:extLst>
          </p:cNvPr>
          <p:cNvSpPr>
            <a:spLocks noGrp="1"/>
          </p:cNvSpPr>
          <p:nvPr>
            <p:ph type="title"/>
          </p:nvPr>
        </p:nvSpPr>
        <p:spPr/>
        <p:txBody>
          <a:bodyPr/>
          <a:lstStyle/>
          <a:p>
            <a:pPr algn="ctr"/>
            <a:r>
              <a:rPr lang="en-US" dirty="0">
                <a:solidFill>
                  <a:schemeClr val="tx1"/>
                </a:solidFill>
              </a:rPr>
              <a:t>Sexual/relationship readiness</a:t>
            </a:r>
          </a:p>
        </p:txBody>
      </p:sp>
      <p:pic>
        <p:nvPicPr>
          <p:cNvPr id="11" name="Picture 10">
            <a:extLst>
              <a:ext uri="{FF2B5EF4-FFF2-40B4-BE49-F238E27FC236}">
                <a16:creationId xmlns:a16="http://schemas.microsoft.com/office/drawing/2014/main" id="{FCDE003C-FF0F-7268-0D30-A938EEB288B5}"/>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90DE5A02-22BA-50D8-59F2-C7F4B9A24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10" name="Rectangle: Rounded Corners 9">
            <a:extLst>
              <a:ext uri="{FF2B5EF4-FFF2-40B4-BE49-F238E27FC236}">
                <a16:creationId xmlns:a16="http://schemas.microsoft.com/office/drawing/2014/main" id="{5A947F26-8182-0F6E-87CD-C747C86A3780}"/>
              </a:ext>
            </a:extLst>
          </p:cNvPr>
          <p:cNvSpPr/>
          <p:nvPr/>
        </p:nvSpPr>
        <p:spPr>
          <a:xfrm>
            <a:off x="122626" y="6249221"/>
            <a:ext cx="8813906" cy="587339"/>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D2811ED-62AA-6AC7-F268-D77D0872AD80}"/>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Sleep Apps						FM 7-22, 11-7</a:t>
            </a:r>
          </a:p>
          <a:p>
            <a:r>
              <a:rPr lang="en-US" dirty="0">
                <a:solidFill>
                  <a:schemeClr val="bg1"/>
                </a:solidFill>
              </a:rPr>
              <a:t>H2F facilitator					WRAIR.health.mil/Sleep-Resources</a:t>
            </a:r>
          </a:p>
        </p:txBody>
      </p:sp>
      <p:sp>
        <p:nvSpPr>
          <p:cNvPr id="3" name="Freeform 4">
            <a:extLst>
              <a:ext uri="{FF2B5EF4-FFF2-40B4-BE49-F238E27FC236}">
                <a16:creationId xmlns:a16="http://schemas.microsoft.com/office/drawing/2014/main" id="{683F4A1D-6861-7A60-91DA-73AFFFF8AA4C}"/>
              </a:ext>
            </a:extLst>
          </p:cNvPr>
          <p:cNvSpPr/>
          <p:nvPr/>
        </p:nvSpPr>
        <p:spPr>
          <a:xfrm>
            <a:off x="122625" y="1143000"/>
            <a:ext cx="8718114" cy="5106222"/>
          </a:xfrm>
          <a:custGeom>
            <a:avLst/>
            <a:gdLst/>
            <a:ahLst/>
            <a:cxnLst/>
            <a:rect l="l" t="t" r="r" b="b"/>
            <a:pathLst>
              <a:path w="13091375" h="7609362">
                <a:moveTo>
                  <a:pt x="0" y="0"/>
                </a:moveTo>
                <a:lnTo>
                  <a:pt x="13091376" y="0"/>
                </a:lnTo>
                <a:lnTo>
                  <a:pt x="13091376" y="7609362"/>
                </a:lnTo>
                <a:lnTo>
                  <a:pt x="0" y="7609362"/>
                </a:lnTo>
                <a:lnTo>
                  <a:pt x="0" y="0"/>
                </a:lnTo>
                <a:close/>
              </a:path>
            </a:pathLst>
          </a:custGeom>
          <a:blipFill>
            <a:blip r:embed="rId5"/>
            <a:stretch>
              <a:fillRect/>
            </a:stretch>
          </a:blipFill>
        </p:spPr>
        <p:txBody>
          <a:bodyPr/>
          <a:lstStyle/>
          <a:p>
            <a:endParaRPr lang="en-US" sz="1200"/>
          </a:p>
        </p:txBody>
      </p:sp>
      <p:sp>
        <p:nvSpPr>
          <p:cNvPr id="4" name="TextBox 3">
            <a:extLst>
              <a:ext uri="{FF2B5EF4-FFF2-40B4-BE49-F238E27FC236}">
                <a16:creationId xmlns:a16="http://schemas.microsoft.com/office/drawing/2014/main" id="{42955B30-04DB-3A75-94FA-96E3BC56E8CA}"/>
              </a:ext>
            </a:extLst>
          </p:cNvPr>
          <p:cNvSpPr txBox="1"/>
          <p:nvPr/>
        </p:nvSpPr>
        <p:spPr>
          <a:xfrm>
            <a:off x="334255" y="6423852"/>
            <a:ext cx="8475489" cy="369332"/>
          </a:xfrm>
          <a:prstGeom prst="rect">
            <a:avLst/>
          </a:prstGeom>
          <a:noFill/>
        </p:spPr>
        <p:txBody>
          <a:bodyPr wrap="square" rtlCol="0">
            <a:spAutoFit/>
          </a:bodyPr>
          <a:lstStyle/>
          <a:p>
            <a:r>
              <a:rPr lang="en-US" dirty="0">
                <a:solidFill>
                  <a:schemeClr val="bg1"/>
                </a:solidFill>
              </a:rPr>
              <a:t>Chaplain; SAPRO: Andrew </a:t>
            </a:r>
            <a:r>
              <a:rPr lang="en-US" dirty="0" err="1">
                <a:solidFill>
                  <a:schemeClr val="bg1"/>
                </a:solidFill>
              </a:rPr>
              <a:t>Kalinen</a:t>
            </a:r>
            <a:r>
              <a:rPr lang="en-US" dirty="0">
                <a:solidFill>
                  <a:schemeClr val="bg1"/>
                </a:solidFill>
              </a:rPr>
              <a:t>; 801-716-9254</a:t>
            </a:r>
          </a:p>
        </p:txBody>
      </p:sp>
    </p:spTree>
    <p:extLst>
      <p:ext uri="{BB962C8B-B14F-4D97-AF65-F5344CB8AC3E}">
        <p14:creationId xmlns:p14="http://schemas.microsoft.com/office/powerpoint/2010/main" val="3717259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E92F9-AAF3-2449-570C-1C68BBDE3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633CBA-DB69-A6D6-0C7B-3D11C6EDA2FE}"/>
              </a:ext>
            </a:extLst>
          </p:cNvPr>
          <p:cNvSpPr>
            <a:spLocks noGrp="1"/>
          </p:cNvSpPr>
          <p:nvPr>
            <p:ph type="title"/>
          </p:nvPr>
        </p:nvSpPr>
        <p:spPr/>
        <p:txBody>
          <a:bodyPr/>
          <a:lstStyle/>
          <a:p>
            <a:pPr algn="ctr"/>
            <a:r>
              <a:rPr lang="en-US" dirty="0">
                <a:solidFill>
                  <a:schemeClr val="tx1"/>
                </a:solidFill>
              </a:rPr>
              <a:t>Discipline/good conduct</a:t>
            </a:r>
          </a:p>
        </p:txBody>
      </p:sp>
      <p:pic>
        <p:nvPicPr>
          <p:cNvPr id="11" name="Picture 10">
            <a:extLst>
              <a:ext uri="{FF2B5EF4-FFF2-40B4-BE49-F238E27FC236}">
                <a16:creationId xmlns:a16="http://schemas.microsoft.com/office/drawing/2014/main" id="{53811939-0550-966C-B233-2A06D1F553CC}"/>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EF3A17F4-638B-8CD0-0D67-586584AFE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DA7EF542-315E-8F36-845A-C7469C314641}"/>
              </a:ext>
            </a:extLst>
          </p:cNvPr>
          <p:cNvSpPr/>
          <p:nvPr/>
        </p:nvSpPr>
        <p:spPr>
          <a:xfrm>
            <a:off x="217989" y="2734055"/>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1FC717-8C6A-4724-8902-7F4D1DC2EA1D}"/>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64B3816-6F68-2E0D-608D-BB18214305AF}"/>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26F98B2-528F-09A3-695D-3CF45DDCF268}"/>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C5B70D2-0DC7-8380-89F6-662F0E8ECC3F}"/>
              </a:ext>
            </a:extLst>
          </p:cNvPr>
          <p:cNvSpPr/>
          <p:nvPr/>
        </p:nvSpPr>
        <p:spPr>
          <a:xfrm>
            <a:off x="4417759" y="29733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A6FF1B7-0FDB-D6DB-DC8E-6EFA80A43923}"/>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8254C49-4099-907F-21AB-143FDA2CEEC9}"/>
              </a:ext>
            </a:extLst>
          </p:cNvPr>
          <p:cNvSpPr/>
          <p:nvPr/>
        </p:nvSpPr>
        <p:spPr>
          <a:xfrm>
            <a:off x="4397216"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AD3DB60-0801-9F4A-4BA7-47208FFDB319}"/>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Unit leadership					Behavioral Health	/MFLC</a:t>
            </a:r>
          </a:p>
          <a:p>
            <a:r>
              <a:rPr lang="en-US" dirty="0">
                <a:solidFill>
                  <a:schemeClr val="bg1"/>
                </a:solidFill>
              </a:rPr>
              <a:t>JAG/TDS						</a:t>
            </a:r>
          </a:p>
        </p:txBody>
      </p:sp>
      <p:sp>
        <p:nvSpPr>
          <p:cNvPr id="22" name="TextBox 21">
            <a:extLst>
              <a:ext uri="{FF2B5EF4-FFF2-40B4-BE49-F238E27FC236}">
                <a16:creationId xmlns:a16="http://schemas.microsoft.com/office/drawing/2014/main" id="{3C11EA2C-F86D-A1E3-028E-64B46DC1F4DE}"/>
              </a:ext>
            </a:extLst>
          </p:cNvPr>
          <p:cNvSpPr txBox="1"/>
          <p:nvPr/>
        </p:nvSpPr>
        <p:spPr>
          <a:xfrm>
            <a:off x="5352037" y="1320523"/>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Recognize and reward behavior</a:t>
            </a:r>
          </a:p>
          <a:p>
            <a:pPr marL="285750" indent="-285750">
              <a:buFont typeface="Arial" panose="020B0604020202020204" pitchFamily="34" charset="0"/>
              <a:buChar char="•"/>
            </a:pPr>
            <a:r>
              <a:rPr lang="en-US" dirty="0"/>
              <a:t>Soldiers as peer role models</a:t>
            </a:r>
          </a:p>
        </p:txBody>
      </p:sp>
      <p:sp>
        <p:nvSpPr>
          <p:cNvPr id="23" name="TextBox 22">
            <a:extLst>
              <a:ext uri="{FF2B5EF4-FFF2-40B4-BE49-F238E27FC236}">
                <a16:creationId xmlns:a16="http://schemas.microsoft.com/office/drawing/2014/main" id="{627DFD46-34AE-D257-CA3A-2938B4D95E4B}"/>
              </a:ext>
            </a:extLst>
          </p:cNvPr>
          <p:cNvSpPr txBox="1"/>
          <p:nvPr/>
        </p:nvSpPr>
        <p:spPr>
          <a:xfrm>
            <a:off x="5352037" y="2550649"/>
            <a:ext cx="358165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Team level discussion to reinforce standards</a:t>
            </a:r>
          </a:p>
          <a:p>
            <a:pPr marL="285750" indent="-285750">
              <a:buFont typeface="Arial" panose="020B0604020202020204" pitchFamily="34" charset="0"/>
              <a:buChar char="•"/>
            </a:pPr>
            <a:r>
              <a:rPr lang="en-US" dirty="0"/>
              <a:t>Corrective counseling/mentorship</a:t>
            </a:r>
          </a:p>
        </p:txBody>
      </p:sp>
      <p:sp>
        <p:nvSpPr>
          <p:cNvPr id="24" name="TextBox 23">
            <a:extLst>
              <a:ext uri="{FF2B5EF4-FFF2-40B4-BE49-F238E27FC236}">
                <a16:creationId xmlns:a16="http://schemas.microsoft.com/office/drawing/2014/main" id="{C5D31628-C88D-D8DD-14E6-79AFC6791C1B}"/>
              </a:ext>
            </a:extLst>
          </p:cNvPr>
          <p:cNvSpPr txBox="1"/>
          <p:nvPr/>
        </p:nvSpPr>
        <p:spPr>
          <a:xfrm>
            <a:off x="5352037" y="3932527"/>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Corrective action</a:t>
            </a:r>
          </a:p>
          <a:p>
            <a:pPr marL="285750" indent="-285750">
              <a:buFont typeface="Arial" panose="020B0604020202020204" pitchFamily="34" charset="0"/>
              <a:buChar char="•"/>
            </a:pPr>
            <a:r>
              <a:rPr lang="en-US" dirty="0"/>
              <a:t>BH, legal, command teams</a:t>
            </a:r>
          </a:p>
          <a:p>
            <a:pPr marL="285750" indent="-285750">
              <a:buFont typeface="Arial" panose="020B0604020202020204" pitchFamily="34" charset="0"/>
              <a:buChar char="•"/>
            </a:pPr>
            <a:r>
              <a:rPr lang="en-US" dirty="0"/>
              <a:t>Development/monitoring plans</a:t>
            </a:r>
          </a:p>
        </p:txBody>
      </p:sp>
      <p:sp>
        <p:nvSpPr>
          <p:cNvPr id="25" name="TextBox 24">
            <a:extLst>
              <a:ext uri="{FF2B5EF4-FFF2-40B4-BE49-F238E27FC236}">
                <a16:creationId xmlns:a16="http://schemas.microsoft.com/office/drawing/2014/main" id="{A94DDD30-0049-8508-8349-2DCDF0D8ED07}"/>
              </a:ext>
            </a:extLst>
          </p:cNvPr>
          <p:cNvSpPr txBox="1"/>
          <p:nvPr/>
        </p:nvSpPr>
        <p:spPr>
          <a:xfrm>
            <a:off x="1082000" y="1367008"/>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Self-control and respect</a:t>
            </a:r>
          </a:p>
          <a:p>
            <a:pPr marL="285750" indent="-285750">
              <a:buFont typeface="Arial" panose="020B0604020202020204" pitchFamily="34" charset="0"/>
              <a:buChar char="•"/>
            </a:pPr>
            <a:r>
              <a:rPr lang="en-US" dirty="0"/>
              <a:t>Follows Army Values</a:t>
            </a:r>
          </a:p>
          <a:p>
            <a:pPr marL="285750" indent="-285750">
              <a:buFont typeface="Arial" panose="020B0604020202020204" pitchFamily="34" charset="0"/>
              <a:buChar char="•"/>
            </a:pPr>
            <a:r>
              <a:rPr lang="en-US" dirty="0"/>
              <a:t>No misconduct/legal issues</a:t>
            </a:r>
          </a:p>
        </p:txBody>
      </p:sp>
      <p:sp>
        <p:nvSpPr>
          <p:cNvPr id="26" name="TextBox 25">
            <a:extLst>
              <a:ext uri="{FF2B5EF4-FFF2-40B4-BE49-F238E27FC236}">
                <a16:creationId xmlns:a16="http://schemas.microsoft.com/office/drawing/2014/main" id="{439B3E86-9C63-5A91-F8E6-2A0A077D3D9A}"/>
              </a:ext>
            </a:extLst>
          </p:cNvPr>
          <p:cNvSpPr txBox="1"/>
          <p:nvPr/>
        </p:nvSpPr>
        <p:spPr>
          <a:xfrm>
            <a:off x="1082000" y="2597134"/>
            <a:ext cx="3315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Occasional discipline issues/peer pressure</a:t>
            </a:r>
          </a:p>
          <a:p>
            <a:pPr marL="285750" indent="-285750">
              <a:buFont typeface="Arial" panose="020B0604020202020204" pitchFamily="34" charset="0"/>
              <a:buChar char="•"/>
            </a:pPr>
            <a:r>
              <a:rPr lang="en-US" dirty="0"/>
              <a:t>Inappropriate jokes/behavior off-duty</a:t>
            </a:r>
          </a:p>
        </p:txBody>
      </p:sp>
      <p:sp>
        <p:nvSpPr>
          <p:cNvPr id="27" name="TextBox 26">
            <a:extLst>
              <a:ext uri="{FF2B5EF4-FFF2-40B4-BE49-F238E27FC236}">
                <a16:creationId xmlns:a16="http://schemas.microsoft.com/office/drawing/2014/main" id="{7E03FC57-B10F-8AE9-2346-70518ADC696D}"/>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Illegal activity</a:t>
            </a:r>
          </a:p>
          <a:p>
            <a:pPr marL="285750" indent="-285750">
              <a:buFont typeface="Arial" panose="020B0604020202020204" pitchFamily="34" charset="0"/>
              <a:buChar char="•"/>
            </a:pPr>
            <a:r>
              <a:rPr lang="en-US" dirty="0"/>
              <a:t>Substance use</a:t>
            </a:r>
          </a:p>
          <a:p>
            <a:pPr marL="285750" indent="-285750">
              <a:buFont typeface="Arial" panose="020B0604020202020204" pitchFamily="34" charset="0"/>
              <a:buChar char="•"/>
            </a:pPr>
            <a:r>
              <a:rPr lang="en-US" dirty="0"/>
              <a:t>Disregards values/orders</a:t>
            </a:r>
          </a:p>
        </p:txBody>
      </p:sp>
    </p:spTree>
    <p:extLst>
      <p:ext uri="{BB962C8B-B14F-4D97-AF65-F5344CB8AC3E}">
        <p14:creationId xmlns:p14="http://schemas.microsoft.com/office/powerpoint/2010/main" val="347607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956FE-F76F-7F60-C0E9-F150F9FD8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B8FCC-82FA-1398-8A7F-9F8CC95CF9F6}"/>
              </a:ext>
            </a:extLst>
          </p:cNvPr>
          <p:cNvSpPr>
            <a:spLocks noGrp="1"/>
          </p:cNvSpPr>
          <p:nvPr>
            <p:ph type="title"/>
          </p:nvPr>
        </p:nvSpPr>
        <p:spPr/>
        <p:txBody>
          <a:bodyPr/>
          <a:lstStyle/>
          <a:p>
            <a:pPr algn="ctr"/>
            <a:r>
              <a:rPr lang="en-US" dirty="0">
                <a:solidFill>
                  <a:schemeClr val="tx1"/>
                </a:solidFill>
              </a:rPr>
              <a:t>Army environment</a:t>
            </a:r>
          </a:p>
        </p:txBody>
      </p:sp>
      <p:pic>
        <p:nvPicPr>
          <p:cNvPr id="11" name="Picture 10">
            <a:extLst>
              <a:ext uri="{FF2B5EF4-FFF2-40B4-BE49-F238E27FC236}">
                <a16:creationId xmlns:a16="http://schemas.microsoft.com/office/drawing/2014/main" id="{F22C7655-DC54-B0E7-E13B-2872CEA7EC99}"/>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97CFB29A-EDF2-37EC-6F0A-C8AF48AE9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sp>
        <p:nvSpPr>
          <p:cNvPr id="7" name="Oval 6">
            <a:extLst>
              <a:ext uri="{FF2B5EF4-FFF2-40B4-BE49-F238E27FC236}">
                <a16:creationId xmlns:a16="http://schemas.microsoft.com/office/drawing/2014/main" id="{721DCD39-0088-595B-462A-78327737D734}"/>
              </a:ext>
            </a:extLst>
          </p:cNvPr>
          <p:cNvSpPr/>
          <p:nvPr/>
        </p:nvSpPr>
        <p:spPr>
          <a:xfrm>
            <a:off x="217989" y="2734055"/>
            <a:ext cx="829876" cy="799139"/>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F6C230-B122-DBE8-F3FE-AE7904C42929}"/>
              </a:ext>
            </a:extLst>
          </p:cNvPr>
          <p:cNvSpPr/>
          <p:nvPr/>
        </p:nvSpPr>
        <p:spPr>
          <a:xfrm>
            <a:off x="210305" y="1346856"/>
            <a:ext cx="829876" cy="799139"/>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3818EEF-2C65-F6AA-63AB-5CA12291F7A6}"/>
              </a:ext>
            </a:extLst>
          </p:cNvPr>
          <p:cNvSpPr/>
          <p:nvPr/>
        </p:nvSpPr>
        <p:spPr>
          <a:xfrm>
            <a:off x="187422" y="4123355"/>
            <a:ext cx="829876" cy="799139"/>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C89DE3E-8D88-47A4-0036-6566E7F23D4C}"/>
              </a:ext>
            </a:extLst>
          </p:cNvPr>
          <p:cNvSpPr/>
          <p:nvPr/>
        </p:nvSpPr>
        <p:spPr>
          <a:xfrm>
            <a:off x="187422" y="5159189"/>
            <a:ext cx="8749109" cy="914400"/>
          </a:xfrm>
          <a:prstGeom prst="roundRect">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4378EA4-4F21-A8E9-D394-28B5BB6212D2}"/>
              </a:ext>
            </a:extLst>
          </p:cNvPr>
          <p:cNvSpPr/>
          <p:nvPr/>
        </p:nvSpPr>
        <p:spPr>
          <a:xfrm>
            <a:off x="4417759" y="29733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E84309-72DA-FA16-3549-EB00A13F8EFA}"/>
              </a:ext>
            </a:extLst>
          </p:cNvPr>
          <p:cNvSpPr/>
          <p:nvPr/>
        </p:nvSpPr>
        <p:spPr>
          <a:xfrm>
            <a:off x="4417759" y="1586112"/>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4E8B5C4B-CEE3-0D0C-AB69-0E6C18D01EA6}"/>
              </a:ext>
            </a:extLst>
          </p:cNvPr>
          <p:cNvSpPr/>
          <p:nvPr/>
        </p:nvSpPr>
        <p:spPr>
          <a:xfrm>
            <a:off x="4397216" y="4362611"/>
            <a:ext cx="760720" cy="353466"/>
          </a:xfrm>
          <a:prstGeom prst="rightArrow">
            <a:avLst/>
          </a:prstGeom>
          <a:solidFill>
            <a:srgbClr val="404040"/>
          </a:solidFill>
          <a:ln>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4F12A2A-05F9-4108-969A-6D5F82809C52}"/>
              </a:ext>
            </a:extLst>
          </p:cNvPr>
          <p:cNvSpPr txBox="1"/>
          <p:nvPr/>
        </p:nvSpPr>
        <p:spPr>
          <a:xfrm>
            <a:off x="334255" y="5319552"/>
            <a:ext cx="8475489" cy="646331"/>
          </a:xfrm>
          <a:prstGeom prst="rect">
            <a:avLst/>
          </a:prstGeom>
          <a:noFill/>
        </p:spPr>
        <p:txBody>
          <a:bodyPr wrap="square" rtlCol="0">
            <a:spAutoFit/>
          </a:bodyPr>
          <a:lstStyle/>
          <a:p>
            <a:r>
              <a:rPr lang="en-US" dirty="0">
                <a:solidFill>
                  <a:schemeClr val="bg1"/>
                </a:solidFill>
              </a:rPr>
              <a:t>Unit leaders						Retention</a:t>
            </a:r>
          </a:p>
          <a:p>
            <a:r>
              <a:rPr lang="en-US" dirty="0">
                <a:solidFill>
                  <a:schemeClr val="bg1"/>
                </a:solidFill>
              </a:rPr>
              <a:t>Chaplain							J9 resources</a:t>
            </a:r>
          </a:p>
        </p:txBody>
      </p:sp>
      <p:sp>
        <p:nvSpPr>
          <p:cNvPr id="22" name="TextBox 21">
            <a:extLst>
              <a:ext uri="{FF2B5EF4-FFF2-40B4-BE49-F238E27FC236}">
                <a16:creationId xmlns:a16="http://schemas.microsoft.com/office/drawing/2014/main" id="{962D02BC-C592-BDD7-EC9F-5990C5EDFB15}"/>
              </a:ext>
            </a:extLst>
          </p:cNvPr>
          <p:cNvSpPr txBox="1"/>
          <p:nvPr/>
        </p:nvSpPr>
        <p:spPr>
          <a:xfrm>
            <a:off x="5352037" y="1320523"/>
            <a:ext cx="3581657" cy="1200329"/>
          </a:xfrm>
          <a:prstGeom prst="rect">
            <a:avLst/>
          </a:prstGeom>
          <a:noFill/>
        </p:spPr>
        <p:txBody>
          <a:bodyPr wrap="square" rtlCol="0">
            <a:spAutoFit/>
          </a:bodyPr>
          <a:lstStyle/>
          <a:p>
            <a:pPr marL="285750" indent="-285750">
              <a:buFont typeface="Arial" panose="020B0604020202020204" pitchFamily="34" charset="0"/>
              <a:buChar char="•"/>
            </a:pPr>
            <a:r>
              <a:rPr lang="en-US" dirty="0"/>
              <a:t>Recognize achievements and good examples</a:t>
            </a:r>
          </a:p>
          <a:p>
            <a:pPr marL="285750" indent="-285750">
              <a:buFont typeface="Arial" panose="020B0604020202020204" pitchFamily="34" charset="0"/>
              <a:buChar char="•"/>
            </a:pPr>
            <a:r>
              <a:rPr lang="en-US" dirty="0"/>
              <a:t>Support career planning &amp; mentorship </a:t>
            </a:r>
          </a:p>
        </p:txBody>
      </p:sp>
      <p:sp>
        <p:nvSpPr>
          <p:cNvPr id="23" name="TextBox 22">
            <a:extLst>
              <a:ext uri="{FF2B5EF4-FFF2-40B4-BE49-F238E27FC236}">
                <a16:creationId xmlns:a16="http://schemas.microsoft.com/office/drawing/2014/main" id="{D849146C-E674-9696-19E7-A8F18EF02D0C}"/>
              </a:ext>
            </a:extLst>
          </p:cNvPr>
          <p:cNvSpPr txBox="1"/>
          <p:nvPr/>
        </p:nvSpPr>
        <p:spPr>
          <a:xfrm>
            <a:off x="5352037" y="2550649"/>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Goals and mentorship</a:t>
            </a:r>
          </a:p>
          <a:p>
            <a:pPr marL="285750" indent="-285750">
              <a:buFont typeface="Arial" panose="020B0604020202020204" pitchFamily="34" charset="0"/>
              <a:buChar char="•"/>
            </a:pPr>
            <a:r>
              <a:rPr lang="en-US" dirty="0"/>
              <a:t>Address barriers to satisfaction</a:t>
            </a:r>
          </a:p>
        </p:txBody>
      </p:sp>
      <p:sp>
        <p:nvSpPr>
          <p:cNvPr id="24" name="TextBox 23">
            <a:extLst>
              <a:ext uri="{FF2B5EF4-FFF2-40B4-BE49-F238E27FC236}">
                <a16:creationId xmlns:a16="http://schemas.microsoft.com/office/drawing/2014/main" id="{F3CCC97D-EB10-34C6-ACFC-0CBC74607996}"/>
              </a:ext>
            </a:extLst>
          </p:cNvPr>
          <p:cNvSpPr txBox="1"/>
          <p:nvPr/>
        </p:nvSpPr>
        <p:spPr>
          <a:xfrm>
            <a:off x="5352037" y="3932527"/>
            <a:ext cx="3581657" cy="923330"/>
          </a:xfrm>
          <a:prstGeom prst="rect">
            <a:avLst/>
          </a:prstGeom>
          <a:noFill/>
        </p:spPr>
        <p:txBody>
          <a:bodyPr wrap="square" rtlCol="0">
            <a:spAutoFit/>
          </a:bodyPr>
          <a:lstStyle/>
          <a:p>
            <a:pPr marL="285750" indent="-285750">
              <a:buFont typeface="Arial" panose="020B0604020202020204" pitchFamily="34" charset="0"/>
              <a:buChar char="•"/>
            </a:pPr>
            <a:r>
              <a:rPr lang="en-US" dirty="0"/>
              <a:t>Active listening/validation</a:t>
            </a:r>
          </a:p>
          <a:p>
            <a:pPr marL="285750" indent="-285750">
              <a:buFont typeface="Arial" panose="020B0604020202020204" pitchFamily="34" charset="0"/>
              <a:buChar char="•"/>
            </a:pPr>
            <a:r>
              <a:rPr lang="en-US" dirty="0"/>
              <a:t>Career counselors/BH</a:t>
            </a:r>
          </a:p>
          <a:p>
            <a:pPr marL="285750" indent="-285750">
              <a:buFont typeface="Arial" panose="020B0604020202020204" pitchFamily="34" charset="0"/>
              <a:buChar char="•"/>
            </a:pPr>
            <a:r>
              <a:rPr lang="en-US" dirty="0"/>
              <a:t>Unit recognition programs</a:t>
            </a:r>
          </a:p>
        </p:txBody>
      </p:sp>
      <p:sp>
        <p:nvSpPr>
          <p:cNvPr id="25" name="TextBox 24">
            <a:extLst>
              <a:ext uri="{FF2B5EF4-FFF2-40B4-BE49-F238E27FC236}">
                <a16:creationId xmlns:a16="http://schemas.microsoft.com/office/drawing/2014/main" id="{55A28891-F206-52E6-46FB-17CCF0DC9E0F}"/>
              </a:ext>
            </a:extLst>
          </p:cNvPr>
          <p:cNvSpPr txBox="1"/>
          <p:nvPr/>
        </p:nvSpPr>
        <p:spPr>
          <a:xfrm>
            <a:off x="1082000" y="1367008"/>
            <a:ext cx="33152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Career satisfaction</a:t>
            </a:r>
          </a:p>
          <a:p>
            <a:pPr marL="285750" indent="-285750">
              <a:buFont typeface="Arial" panose="020B0604020202020204" pitchFamily="34" charset="0"/>
              <a:buChar char="•"/>
            </a:pPr>
            <a:r>
              <a:rPr lang="en-US" dirty="0"/>
              <a:t>Strong motivation</a:t>
            </a:r>
          </a:p>
          <a:p>
            <a:pPr marL="285750" indent="-285750">
              <a:buFont typeface="Arial" panose="020B0604020202020204" pitchFamily="34" charset="0"/>
              <a:buChar char="•"/>
            </a:pPr>
            <a:r>
              <a:rPr lang="en-US" dirty="0"/>
              <a:t>Feels pride, purpose, connection</a:t>
            </a:r>
          </a:p>
        </p:txBody>
      </p:sp>
      <p:sp>
        <p:nvSpPr>
          <p:cNvPr id="26" name="TextBox 25">
            <a:extLst>
              <a:ext uri="{FF2B5EF4-FFF2-40B4-BE49-F238E27FC236}">
                <a16:creationId xmlns:a16="http://schemas.microsoft.com/office/drawing/2014/main" id="{0666DE9A-6EB8-0B5A-2F00-3D2F097C0FED}"/>
              </a:ext>
            </a:extLst>
          </p:cNvPr>
          <p:cNvSpPr txBox="1"/>
          <p:nvPr/>
        </p:nvSpPr>
        <p:spPr>
          <a:xfrm>
            <a:off x="1082000" y="2597134"/>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Frustration and disconnect</a:t>
            </a:r>
          </a:p>
          <a:p>
            <a:pPr marL="285750" indent="-285750">
              <a:buFont typeface="Arial" panose="020B0604020202020204" pitchFamily="34" charset="0"/>
              <a:buChar char="•"/>
            </a:pPr>
            <a:r>
              <a:rPr lang="en-US" dirty="0"/>
              <a:t>Lack of engagement</a:t>
            </a:r>
          </a:p>
          <a:p>
            <a:pPr marL="285750" indent="-285750">
              <a:buFont typeface="Arial" panose="020B0604020202020204" pitchFamily="34" charset="0"/>
              <a:buChar char="•"/>
            </a:pPr>
            <a:r>
              <a:rPr lang="en-US" dirty="0"/>
              <a:t>Poor fit/role </a:t>
            </a:r>
          </a:p>
        </p:txBody>
      </p:sp>
      <p:sp>
        <p:nvSpPr>
          <p:cNvPr id="27" name="TextBox 26">
            <a:extLst>
              <a:ext uri="{FF2B5EF4-FFF2-40B4-BE49-F238E27FC236}">
                <a16:creationId xmlns:a16="http://schemas.microsoft.com/office/drawing/2014/main" id="{9E013E77-E1C0-0679-F6A9-E232BC739455}"/>
              </a:ext>
            </a:extLst>
          </p:cNvPr>
          <p:cNvSpPr txBox="1"/>
          <p:nvPr/>
        </p:nvSpPr>
        <p:spPr>
          <a:xfrm>
            <a:off x="1082000" y="3979012"/>
            <a:ext cx="3315216" cy="923330"/>
          </a:xfrm>
          <a:prstGeom prst="rect">
            <a:avLst/>
          </a:prstGeom>
          <a:noFill/>
        </p:spPr>
        <p:txBody>
          <a:bodyPr wrap="square" rtlCol="0">
            <a:spAutoFit/>
          </a:bodyPr>
          <a:lstStyle/>
          <a:p>
            <a:pPr marL="285750" indent="-285750">
              <a:buFont typeface="Arial" panose="020B0604020202020204" pitchFamily="34" charset="0"/>
              <a:buChar char="•"/>
            </a:pPr>
            <a:r>
              <a:rPr lang="en-US" dirty="0"/>
              <a:t>Unhappy with military</a:t>
            </a:r>
          </a:p>
          <a:p>
            <a:pPr marL="285750" indent="-285750">
              <a:buFont typeface="Arial" panose="020B0604020202020204" pitchFamily="34" charset="0"/>
              <a:buChar char="•"/>
            </a:pPr>
            <a:r>
              <a:rPr lang="en-US" dirty="0"/>
              <a:t>Undervalued/unrecognized</a:t>
            </a:r>
          </a:p>
          <a:p>
            <a:pPr marL="285750" indent="-285750">
              <a:buFont typeface="Arial" panose="020B0604020202020204" pitchFamily="34" charset="0"/>
              <a:buChar char="•"/>
            </a:pPr>
            <a:r>
              <a:rPr lang="en-US" dirty="0"/>
              <a:t>Isolation </a:t>
            </a:r>
          </a:p>
        </p:txBody>
      </p:sp>
    </p:spTree>
    <p:extLst>
      <p:ext uri="{BB962C8B-B14F-4D97-AF65-F5344CB8AC3E}">
        <p14:creationId xmlns:p14="http://schemas.microsoft.com/office/powerpoint/2010/main" val="1538089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C00C-C224-DA09-3025-9D1381C9CA0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1CB3C7F-098F-FFC9-368D-3861E867DD71}"/>
              </a:ext>
            </a:extLst>
          </p:cNvPr>
          <p:cNvSpPr/>
          <p:nvPr/>
        </p:nvSpPr>
        <p:spPr>
          <a:xfrm>
            <a:off x="304800" y="2462543"/>
            <a:ext cx="3244158" cy="19555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6BC44F4-D47F-130E-904A-A8A33F287547}"/>
              </a:ext>
            </a:extLst>
          </p:cNvPr>
          <p:cNvSpPr>
            <a:spLocks noGrp="1"/>
          </p:cNvSpPr>
          <p:nvPr>
            <p:ph idx="1"/>
          </p:nvPr>
        </p:nvSpPr>
        <p:spPr>
          <a:xfrm>
            <a:off x="304800" y="2462543"/>
            <a:ext cx="3244158" cy="1928388"/>
          </a:xfrm>
        </p:spPr>
        <p:txBody>
          <a:bodyPr/>
          <a:lstStyle/>
          <a:p>
            <a:r>
              <a:rPr lang="en-US" sz="2400" b="1" dirty="0">
                <a:latin typeface="Arial"/>
                <a:ea typeface="ＭＳ Ｐゴシック"/>
                <a:cs typeface="Arial"/>
              </a:rPr>
              <a:t>YOU’VE GOT THIS</a:t>
            </a:r>
          </a:p>
          <a:p>
            <a:pPr marL="342900" indent="-342900">
              <a:buFont typeface="Arial" panose="020B0604020202020204" pitchFamily="34" charset="0"/>
              <a:buChar char="•"/>
            </a:pPr>
            <a:r>
              <a:rPr lang="en-US" sz="2400" dirty="0">
                <a:latin typeface="Arial"/>
                <a:ea typeface="ＭＳ Ｐゴシック"/>
                <a:cs typeface="Arial"/>
              </a:rPr>
              <a:t>Self-Awareness</a:t>
            </a:r>
          </a:p>
          <a:p>
            <a:pPr marL="342900" indent="-342900">
              <a:buFont typeface="Arial" panose="020B0604020202020204" pitchFamily="34" charset="0"/>
              <a:buChar char="•"/>
            </a:pPr>
            <a:r>
              <a:rPr lang="en-US" sz="2400" dirty="0">
                <a:latin typeface="Arial"/>
                <a:ea typeface="ＭＳ Ｐゴシック"/>
                <a:cs typeface="Arial"/>
              </a:rPr>
              <a:t>Growth Mindset</a:t>
            </a:r>
          </a:p>
          <a:p>
            <a:pPr marL="342900" indent="-342900">
              <a:buFont typeface="Arial" panose="020B0604020202020204" pitchFamily="34" charset="0"/>
              <a:buChar char="•"/>
            </a:pPr>
            <a:r>
              <a:rPr lang="en-US" sz="2400" dirty="0">
                <a:latin typeface="Arial"/>
                <a:ea typeface="ＭＳ Ｐゴシック"/>
                <a:cs typeface="Arial"/>
              </a:rPr>
              <a:t>Healthy Habits</a:t>
            </a:r>
            <a:br>
              <a:rPr lang="en-US" sz="2400" dirty="0">
                <a:latin typeface="Arial"/>
                <a:ea typeface="ＭＳ Ｐゴシック"/>
                <a:cs typeface="Arial"/>
              </a:rPr>
            </a:br>
            <a:endParaRPr lang="en-US" sz="2400" dirty="0">
              <a:latin typeface="Arial"/>
              <a:ea typeface="ＭＳ Ｐゴシック"/>
              <a:cs typeface="Arial"/>
            </a:endParaRPr>
          </a:p>
          <a:p>
            <a:endParaRPr lang="en-US" sz="2400" dirty="0">
              <a:latin typeface="Arial"/>
              <a:ea typeface="ＭＳ Ｐゴシック"/>
              <a:cs typeface="Arial"/>
            </a:endParaRPr>
          </a:p>
        </p:txBody>
      </p:sp>
      <p:sp>
        <p:nvSpPr>
          <p:cNvPr id="3" name="Title 2">
            <a:extLst>
              <a:ext uri="{FF2B5EF4-FFF2-40B4-BE49-F238E27FC236}">
                <a16:creationId xmlns:a16="http://schemas.microsoft.com/office/drawing/2014/main" id="{4FD8E9DD-DF89-7BD2-1AED-13114713FE8E}"/>
              </a:ext>
            </a:extLst>
          </p:cNvPr>
          <p:cNvSpPr>
            <a:spLocks noGrp="1"/>
          </p:cNvSpPr>
          <p:nvPr>
            <p:ph type="title"/>
          </p:nvPr>
        </p:nvSpPr>
        <p:spPr/>
        <p:txBody>
          <a:bodyPr/>
          <a:lstStyle/>
          <a:p>
            <a:pPr algn="ctr"/>
            <a:r>
              <a:rPr lang="en-US" dirty="0">
                <a:latin typeface="Arial"/>
                <a:ea typeface="ＭＳ Ｐゴシック"/>
                <a:cs typeface="Arial"/>
              </a:rPr>
              <a:t>Readiness and resilience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E1C5C007-6EC2-1F4A-75B3-1F7D1BFB4D7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25969" y="62560"/>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B149B4B8-97F0-062F-0521-E5DE747CAFF6}"/>
              </a:ext>
            </a:extLst>
          </p:cNvPr>
          <p:cNvSpPr txBox="1">
            <a:spLocks/>
          </p:cNvSpPr>
          <p:nvPr/>
        </p:nvSpPr>
        <p:spPr bwMode="auto">
          <a:xfrm>
            <a:off x="4814938" y="2462543"/>
            <a:ext cx="3244158" cy="3481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400" b="1" dirty="0">
                <a:latin typeface="Arial"/>
                <a:ea typeface="ＭＳ Ｐゴシック"/>
                <a:cs typeface="Arial"/>
              </a:rPr>
              <a:t>WE’VE GOT YOU</a:t>
            </a:r>
          </a:p>
          <a:p>
            <a:pPr marL="342900" indent="-342900" defTabSz="914400">
              <a:buFont typeface="Arial" panose="020B0604020202020204" pitchFamily="34" charset="0"/>
              <a:buChar char="•"/>
            </a:pPr>
            <a:r>
              <a:rPr lang="en-US" sz="2400" dirty="0">
                <a:latin typeface="Arial"/>
                <a:ea typeface="ＭＳ Ｐゴシック"/>
                <a:cs typeface="Arial"/>
              </a:rPr>
              <a:t>Unit Support</a:t>
            </a:r>
          </a:p>
          <a:p>
            <a:pPr marL="342900" indent="-342900" defTabSz="914400">
              <a:buFont typeface="Arial" panose="020B0604020202020204" pitchFamily="34" charset="0"/>
              <a:buChar char="•"/>
            </a:pPr>
            <a:r>
              <a:rPr lang="en-US" sz="2400" dirty="0">
                <a:latin typeface="Arial"/>
                <a:ea typeface="ＭＳ Ｐゴシック"/>
                <a:cs typeface="Arial"/>
              </a:rPr>
              <a:t>State Support</a:t>
            </a:r>
          </a:p>
          <a:p>
            <a:pPr marL="342900" indent="-342900" defTabSz="914400">
              <a:buFont typeface="Arial" panose="020B0604020202020204" pitchFamily="34" charset="0"/>
              <a:buChar char="•"/>
            </a:pPr>
            <a:r>
              <a:rPr lang="en-US" sz="2400" dirty="0">
                <a:latin typeface="Arial"/>
                <a:ea typeface="ＭＳ Ｐゴシック"/>
                <a:cs typeface="Arial"/>
              </a:rPr>
              <a:t>Army Support</a:t>
            </a:r>
            <a:br>
              <a:rPr lang="en-US" sz="2400" dirty="0">
                <a:latin typeface="Arial"/>
                <a:ea typeface="ＭＳ Ｐゴシック"/>
                <a:cs typeface="Arial"/>
              </a:rPr>
            </a:br>
            <a:endParaRPr lang="en-US" sz="2400" dirty="0">
              <a:latin typeface="Arial"/>
              <a:ea typeface="ＭＳ Ｐゴシック"/>
              <a:cs typeface="Arial"/>
            </a:endParaRPr>
          </a:p>
          <a:p>
            <a:pPr defTabSz="914400"/>
            <a:endParaRPr lang="en-US" sz="2400" dirty="0">
              <a:latin typeface="Arial"/>
              <a:ea typeface="ＭＳ Ｐゴシック"/>
              <a:cs typeface="Arial"/>
            </a:endParaRPr>
          </a:p>
        </p:txBody>
      </p:sp>
      <p:pic>
        <p:nvPicPr>
          <p:cNvPr id="6" name="Picture 5">
            <a:extLst>
              <a:ext uri="{FF2B5EF4-FFF2-40B4-BE49-F238E27FC236}">
                <a16:creationId xmlns:a16="http://schemas.microsoft.com/office/drawing/2014/main" id="{C883AF79-CE00-5066-08E5-C24477458DFC}"/>
              </a:ext>
            </a:extLst>
          </p:cNvPr>
          <p:cNvPicPr>
            <a:picLocks noChangeAspect="1"/>
          </p:cNvPicPr>
          <p:nvPr/>
        </p:nvPicPr>
        <p:blipFill>
          <a:blip r:embed="rId5"/>
          <a:stretch>
            <a:fillRect/>
          </a:stretch>
        </p:blipFill>
        <p:spPr>
          <a:xfrm>
            <a:off x="8150000" y="0"/>
            <a:ext cx="988319" cy="1011438"/>
          </a:xfrm>
          <a:prstGeom prst="rect">
            <a:avLst/>
          </a:prstGeom>
        </p:spPr>
      </p:pic>
    </p:spTree>
    <p:extLst>
      <p:ext uri="{BB962C8B-B14F-4D97-AF65-F5344CB8AC3E}">
        <p14:creationId xmlns:p14="http://schemas.microsoft.com/office/powerpoint/2010/main" val="302250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98FF-339D-E0F7-6F64-C5BB1424BB3E}"/>
              </a:ext>
            </a:extLst>
          </p:cNvPr>
          <p:cNvSpPr>
            <a:spLocks noGrp="1"/>
          </p:cNvSpPr>
          <p:nvPr>
            <p:ph type="title"/>
          </p:nvPr>
        </p:nvSpPr>
        <p:spPr/>
        <p:txBody>
          <a:bodyPr/>
          <a:lstStyle/>
          <a:p>
            <a:pPr algn="ctr"/>
            <a:r>
              <a:rPr lang="en-US" dirty="0">
                <a:solidFill>
                  <a:schemeClr val="tx1"/>
                </a:solidFill>
              </a:rPr>
              <a:t>Risk Factors</a:t>
            </a:r>
          </a:p>
        </p:txBody>
      </p:sp>
      <p:pic>
        <p:nvPicPr>
          <p:cNvPr id="6" name="Picture 5">
            <a:extLst>
              <a:ext uri="{FF2B5EF4-FFF2-40B4-BE49-F238E27FC236}">
                <a16:creationId xmlns:a16="http://schemas.microsoft.com/office/drawing/2014/main" id="{95E355A8-3CE1-5F6B-F5EE-75298093C96D}"/>
              </a:ext>
            </a:extLst>
          </p:cNvPr>
          <p:cNvPicPr>
            <a:picLocks noChangeAspect="1"/>
          </p:cNvPicPr>
          <p:nvPr/>
        </p:nvPicPr>
        <p:blipFill>
          <a:blip r:embed="rId2"/>
          <a:stretch>
            <a:fillRect/>
          </a:stretch>
        </p:blipFill>
        <p:spPr>
          <a:xfrm>
            <a:off x="297131" y="1602632"/>
            <a:ext cx="8538376" cy="2915843"/>
          </a:xfrm>
          <a:prstGeom prst="rect">
            <a:avLst/>
          </a:prstGeom>
        </p:spPr>
      </p:pic>
      <p:pic>
        <p:nvPicPr>
          <p:cNvPr id="11" name="Picture 10">
            <a:extLst>
              <a:ext uri="{FF2B5EF4-FFF2-40B4-BE49-F238E27FC236}">
                <a16:creationId xmlns:a16="http://schemas.microsoft.com/office/drawing/2014/main" id="{6C8EC2E8-8304-DB26-FFD9-A04CF720AD27}"/>
              </a:ext>
            </a:extLst>
          </p:cNvPr>
          <p:cNvPicPr>
            <a:picLocks noChangeAspect="1"/>
          </p:cNvPicPr>
          <p:nvPr/>
        </p:nvPicPr>
        <p:blipFill>
          <a:blip r:embed="rId3"/>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2E371D45-B706-9DCC-9706-C2088EF07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pic>
        <p:nvPicPr>
          <p:cNvPr id="20" name="Picture 19">
            <a:extLst>
              <a:ext uri="{FF2B5EF4-FFF2-40B4-BE49-F238E27FC236}">
                <a16:creationId xmlns:a16="http://schemas.microsoft.com/office/drawing/2014/main" id="{524B07EC-B151-712C-BBE8-BEB00C4D489D}"/>
              </a:ext>
            </a:extLst>
          </p:cNvPr>
          <p:cNvPicPr>
            <a:picLocks noChangeAspect="1"/>
          </p:cNvPicPr>
          <p:nvPr/>
        </p:nvPicPr>
        <p:blipFill>
          <a:blip r:embed="rId5"/>
          <a:stretch>
            <a:fillRect/>
          </a:stretch>
        </p:blipFill>
        <p:spPr>
          <a:xfrm>
            <a:off x="-5681" y="4978108"/>
            <a:ext cx="9144000" cy="1473782"/>
          </a:xfrm>
          <a:prstGeom prst="rect">
            <a:avLst/>
          </a:prstGeom>
        </p:spPr>
      </p:pic>
    </p:spTree>
    <p:extLst>
      <p:ext uri="{BB962C8B-B14F-4D97-AF65-F5344CB8AC3E}">
        <p14:creationId xmlns:p14="http://schemas.microsoft.com/office/powerpoint/2010/main" val="4118346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B16A-199C-7ED0-F8A7-D4F38E8EB0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9B5F83-0578-1969-4D41-045EBDE3D7C3}"/>
              </a:ext>
            </a:extLst>
          </p:cNvPr>
          <p:cNvSpPr>
            <a:spLocks noGrp="1"/>
          </p:cNvSpPr>
          <p:nvPr>
            <p:ph type="title"/>
          </p:nvPr>
        </p:nvSpPr>
        <p:spPr/>
        <p:txBody>
          <a:bodyPr/>
          <a:lstStyle/>
          <a:p>
            <a:pPr algn="ctr"/>
            <a:r>
              <a:rPr lang="en-US" dirty="0">
                <a:latin typeface="Arial"/>
                <a:ea typeface="ＭＳ Ｐゴシック"/>
                <a:cs typeface="Arial"/>
              </a:rPr>
              <a:t>Individual: Self-Awareness</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AF6C54C6-6DCA-C452-180B-72BF8402C16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20424"/>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1654A3A-B3CA-A61C-F276-45053F627FAE}"/>
              </a:ext>
            </a:extLst>
          </p:cNvPr>
          <p:cNvPicPr>
            <a:picLocks noChangeAspect="1"/>
          </p:cNvPicPr>
          <p:nvPr/>
        </p:nvPicPr>
        <p:blipFill>
          <a:blip r:embed="rId5"/>
          <a:stretch>
            <a:fillRect/>
          </a:stretch>
        </p:blipFill>
        <p:spPr>
          <a:xfrm>
            <a:off x="0" y="1113377"/>
            <a:ext cx="9144000" cy="5319310"/>
          </a:xfrm>
          <a:prstGeom prst="rect">
            <a:avLst/>
          </a:prstGeom>
        </p:spPr>
      </p:pic>
      <p:pic>
        <p:nvPicPr>
          <p:cNvPr id="2" name="Picture 1">
            <a:extLst>
              <a:ext uri="{FF2B5EF4-FFF2-40B4-BE49-F238E27FC236}">
                <a16:creationId xmlns:a16="http://schemas.microsoft.com/office/drawing/2014/main" id="{E3B17CA7-4EBC-C5A3-8E63-637D77E05BFE}"/>
              </a:ext>
            </a:extLst>
          </p:cNvPr>
          <p:cNvPicPr>
            <a:picLocks noChangeAspect="1"/>
          </p:cNvPicPr>
          <p:nvPr/>
        </p:nvPicPr>
        <p:blipFill>
          <a:blip r:embed="rId6"/>
          <a:stretch>
            <a:fillRect/>
          </a:stretch>
        </p:blipFill>
        <p:spPr>
          <a:xfrm>
            <a:off x="8169153" y="0"/>
            <a:ext cx="969166" cy="991837"/>
          </a:xfrm>
          <a:prstGeom prst="rect">
            <a:avLst/>
          </a:prstGeom>
        </p:spPr>
      </p:pic>
    </p:spTree>
    <p:extLst>
      <p:ext uri="{BB962C8B-B14F-4D97-AF65-F5344CB8AC3E}">
        <p14:creationId xmlns:p14="http://schemas.microsoft.com/office/powerpoint/2010/main" val="200760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871C9-661C-1FE8-D761-C937D6CFBBE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6B46A3-E464-301F-CD18-AFF952227CD3}"/>
              </a:ext>
            </a:extLst>
          </p:cNvPr>
          <p:cNvSpPr>
            <a:spLocks noGrp="1"/>
          </p:cNvSpPr>
          <p:nvPr>
            <p:ph type="title"/>
          </p:nvPr>
        </p:nvSpPr>
        <p:spPr/>
        <p:txBody>
          <a:bodyPr/>
          <a:lstStyle/>
          <a:p>
            <a:pPr algn="ctr"/>
            <a:r>
              <a:rPr lang="en-US" dirty="0">
                <a:latin typeface="Arial"/>
                <a:ea typeface="ＭＳ Ｐゴシック"/>
                <a:cs typeface="Arial"/>
              </a:rPr>
              <a:t>Individual: growth mindset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2A83BA2F-BB82-A10E-6A9B-F0E857786CC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62948" y="20424"/>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a:extLst>
              <a:ext uri="{FF2B5EF4-FFF2-40B4-BE49-F238E27FC236}">
                <a16:creationId xmlns:a16="http://schemas.microsoft.com/office/drawing/2014/main" id="{BD74CE27-CF6E-C14F-3C1A-5EAD63D09CE7}"/>
              </a:ext>
            </a:extLst>
          </p:cNvPr>
          <p:cNvSpPr txBox="1">
            <a:spLocks/>
          </p:cNvSpPr>
          <p:nvPr/>
        </p:nvSpPr>
        <p:spPr bwMode="auto">
          <a:xfrm>
            <a:off x="4912708" y="1801639"/>
            <a:ext cx="3244158" cy="34810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2400" b="1" dirty="0">
                <a:latin typeface="Arial"/>
                <a:ea typeface="ＭＳ Ｐゴシック"/>
                <a:cs typeface="Arial"/>
              </a:rPr>
              <a:t>The answer to everything</a:t>
            </a:r>
          </a:p>
          <a:p>
            <a:pPr marL="342900" indent="-342900" defTabSz="914400">
              <a:buFont typeface="Arial" panose="020B0604020202020204" pitchFamily="34" charset="0"/>
              <a:buChar char="•"/>
            </a:pPr>
            <a:r>
              <a:rPr lang="en-US" sz="2400" dirty="0">
                <a:latin typeface="Arial"/>
                <a:ea typeface="ＭＳ Ｐゴシック"/>
                <a:cs typeface="Arial"/>
              </a:rPr>
              <a:t>Compassionate</a:t>
            </a:r>
          </a:p>
          <a:p>
            <a:pPr marL="342900" indent="-342900" defTabSz="914400">
              <a:buFont typeface="Arial" panose="020B0604020202020204" pitchFamily="34" charset="0"/>
              <a:buChar char="•"/>
            </a:pPr>
            <a:r>
              <a:rPr lang="en-US" sz="2400" dirty="0">
                <a:latin typeface="Arial"/>
                <a:ea typeface="ＭＳ Ｐゴシック"/>
                <a:cs typeface="Arial"/>
              </a:rPr>
              <a:t>Curious </a:t>
            </a:r>
          </a:p>
          <a:p>
            <a:pPr marL="342900" indent="-342900" defTabSz="914400">
              <a:buFont typeface="Arial" panose="020B0604020202020204" pitchFamily="34" charset="0"/>
              <a:buChar char="•"/>
            </a:pPr>
            <a:r>
              <a:rPr lang="en-US" sz="2400" dirty="0">
                <a:latin typeface="Arial"/>
                <a:ea typeface="ＭＳ Ｐゴシック"/>
                <a:cs typeface="Arial"/>
              </a:rPr>
              <a:t>Acceptance</a:t>
            </a:r>
          </a:p>
          <a:p>
            <a:pPr marL="342900" indent="-342900" defTabSz="914400">
              <a:buFont typeface="Arial" panose="020B0604020202020204" pitchFamily="34" charset="0"/>
              <a:buChar char="•"/>
            </a:pPr>
            <a:r>
              <a:rPr lang="en-US" sz="2400" dirty="0">
                <a:latin typeface="Arial"/>
                <a:ea typeface="ＭＳ Ｐゴシック"/>
                <a:cs typeface="Arial"/>
              </a:rPr>
              <a:t>Clear</a:t>
            </a:r>
          </a:p>
          <a:p>
            <a:pPr marL="342900" indent="-342900" defTabSz="914400">
              <a:buFont typeface="Arial" panose="020B0604020202020204" pitchFamily="34" charset="0"/>
              <a:buChar char="•"/>
            </a:pPr>
            <a:r>
              <a:rPr lang="en-US" sz="2400" dirty="0">
                <a:latin typeface="Arial"/>
                <a:ea typeface="ＭＳ Ｐゴシック"/>
                <a:cs typeface="Arial"/>
              </a:rPr>
              <a:t>Gentle</a:t>
            </a:r>
          </a:p>
          <a:p>
            <a:pPr marL="342900" indent="-342900" defTabSz="914400">
              <a:buFont typeface="Arial" panose="020B0604020202020204" pitchFamily="34" charset="0"/>
              <a:buChar char="•"/>
            </a:pPr>
            <a:r>
              <a:rPr lang="en-US" sz="2400" dirty="0">
                <a:latin typeface="Arial"/>
                <a:ea typeface="ＭＳ Ｐゴシック"/>
                <a:cs typeface="Arial"/>
              </a:rPr>
              <a:t>Firm </a:t>
            </a:r>
            <a:br>
              <a:rPr lang="en-US" sz="2400" dirty="0">
                <a:latin typeface="Arial"/>
                <a:ea typeface="ＭＳ Ｐゴシック"/>
                <a:cs typeface="Arial"/>
              </a:rPr>
            </a:br>
            <a:endParaRPr lang="en-US" sz="2400" dirty="0">
              <a:latin typeface="Arial"/>
              <a:ea typeface="ＭＳ Ｐゴシック"/>
              <a:cs typeface="Arial"/>
            </a:endParaRPr>
          </a:p>
          <a:p>
            <a:pPr defTabSz="914400"/>
            <a:endParaRPr lang="en-US" sz="2400" dirty="0">
              <a:latin typeface="Arial"/>
              <a:ea typeface="ＭＳ Ｐゴシック"/>
              <a:cs typeface="Arial"/>
            </a:endParaRPr>
          </a:p>
        </p:txBody>
      </p:sp>
      <p:sp>
        <p:nvSpPr>
          <p:cNvPr id="6" name="Rectangle: Rounded Corners 5">
            <a:extLst>
              <a:ext uri="{FF2B5EF4-FFF2-40B4-BE49-F238E27FC236}">
                <a16:creationId xmlns:a16="http://schemas.microsoft.com/office/drawing/2014/main" id="{2FE7234F-BEBD-4425-CD80-0010C21F940D}"/>
              </a:ext>
            </a:extLst>
          </p:cNvPr>
          <p:cNvSpPr/>
          <p:nvPr/>
        </p:nvSpPr>
        <p:spPr>
          <a:xfrm>
            <a:off x="341014" y="1801639"/>
            <a:ext cx="3244158" cy="195554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70D6A165-03B2-C4AB-C5E3-C72E2B45ACB5}"/>
              </a:ext>
            </a:extLst>
          </p:cNvPr>
          <p:cNvSpPr>
            <a:spLocks noGrp="1"/>
          </p:cNvSpPr>
          <p:nvPr>
            <p:ph idx="1"/>
          </p:nvPr>
        </p:nvSpPr>
        <p:spPr>
          <a:xfrm>
            <a:off x="537387" y="2000816"/>
            <a:ext cx="3244158" cy="1928388"/>
          </a:xfrm>
        </p:spPr>
        <p:txBody>
          <a:bodyPr/>
          <a:lstStyle/>
          <a:p>
            <a:r>
              <a:rPr lang="en-US" sz="2400" b="1" dirty="0">
                <a:latin typeface="Arial"/>
                <a:ea typeface="ＭＳ Ｐゴシック"/>
                <a:cs typeface="Arial"/>
              </a:rPr>
              <a:t>Everything is information</a:t>
            </a:r>
          </a:p>
          <a:p>
            <a:r>
              <a:rPr lang="en-US" sz="2400" b="1" dirty="0">
                <a:latin typeface="Arial"/>
                <a:ea typeface="ＭＳ Ｐゴシック"/>
                <a:cs typeface="Arial"/>
              </a:rPr>
              <a:t>Everything is invitation</a:t>
            </a:r>
            <a:br>
              <a:rPr lang="en-US" sz="2400" dirty="0">
                <a:latin typeface="Arial"/>
                <a:ea typeface="ＭＳ Ｐゴシック"/>
                <a:cs typeface="Arial"/>
              </a:rPr>
            </a:b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9" name="Picture 8">
            <a:extLst>
              <a:ext uri="{FF2B5EF4-FFF2-40B4-BE49-F238E27FC236}">
                <a16:creationId xmlns:a16="http://schemas.microsoft.com/office/drawing/2014/main" id="{866FF4C9-7390-C641-B41E-F6A318FAD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5634" y="4082698"/>
            <a:ext cx="1554917" cy="1903683"/>
          </a:xfrm>
          <a:prstGeom prst="rect">
            <a:avLst/>
          </a:prstGeom>
        </p:spPr>
      </p:pic>
      <p:pic>
        <p:nvPicPr>
          <p:cNvPr id="2" name="Picture 1">
            <a:extLst>
              <a:ext uri="{FF2B5EF4-FFF2-40B4-BE49-F238E27FC236}">
                <a16:creationId xmlns:a16="http://schemas.microsoft.com/office/drawing/2014/main" id="{9AC6C6F7-E0D6-E9B2-A1A2-CE22749267E1}"/>
              </a:ext>
            </a:extLst>
          </p:cNvPr>
          <p:cNvPicPr>
            <a:picLocks noChangeAspect="1"/>
          </p:cNvPicPr>
          <p:nvPr/>
        </p:nvPicPr>
        <p:blipFill>
          <a:blip r:embed="rId6"/>
          <a:stretch>
            <a:fillRect/>
          </a:stretch>
        </p:blipFill>
        <p:spPr>
          <a:xfrm>
            <a:off x="8191173" y="1"/>
            <a:ext cx="947146" cy="969302"/>
          </a:xfrm>
          <a:prstGeom prst="rect">
            <a:avLst/>
          </a:prstGeom>
        </p:spPr>
      </p:pic>
    </p:spTree>
    <p:extLst>
      <p:ext uri="{BB962C8B-B14F-4D97-AF65-F5344CB8AC3E}">
        <p14:creationId xmlns:p14="http://schemas.microsoft.com/office/powerpoint/2010/main" val="106044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491D-67DF-06FA-4B05-576014DF74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7380A5-94E6-D1C4-82FE-9F418942EBA6}"/>
              </a:ext>
            </a:extLst>
          </p:cNvPr>
          <p:cNvSpPr>
            <a:spLocks noGrp="1"/>
          </p:cNvSpPr>
          <p:nvPr>
            <p:ph type="title"/>
          </p:nvPr>
        </p:nvSpPr>
        <p:spPr/>
        <p:txBody>
          <a:bodyPr/>
          <a:lstStyle/>
          <a:p>
            <a:pPr algn="ctr"/>
            <a:r>
              <a:rPr lang="en-US" dirty="0">
                <a:latin typeface="Arial"/>
                <a:ea typeface="ＭＳ Ｐゴシック"/>
                <a:cs typeface="Arial"/>
              </a:rPr>
              <a:t>Individual: healthy habits</a:t>
            </a:r>
            <a:endParaRPr lang="en-US" dirty="0"/>
          </a:p>
        </p:txBody>
      </p:sp>
      <p:pic>
        <p:nvPicPr>
          <p:cNvPr id="8" name="Graphic 7">
            <a:extLst>
              <a:ext uri="{FF2B5EF4-FFF2-40B4-BE49-F238E27FC236}">
                <a16:creationId xmlns:a16="http://schemas.microsoft.com/office/drawing/2014/main" id="{872CE1A5-5055-C1A8-C927-C90EC93D94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56" y="64817"/>
            <a:ext cx="858037" cy="950299"/>
          </a:xfrm>
          <a:prstGeom prst="rect">
            <a:avLst/>
          </a:prstGeom>
        </p:spPr>
      </p:pic>
      <p:pic>
        <p:nvPicPr>
          <p:cNvPr id="1028" name="Picture 4" descr="A picture containing text, room, gambling house&#10;&#10;Description automatically generated">
            <a:extLst>
              <a:ext uri="{FF2B5EF4-FFF2-40B4-BE49-F238E27FC236}">
                <a16:creationId xmlns:a16="http://schemas.microsoft.com/office/drawing/2014/main" id="{7DB4D6B8-506D-FADC-838D-9A5245C0E6F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8156866" y="66238"/>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2">
            <a:extLst>
              <a:ext uri="{FF2B5EF4-FFF2-40B4-BE49-F238E27FC236}">
                <a16:creationId xmlns:a16="http://schemas.microsoft.com/office/drawing/2014/main" id="{15D90FE4-74D6-5EF3-BA9D-E14BCD112C70}"/>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41013" y="1357135"/>
            <a:ext cx="3298479" cy="4273502"/>
          </a:xfrm>
        </p:spPr>
      </p:pic>
      <p:pic>
        <p:nvPicPr>
          <p:cNvPr id="15" name="Picture 14">
            <a:extLst>
              <a:ext uri="{FF2B5EF4-FFF2-40B4-BE49-F238E27FC236}">
                <a16:creationId xmlns:a16="http://schemas.microsoft.com/office/drawing/2014/main" id="{5BD958A9-EB97-7EBA-6AA7-C21792C459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6521" y="1414959"/>
            <a:ext cx="2730939" cy="4190284"/>
          </a:xfrm>
          <a:prstGeom prst="rect">
            <a:avLst/>
          </a:prstGeom>
        </p:spPr>
      </p:pic>
    </p:spTree>
    <p:extLst>
      <p:ext uri="{BB962C8B-B14F-4D97-AF65-F5344CB8AC3E}">
        <p14:creationId xmlns:p14="http://schemas.microsoft.com/office/powerpoint/2010/main" val="641828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570E7-EC13-0483-AC44-CE704053F9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22C1DF-A42B-E508-2EC0-3E5195ABC459}"/>
              </a:ext>
            </a:extLst>
          </p:cNvPr>
          <p:cNvSpPr>
            <a:spLocks noGrp="1"/>
          </p:cNvSpPr>
          <p:nvPr>
            <p:ph type="title"/>
          </p:nvPr>
        </p:nvSpPr>
        <p:spPr/>
        <p:txBody>
          <a:bodyPr/>
          <a:lstStyle/>
          <a:p>
            <a:pPr algn="ctr"/>
            <a:r>
              <a:rPr lang="en-US" dirty="0">
                <a:latin typeface="Arial"/>
                <a:ea typeface="ＭＳ Ｐゴシック"/>
                <a:cs typeface="Arial"/>
              </a:rPr>
              <a:t>Good enough resilience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9870E558-0880-7B99-5918-6C1162D49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35578"/>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21458926-2C33-9CF4-040D-AEF36A3351A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3C86D0-357F-7304-2BE1-9F8C9F16E5FF}"/>
              </a:ext>
            </a:extLst>
          </p:cNvPr>
          <p:cNvPicPr>
            <a:picLocks noChangeAspect="1"/>
          </p:cNvPicPr>
          <p:nvPr/>
        </p:nvPicPr>
        <p:blipFill>
          <a:blip r:embed="rId5"/>
          <a:stretch>
            <a:fillRect/>
          </a:stretch>
        </p:blipFill>
        <p:spPr>
          <a:xfrm>
            <a:off x="4125242" y="1915916"/>
            <a:ext cx="4721885" cy="3655307"/>
          </a:xfrm>
          <a:prstGeom prst="rect">
            <a:avLst/>
          </a:prstGeom>
        </p:spPr>
      </p:pic>
      <p:sp>
        <p:nvSpPr>
          <p:cNvPr id="6" name="TextBox 5">
            <a:extLst>
              <a:ext uri="{FF2B5EF4-FFF2-40B4-BE49-F238E27FC236}">
                <a16:creationId xmlns:a16="http://schemas.microsoft.com/office/drawing/2014/main" id="{062533DE-8055-6675-7AC5-C1BD8267834E}"/>
              </a:ext>
            </a:extLst>
          </p:cNvPr>
          <p:cNvSpPr txBox="1"/>
          <p:nvPr/>
        </p:nvSpPr>
        <p:spPr>
          <a:xfrm>
            <a:off x="233362" y="2297970"/>
            <a:ext cx="4572000" cy="2554545"/>
          </a:xfrm>
          <a:prstGeom prst="rect">
            <a:avLst/>
          </a:prstGeom>
          <a:noFill/>
        </p:spPr>
        <p:txBody>
          <a:bodyPr wrap="square">
            <a:spAutoFit/>
          </a:bodyPr>
          <a:lstStyle/>
          <a:p>
            <a:pPr>
              <a:buFont typeface="Arial" panose="020B0604020202020204" pitchFamily="34" charset="0"/>
              <a:buChar char="•"/>
            </a:pPr>
            <a:r>
              <a:rPr lang="en-US" sz="2000" dirty="0"/>
              <a:t>Good enough moment</a:t>
            </a:r>
          </a:p>
          <a:p>
            <a:pPr lvl="1"/>
            <a:r>
              <a:rPr lang="en-US" sz="2000" dirty="0"/>
              <a:t>Calm the body</a:t>
            </a:r>
          </a:p>
          <a:p>
            <a:pPr lvl="1"/>
            <a:r>
              <a:rPr lang="en-US" sz="2000" dirty="0"/>
              <a:t>Clear the mind</a:t>
            </a:r>
          </a:p>
          <a:p>
            <a:pPr>
              <a:buFont typeface="Arial" panose="020B0604020202020204" pitchFamily="34" charset="0"/>
              <a:buChar char="•"/>
            </a:pPr>
            <a:r>
              <a:rPr lang="en-US" sz="2000" dirty="0"/>
              <a:t>Good enough day</a:t>
            </a:r>
          </a:p>
          <a:p>
            <a:pPr>
              <a:buFont typeface="Arial" panose="020B0604020202020204" pitchFamily="34" charset="0"/>
              <a:buChar char="•"/>
            </a:pPr>
            <a:r>
              <a:rPr lang="en-US" sz="2000" dirty="0"/>
              <a:t>Good enough week </a:t>
            </a:r>
          </a:p>
          <a:p>
            <a:pPr lvl="1"/>
            <a:r>
              <a:rPr lang="en-US" sz="2000" dirty="0"/>
              <a:t>Sustainable wellness</a:t>
            </a:r>
          </a:p>
          <a:p>
            <a:pPr>
              <a:buFont typeface="Arial" panose="020B0604020202020204" pitchFamily="34" charset="0"/>
              <a:buChar char="•"/>
            </a:pPr>
            <a:r>
              <a:rPr lang="en-US" sz="2000" dirty="0"/>
              <a:t>Good enough life</a:t>
            </a:r>
          </a:p>
          <a:p>
            <a:pPr lvl="1"/>
            <a:r>
              <a:rPr lang="en-US" sz="2000" dirty="0"/>
              <a:t>Purpose, values, relationship</a:t>
            </a:r>
          </a:p>
        </p:txBody>
      </p:sp>
      <p:pic>
        <p:nvPicPr>
          <p:cNvPr id="5" name="Picture 4">
            <a:extLst>
              <a:ext uri="{FF2B5EF4-FFF2-40B4-BE49-F238E27FC236}">
                <a16:creationId xmlns:a16="http://schemas.microsoft.com/office/drawing/2014/main" id="{6B093396-DB5D-B7EF-15BC-DB169D70A4DC}"/>
              </a:ext>
            </a:extLst>
          </p:cNvPr>
          <p:cNvPicPr>
            <a:picLocks noChangeAspect="1"/>
          </p:cNvPicPr>
          <p:nvPr/>
        </p:nvPicPr>
        <p:blipFill>
          <a:blip r:embed="rId6"/>
          <a:stretch>
            <a:fillRect/>
          </a:stretch>
        </p:blipFill>
        <p:spPr>
          <a:xfrm>
            <a:off x="8085584" y="0"/>
            <a:ext cx="1052736" cy="1077362"/>
          </a:xfrm>
          <a:prstGeom prst="rect">
            <a:avLst/>
          </a:prstGeom>
        </p:spPr>
      </p:pic>
    </p:spTree>
    <p:extLst>
      <p:ext uri="{BB962C8B-B14F-4D97-AF65-F5344CB8AC3E}">
        <p14:creationId xmlns:p14="http://schemas.microsoft.com/office/powerpoint/2010/main" val="1923190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A03-7EFF-E7B0-69EA-3C8B7CEE0001}"/>
              </a:ext>
            </a:extLst>
          </p:cNvPr>
          <p:cNvSpPr>
            <a:spLocks noGrp="1"/>
          </p:cNvSpPr>
          <p:nvPr>
            <p:ph type="title"/>
          </p:nvPr>
        </p:nvSpPr>
        <p:spPr>
          <a:xfrm>
            <a:off x="311149" y="1087415"/>
            <a:ext cx="7185025" cy="457200"/>
          </a:xfrm>
        </p:spPr>
        <p:txBody>
          <a:bodyPr/>
          <a:lstStyle/>
          <a:p>
            <a:r>
              <a:rPr lang="en-US" dirty="0">
                <a:latin typeface="Arial"/>
                <a:ea typeface="ＭＳ Ｐゴシック"/>
                <a:cs typeface="Arial"/>
              </a:rPr>
              <a:t>for this section:</a:t>
            </a:r>
            <a:br>
              <a:rPr lang="en-US" dirty="0">
                <a:latin typeface="Arial"/>
                <a:ea typeface="ＭＳ Ｐゴシック"/>
                <a:cs typeface="Arial"/>
              </a:rPr>
            </a:br>
            <a:br>
              <a:rPr lang="en-US" dirty="0">
                <a:latin typeface="Arial"/>
                <a:ea typeface="ＭＳ Ｐゴシック"/>
                <a:cs typeface="Arial"/>
              </a:rPr>
            </a:br>
            <a:r>
              <a:rPr lang="en-US" b="0" dirty="0">
                <a:latin typeface="Arial"/>
                <a:ea typeface="ＭＳ Ｐゴシック"/>
                <a:cs typeface="Arial"/>
              </a:rPr>
              <a:t>how would you apply these principles to your own life? </a:t>
            </a:r>
            <a:br>
              <a:rPr lang="en-US" b="0" dirty="0">
                <a:latin typeface="Arial"/>
                <a:ea typeface="ＭＳ Ｐゴシック"/>
                <a:cs typeface="Arial"/>
              </a:rPr>
            </a:br>
            <a:br>
              <a:rPr lang="en-US" b="0" dirty="0">
                <a:latin typeface="Arial"/>
                <a:ea typeface="ＭＳ Ｐゴシック"/>
                <a:cs typeface="Arial"/>
              </a:rPr>
            </a:br>
            <a:r>
              <a:rPr lang="en-US" b="0" dirty="0">
                <a:latin typeface="Arial"/>
                <a:ea typeface="ＭＳ Ｐゴシック"/>
                <a:cs typeface="Arial"/>
              </a:rPr>
              <a:t>How would you help your soldiers apply these principles? </a:t>
            </a:r>
            <a:endParaRPr lang="en-US" b="0" dirty="0"/>
          </a:p>
        </p:txBody>
      </p:sp>
      <p:pic>
        <p:nvPicPr>
          <p:cNvPr id="5" name="Picture 4" descr="A picture containing text, room, gambling house&#10;&#10;Description automatically generated">
            <a:extLst>
              <a:ext uri="{FF2B5EF4-FFF2-40B4-BE49-F238E27FC236}">
                <a16:creationId xmlns:a16="http://schemas.microsoft.com/office/drawing/2014/main" id="{47AD9DD5-88D3-3076-787F-16402569507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94143" y="116340"/>
            <a:ext cx="854735" cy="854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98DEFD4-D17D-4973-EECC-629BB93CEA55}"/>
              </a:ext>
            </a:extLst>
          </p:cNvPr>
          <p:cNvPicPr>
            <a:picLocks noChangeAspect="1"/>
          </p:cNvPicPr>
          <p:nvPr/>
        </p:nvPicPr>
        <p:blipFill>
          <a:blip r:embed="rId5"/>
          <a:stretch>
            <a:fillRect/>
          </a:stretch>
        </p:blipFill>
        <p:spPr>
          <a:xfrm>
            <a:off x="8189441" y="0"/>
            <a:ext cx="948878" cy="971075"/>
          </a:xfrm>
          <a:prstGeom prst="rect">
            <a:avLst/>
          </a:prstGeom>
        </p:spPr>
      </p:pic>
    </p:spTree>
    <p:extLst>
      <p:ext uri="{BB962C8B-B14F-4D97-AF65-F5344CB8AC3E}">
        <p14:creationId xmlns:p14="http://schemas.microsoft.com/office/powerpoint/2010/main" val="63456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A03-7EFF-E7B0-69EA-3C8B7CEE0001}"/>
              </a:ext>
            </a:extLst>
          </p:cNvPr>
          <p:cNvSpPr>
            <a:spLocks noGrp="1"/>
          </p:cNvSpPr>
          <p:nvPr>
            <p:ph type="title"/>
          </p:nvPr>
        </p:nvSpPr>
        <p:spPr/>
        <p:txBody>
          <a:bodyPr/>
          <a:lstStyle/>
          <a:p>
            <a:r>
              <a:rPr lang="en-US" dirty="0">
                <a:latin typeface="Arial"/>
                <a:ea typeface="ＭＳ Ｐゴシック"/>
                <a:cs typeface="Arial"/>
              </a:rPr>
              <a:t>good enough wellness</a:t>
            </a:r>
            <a:endParaRPr lang="en-US" dirty="0"/>
          </a:p>
        </p:txBody>
      </p:sp>
      <p:sp>
        <p:nvSpPr>
          <p:cNvPr id="5" name="TextBox 4">
            <a:extLst>
              <a:ext uri="{FF2B5EF4-FFF2-40B4-BE49-F238E27FC236}">
                <a16:creationId xmlns:a16="http://schemas.microsoft.com/office/drawing/2014/main" id="{5C73ECEB-B4E0-7945-90BC-BCB2FAA27D5F}"/>
              </a:ext>
            </a:extLst>
          </p:cNvPr>
          <p:cNvSpPr txBox="1"/>
          <p:nvPr/>
        </p:nvSpPr>
        <p:spPr>
          <a:xfrm>
            <a:off x="318051" y="2017643"/>
            <a:ext cx="35979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Arial"/>
              </a:rPr>
              <a:t>Good enough life</a:t>
            </a:r>
          </a:p>
          <a:p>
            <a:pPr marL="285750" indent="-285750">
              <a:buFont typeface="Arial"/>
              <a:buChar char="•"/>
            </a:pPr>
            <a:r>
              <a:rPr lang="en-US" sz="2800" dirty="0">
                <a:cs typeface="Arial"/>
              </a:rPr>
              <a:t>Good enough week</a:t>
            </a:r>
          </a:p>
          <a:p>
            <a:pPr marL="285750" indent="-285750">
              <a:buFont typeface="Arial"/>
              <a:buChar char="•"/>
            </a:pPr>
            <a:r>
              <a:rPr lang="en-US" sz="2800" dirty="0">
                <a:cs typeface="Arial"/>
              </a:rPr>
              <a:t>Good enough moments</a:t>
            </a:r>
          </a:p>
          <a:p>
            <a:pPr marL="285750" indent="-285750">
              <a:buFont typeface="Arial"/>
              <a:buChar char="•"/>
            </a:pPr>
            <a:r>
              <a:rPr lang="en-US" sz="2800" dirty="0">
                <a:cs typeface="Arial"/>
              </a:rPr>
              <a:t>Good enough day</a:t>
            </a:r>
          </a:p>
          <a:p>
            <a:pPr marL="285750" indent="-285750">
              <a:buFont typeface="Arial"/>
              <a:buChar char="•"/>
            </a:pPr>
            <a:endParaRPr lang="en-US" sz="2800" dirty="0">
              <a:cs typeface="Arial"/>
            </a:endParaRPr>
          </a:p>
        </p:txBody>
      </p:sp>
      <p:pic>
        <p:nvPicPr>
          <p:cNvPr id="4" name="Picture 4" descr="A picture containing text, room, gambling house&#10;&#10;Description automatically generated">
            <a:extLst>
              <a:ext uri="{FF2B5EF4-FFF2-40B4-BE49-F238E27FC236}">
                <a16:creationId xmlns:a16="http://schemas.microsoft.com/office/drawing/2014/main" id="{A7C7DBC0-5442-C3EF-64BA-67DA4EB827B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8071" y="69637"/>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4990620-6B5B-FA3B-3E58-89C0B77E4194}"/>
              </a:ext>
            </a:extLst>
          </p:cNvPr>
          <p:cNvPicPr>
            <a:picLocks noChangeAspect="1"/>
          </p:cNvPicPr>
          <p:nvPr/>
        </p:nvPicPr>
        <p:blipFill>
          <a:blip r:embed="rId5"/>
          <a:stretch>
            <a:fillRect/>
          </a:stretch>
        </p:blipFill>
        <p:spPr>
          <a:xfrm>
            <a:off x="4157530" y="1116412"/>
            <a:ext cx="4631634" cy="4631634"/>
          </a:xfrm>
          <a:prstGeom prst="rect">
            <a:avLst/>
          </a:prstGeom>
        </p:spPr>
      </p:pic>
      <p:pic>
        <p:nvPicPr>
          <p:cNvPr id="3" name="Picture 2">
            <a:extLst>
              <a:ext uri="{FF2B5EF4-FFF2-40B4-BE49-F238E27FC236}">
                <a16:creationId xmlns:a16="http://schemas.microsoft.com/office/drawing/2014/main" id="{5BFA14DA-EA64-584E-4179-5FB15171FFFB}"/>
              </a:ext>
            </a:extLst>
          </p:cNvPr>
          <p:cNvPicPr>
            <a:picLocks noChangeAspect="1"/>
          </p:cNvPicPr>
          <p:nvPr/>
        </p:nvPicPr>
        <p:blipFill>
          <a:blip r:embed="rId6"/>
          <a:stretch>
            <a:fillRect/>
          </a:stretch>
        </p:blipFill>
        <p:spPr>
          <a:xfrm>
            <a:off x="8120969" y="0"/>
            <a:ext cx="1017350" cy="1041149"/>
          </a:xfrm>
          <a:prstGeom prst="rect">
            <a:avLst/>
          </a:prstGeom>
        </p:spPr>
      </p:pic>
    </p:spTree>
    <p:extLst>
      <p:ext uri="{BB962C8B-B14F-4D97-AF65-F5344CB8AC3E}">
        <p14:creationId xmlns:p14="http://schemas.microsoft.com/office/powerpoint/2010/main" val="807417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A03-7EFF-E7B0-69EA-3C8B7CEE0001}"/>
              </a:ext>
            </a:extLst>
          </p:cNvPr>
          <p:cNvSpPr>
            <a:spLocks noGrp="1"/>
          </p:cNvSpPr>
          <p:nvPr>
            <p:ph type="title"/>
          </p:nvPr>
        </p:nvSpPr>
        <p:spPr/>
        <p:txBody>
          <a:bodyPr/>
          <a:lstStyle/>
          <a:p>
            <a:r>
              <a:rPr lang="en-US" dirty="0">
                <a:latin typeface="Arial"/>
                <a:ea typeface="ＭＳ Ｐゴシック"/>
                <a:cs typeface="Arial"/>
              </a:rPr>
              <a:t>good enough life</a:t>
            </a:r>
            <a:endParaRPr lang="en-US" dirty="0"/>
          </a:p>
        </p:txBody>
      </p:sp>
      <p:pic>
        <p:nvPicPr>
          <p:cNvPr id="6" name="Picture 5" descr="They sleep in dirt so you can sleep in peace... remember that! | Iraq war, Military, American ...">
            <a:extLst>
              <a:ext uri="{FF2B5EF4-FFF2-40B4-BE49-F238E27FC236}">
                <a16:creationId xmlns:a16="http://schemas.microsoft.com/office/drawing/2014/main" id="{513E9842-93D4-C9EB-EE2F-57DEEC65BE61}"/>
              </a:ext>
            </a:extLst>
          </p:cNvPr>
          <p:cNvPicPr>
            <a:picLocks noChangeAspect="1"/>
          </p:cNvPicPr>
          <p:nvPr/>
        </p:nvPicPr>
        <p:blipFill>
          <a:blip r:embed="rId3"/>
          <a:stretch>
            <a:fillRect/>
          </a:stretch>
        </p:blipFill>
        <p:spPr>
          <a:xfrm>
            <a:off x="5784573" y="3614023"/>
            <a:ext cx="3031434" cy="2114736"/>
          </a:xfrm>
          <a:prstGeom prst="rect">
            <a:avLst/>
          </a:prstGeom>
        </p:spPr>
      </p:pic>
      <p:sp>
        <p:nvSpPr>
          <p:cNvPr id="8" name="TextBox 7">
            <a:extLst>
              <a:ext uri="{FF2B5EF4-FFF2-40B4-BE49-F238E27FC236}">
                <a16:creationId xmlns:a16="http://schemas.microsoft.com/office/drawing/2014/main" id="{05B722B7-A7B4-48D7-5A84-9FA8DBE41230}"/>
              </a:ext>
            </a:extLst>
          </p:cNvPr>
          <p:cNvSpPr txBox="1"/>
          <p:nvPr/>
        </p:nvSpPr>
        <p:spPr>
          <a:xfrm>
            <a:off x="5287616" y="3130825"/>
            <a:ext cx="3528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Dreams and discernment</a:t>
            </a:r>
            <a:endParaRPr lang="en-US" dirty="0"/>
          </a:p>
        </p:txBody>
      </p:sp>
      <p:sp>
        <p:nvSpPr>
          <p:cNvPr id="9" name="TextBox 8">
            <a:extLst>
              <a:ext uri="{FF2B5EF4-FFF2-40B4-BE49-F238E27FC236}">
                <a16:creationId xmlns:a16="http://schemas.microsoft.com/office/drawing/2014/main" id="{9FD91392-6515-09CB-25C3-4CAD1EDA4D59}"/>
              </a:ext>
            </a:extLst>
          </p:cNvPr>
          <p:cNvSpPr txBox="1"/>
          <p:nvPr/>
        </p:nvSpPr>
        <p:spPr>
          <a:xfrm>
            <a:off x="5237920" y="5814390"/>
            <a:ext cx="3528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Pad your rock bottom</a:t>
            </a:r>
            <a:endParaRPr lang="en-US" dirty="0"/>
          </a:p>
        </p:txBody>
      </p:sp>
      <p:pic>
        <p:nvPicPr>
          <p:cNvPr id="11" name="Picture 10" descr="How To Find Your Ikigai And Transform Your Outlook On Life And Business">
            <a:extLst>
              <a:ext uri="{FF2B5EF4-FFF2-40B4-BE49-F238E27FC236}">
                <a16:creationId xmlns:a16="http://schemas.microsoft.com/office/drawing/2014/main" id="{56F73ED2-F645-A36A-91F6-3FE8621FDB4F}"/>
              </a:ext>
            </a:extLst>
          </p:cNvPr>
          <p:cNvPicPr>
            <a:picLocks noChangeAspect="1"/>
          </p:cNvPicPr>
          <p:nvPr/>
        </p:nvPicPr>
        <p:blipFill>
          <a:blip r:embed="rId4"/>
          <a:stretch>
            <a:fillRect/>
          </a:stretch>
        </p:blipFill>
        <p:spPr>
          <a:xfrm>
            <a:off x="496957" y="1152939"/>
            <a:ext cx="4363278" cy="4363278"/>
          </a:xfrm>
          <a:prstGeom prst="rect">
            <a:avLst/>
          </a:prstGeom>
        </p:spPr>
      </p:pic>
      <p:sp>
        <p:nvSpPr>
          <p:cNvPr id="12" name="TextBox 11">
            <a:extLst>
              <a:ext uri="{FF2B5EF4-FFF2-40B4-BE49-F238E27FC236}">
                <a16:creationId xmlns:a16="http://schemas.microsoft.com/office/drawing/2014/main" id="{B9D10DF0-B992-E6C9-F4A0-B7F53D67F1DF}"/>
              </a:ext>
            </a:extLst>
          </p:cNvPr>
          <p:cNvSpPr txBox="1"/>
          <p:nvPr/>
        </p:nvSpPr>
        <p:spPr>
          <a:xfrm>
            <a:off x="496954" y="5814389"/>
            <a:ext cx="3528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Find your fit</a:t>
            </a:r>
            <a:endParaRPr lang="en-US" dirty="0"/>
          </a:p>
        </p:txBody>
      </p:sp>
      <p:pic>
        <p:nvPicPr>
          <p:cNvPr id="13" name="Picture 12" descr="Winter Camp over Ouray : San Juan Mountains, Colorado : Mountain Photography by Jack Brauer">
            <a:extLst>
              <a:ext uri="{FF2B5EF4-FFF2-40B4-BE49-F238E27FC236}">
                <a16:creationId xmlns:a16="http://schemas.microsoft.com/office/drawing/2014/main" id="{00F53409-3B01-A65B-D6EF-15474B1DB8EE}"/>
              </a:ext>
            </a:extLst>
          </p:cNvPr>
          <p:cNvPicPr>
            <a:picLocks noChangeAspect="1"/>
          </p:cNvPicPr>
          <p:nvPr/>
        </p:nvPicPr>
        <p:blipFill>
          <a:blip r:embed="rId5"/>
          <a:stretch>
            <a:fillRect/>
          </a:stretch>
        </p:blipFill>
        <p:spPr>
          <a:xfrm>
            <a:off x="5781053" y="1095995"/>
            <a:ext cx="3038475" cy="2032138"/>
          </a:xfrm>
          <a:prstGeom prst="rect">
            <a:avLst/>
          </a:prstGeom>
        </p:spPr>
      </p:pic>
      <p:pic>
        <p:nvPicPr>
          <p:cNvPr id="4" name="Picture 4" descr="A picture containing text, room, gambling house&#10;&#10;Description automatically generated">
            <a:extLst>
              <a:ext uri="{FF2B5EF4-FFF2-40B4-BE49-F238E27FC236}">
                <a16:creationId xmlns:a16="http://schemas.microsoft.com/office/drawing/2014/main" id="{A9300751-4B20-81B1-F58D-27A77DABB53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8071" y="5497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1E0AFF-012D-B98D-BF8D-418D1E6B7420}"/>
              </a:ext>
            </a:extLst>
          </p:cNvPr>
          <p:cNvPicPr>
            <a:picLocks noChangeAspect="1"/>
          </p:cNvPicPr>
          <p:nvPr/>
        </p:nvPicPr>
        <p:blipFill>
          <a:blip r:embed="rId8"/>
          <a:stretch>
            <a:fillRect/>
          </a:stretch>
        </p:blipFill>
        <p:spPr>
          <a:xfrm>
            <a:off x="8147051" y="1"/>
            <a:ext cx="991268" cy="1014456"/>
          </a:xfrm>
          <a:prstGeom prst="rect">
            <a:avLst/>
          </a:prstGeom>
        </p:spPr>
      </p:pic>
    </p:spTree>
    <p:extLst>
      <p:ext uri="{BB962C8B-B14F-4D97-AF65-F5344CB8AC3E}">
        <p14:creationId xmlns:p14="http://schemas.microsoft.com/office/powerpoint/2010/main" val="1987117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A03-7EFF-E7B0-69EA-3C8B7CEE0001}"/>
              </a:ext>
            </a:extLst>
          </p:cNvPr>
          <p:cNvSpPr>
            <a:spLocks noGrp="1"/>
          </p:cNvSpPr>
          <p:nvPr>
            <p:ph type="title"/>
          </p:nvPr>
        </p:nvSpPr>
        <p:spPr/>
        <p:txBody>
          <a:bodyPr/>
          <a:lstStyle/>
          <a:p>
            <a:r>
              <a:rPr lang="en-US" dirty="0">
                <a:latin typeface="Arial"/>
                <a:ea typeface="ＭＳ Ｐゴシック"/>
                <a:cs typeface="Arial"/>
              </a:rPr>
              <a:t>good enough week</a:t>
            </a:r>
            <a:endParaRPr lang="en-US" dirty="0"/>
          </a:p>
        </p:txBody>
      </p:sp>
      <p:sp>
        <p:nvSpPr>
          <p:cNvPr id="5" name="TextBox 4">
            <a:extLst>
              <a:ext uri="{FF2B5EF4-FFF2-40B4-BE49-F238E27FC236}">
                <a16:creationId xmlns:a16="http://schemas.microsoft.com/office/drawing/2014/main" id="{5C73ECEB-B4E0-7945-90BC-BCB2FAA27D5F}"/>
              </a:ext>
            </a:extLst>
          </p:cNvPr>
          <p:cNvSpPr txBox="1"/>
          <p:nvPr/>
        </p:nvSpPr>
        <p:spPr>
          <a:xfrm>
            <a:off x="347868" y="1093304"/>
            <a:ext cx="359796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cs typeface="Arial"/>
              </a:rPr>
              <a:t>Work-Life Sustainability</a:t>
            </a:r>
            <a:endParaRPr lang="en-US" dirty="0"/>
          </a:p>
          <a:p>
            <a:pPr marL="285750" indent="-285750">
              <a:buFont typeface="Arial"/>
              <a:buChar char="•"/>
            </a:pPr>
            <a:r>
              <a:rPr lang="en-US" sz="2800" dirty="0">
                <a:cs typeface="Arial"/>
              </a:rPr>
              <a:t>Relationships </a:t>
            </a:r>
          </a:p>
          <a:p>
            <a:pPr marL="285750" indent="-285750">
              <a:buFont typeface="Arial"/>
              <a:buChar char="•"/>
            </a:pPr>
            <a:r>
              <a:rPr lang="en-US" sz="2800" dirty="0">
                <a:cs typeface="Arial"/>
              </a:rPr>
              <a:t>Rest and recovery</a:t>
            </a:r>
          </a:p>
          <a:p>
            <a:pPr marL="285750" indent="-285750">
              <a:buFont typeface="Arial"/>
              <a:buChar char="•"/>
            </a:pPr>
            <a:r>
              <a:rPr lang="en-US" sz="2800" dirty="0">
                <a:cs typeface="Arial"/>
              </a:rPr>
              <a:t>Hobbies</a:t>
            </a:r>
          </a:p>
          <a:p>
            <a:pPr marL="285750" indent="-285750">
              <a:buFont typeface="Arial"/>
              <a:buChar char="•"/>
            </a:pPr>
            <a:r>
              <a:rPr lang="en-US" sz="2800" dirty="0">
                <a:cs typeface="Arial"/>
              </a:rPr>
              <a:t>Training </a:t>
            </a:r>
          </a:p>
          <a:p>
            <a:pPr marL="285750" indent="-285750">
              <a:buFont typeface="Arial"/>
              <a:buChar char="•"/>
            </a:pPr>
            <a:r>
              <a:rPr lang="en-US" sz="2800" dirty="0">
                <a:cs typeface="Arial"/>
              </a:rPr>
              <a:t>Goals </a:t>
            </a:r>
          </a:p>
          <a:p>
            <a:pPr marL="285750" indent="-285750">
              <a:buFont typeface="Arial"/>
              <a:buChar char="•"/>
            </a:pPr>
            <a:endParaRPr lang="en-US" sz="2800">
              <a:cs typeface="Arial"/>
            </a:endParaRPr>
          </a:p>
          <a:p>
            <a:pPr marL="285750" indent="-285750">
              <a:buFont typeface="Arial"/>
              <a:buChar char="•"/>
            </a:pPr>
            <a:endParaRPr lang="en-US" sz="2800" dirty="0">
              <a:cs typeface="Arial"/>
            </a:endParaRPr>
          </a:p>
        </p:txBody>
      </p:sp>
      <p:pic>
        <p:nvPicPr>
          <p:cNvPr id="4" name="Picture 3" descr="Yoda Quote Do Or Do Not Poster – Sole Poster">
            <a:extLst>
              <a:ext uri="{FF2B5EF4-FFF2-40B4-BE49-F238E27FC236}">
                <a16:creationId xmlns:a16="http://schemas.microsoft.com/office/drawing/2014/main" id="{98624EA2-40DE-2ABA-82DE-78E44323AFB3}"/>
              </a:ext>
            </a:extLst>
          </p:cNvPr>
          <p:cNvPicPr>
            <a:picLocks noChangeAspect="1"/>
          </p:cNvPicPr>
          <p:nvPr/>
        </p:nvPicPr>
        <p:blipFill>
          <a:blip r:embed="rId3"/>
          <a:stretch>
            <a:fillRect/>
          </a:stretch>
        </p:blipFill>
        <p:spPr>
          <a:xfrm>
            <a:off x="4353339" y="1421296"/>
            <a:ext cx="4293704" cy="4293704"/>
          </a:xfrm>
          <a:prstGeom prst="rect">
            <a:avLst/>
          </a:prstGeom>
        </p:spPr>
      </p:pic>
      <p:pic>
        <p:nvPicPr>
          <p:cNvPr id="6" name="Picture 5" descr="What is the PERMA model of positive psychology? - Podcasts - Strengthscope">
            <a:extLst>
              <a:ext uri="{FF2B5EF4-FFF2-40B4-BE49-F238E27FC236}">
                <a16:creationId xmlns:a16="http://schemas.microsoft.com/office/drawing/2014/main" id="{CAA175E9-6CDA-415A-07B5-4CD85BDEFEE8}"/>
              </a:ext>
            </a:extLst>
          </p:cNvPr>
          <p:cNvPicPr>
            <a:picLocks noChangeAspect="1"/>
          </p:cNvPicPr>
          <p:nvPr/>
        </p:nvPicPr>
        <p:blipFill>
          <a:blip r:embed="rId4"/>
          <a:stretch>
            <a:fillRect/>
          </a:stretch>
        </p:blipFill>
        <p:spPr>
          <a:xfrm>
            <a:off x="566532" y="4207565"/>
            <a:ext cx="3945832" cy="2199859"/>
          </a:xfrm>
          <a:prstGeom prst="rect">
            <a:avLst/>
          </a:prstGeom>
        </p:spPr>
      </p:pic>
      <p:sp>
        <p:nvSpPr>
          <p:cNvPr id="7" name="TextBox 6">
            <a:extLst>
              <a:ext uri="{FF2B5EF4-FFF2-40B4-BE49-F238E27FC236}">
                <a16:creationId xmlns:a16="http://schemas.microsoft.com/office/drawing/2014/main" id="{74584341-9038-26C1-79F5-E6C02BBCEAE4}"/>
              </a:ext>
            </a:extLst>
          </p:cNvPr>
          <p:cNvSpPr txBox="1"/>
          <p:nvPr/>
        </p:nvSpPr>
        <p:spPr>
          <a:xfrm>
            <a:off x="5078895" y="5883965"/>
            <a:ext cx="379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Yoda says, master before quitting</a:t>
            </a:r>
            <a:endParaRPr lang="en-US" dirty="0"/>
          </a:p>
        </p:txBody>
      </p:sp>
      <p:pic>
        <p:nvPicPr>
          <p:cNvPr id="8" name="Picture 4" descr="A picture containing text, room, gambling house&#10;&#10;Description automatically generated">
            <a:extLst>
              <a:ext uri="{FF2B5EF4-FFF2-40B4-BE49-F238E27FC236}">
                <a16:creationId xmlns:a16="http://schemas.microsoft.com/office/drawing/2014/main" id="{301925F8-2671-C74D-8F4C-4A2FB07F16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8071" y="16628"/>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E7F3A5A-FFA9-C0F7-B96F-22713A573657}"/>
              </a:ext>
            </a:extLst>
          </p:cNvPr>
          <p:cNvPicPr>
            <a:picLocks noChangeAspect="1"/>
          </p:cNvPicPr>
          <p:nvPr/>
        </p:nvPicPr>
        <p:blipFill>
          <a:blip r:embed="rId7"/>
          <a:stretch>
            <a:fillRect/>
          </a:stretch>
        </p:blipFill>
        <p:spPr>
          <a:xfrm>
            <a:off x="8194882" y="1"/>
            <a:ext cx="943437" cy="965506"/>
          </a:xfrm>
          <a:prstGeom prst="rect">
            <a:avLst/>
          </a:prstGeom>
        </p:spPr>
      </p:pic>
    </p:spTree>
    <p:extLst>
      <p:ext uri="{BB962C8B-B14F-4D97-AF65-F5344CB8AC3E}">
        <p14:creationId xmlns:p14="http://schemas.microsoft.com/office/powerpoint/2010/main" val="686232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0185C-021A-7C2F-D104-2FC6AB3B86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53EE20-F77C-57FA-9F89-6C8A4576FA59}"/>
              </a:ext>
            </a:extLst>
          </p:cNvPr>
          <p:cNvSpPr>
            <a:spLocks noGrp="1"/>
          </p:cNvSpPr>
          <p:nvPr>
            <p:ph type="title"/>
          </p:nvPr>
        </p:nvSpPr>
        <p:spPr/>
        <p:txBody>
          <a:bodyPr/>
          <a:lstStyle/>
          <a:p>
            <a:pPr algn="ctr"/>
            <a:r>
              <a:rPr lang="en-US" dirty="0">
                <a:latin typeface="Arial"/>
                <a:ea typeface="ＭＳ Ｐゴシック"/>
                <a:cs typeface="Arial"/>
              </a:rPr>
              <a:t>Individual: healthy habits</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7B935C1C-7035-B48C-1002-D23D56C62F9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60482" y="20424"/>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4535ED-E8B3-312F-964B-0BA6CC7B71FF}"/>
              </a:ext>
            </a:extLst>
          </p:cNvPr>
          <p:cNvPicPr>
            <a:picLocks noChangeAspect="1"/>
          </p:cNvPicPr>
          <p:nvPr/>
        </p:nvPicPr>
        <p:blipFill>
          <a:blip r:embed="rId5"/>
          <a:stretch>
            <a:fillRect/>
          </a:stretch>
        </p:blipFill>
        <p:spPr>
          <a:xfrm>
            <a:off x="1128351" y="3603282"/>
            <a:ext cx="6603308" cy="2403604"/>
          </a:xfrm>
          <a:prstGeom prst="rect">
            <a:avLst/>
          </a:prstGeom>
        </p:spPr>
      </p:pic>
      <p:sp>
        <p:nvSpPr>
          <p:cNvPr id="6" name="Content Placeholder 1">
            <a:extLst>
              <a:ext uri="{FF2B5EF4-FFF2-40B4-BE49-F238E27FC236}">
                <a16:creationId xmlns:a16="http://schemas.microsoft.com/office/drawing/2014/main" id="{E4300C4F-B0EC-E3AB-0FC6-878C6BBA6B0E}"/>
              </a:ext>
            </a:extLst>
          </p:cNvPr>
          <p:cNvSpPr>
            <a:spLocks noGrp="1"/>
          </p:cNvSpPr>
          <p:nvPr>
            <p:ph idx="1"/>
          </p:nvPr>
        </p:nvSpPr>
        <p:spPr>
          <a:xfrm>
            <a:off x="1009360" y="1514190"/>
            <a:ext cx="7147506" cy="1914810"/>
          </a:xfrm>
        </p:spPr>
        <p:txBody>
          <a:bodyPr/>
          <a:lstStyle/>
          <a:p>
            <a:r>
              <a:rPr lang="en-US" sz="2400" b="1" dirty="0">
                <a:latin typeface="Arial"/>
                <a:ea typeface="ＭＳ Ｐゴシック"/>
                <a:cs typeface="Arial"/>
              </a:rPr>
              <a:t>Minimum Sustainable Practice</a:t>
            </a:r>
          </a:p>
          <a:p>
            <a:pPr marL="342900" indent="-342900">
              <a:buFont typeface="Arial" panose="020B0604020202020204" pitchFamily="34" charset="0"/>
              <a:buChar char="•"/>
            </a:pPr>
            <a:r>
              <a:rPr lang="en-US" sz="2400" dirty="0">
                <a:latin typeface="Arial"/>
                <a:ea typeface="ＭＳ Ｐゴシック"/>
                <a:cs typeface="Arial"/>
              </a:rPr>
              <a:t>What’s the least you can do? </a:t>
            </a:r>
          </a:p>
          <a:p>
            <a:pPr marL="857250" lvl="1" indent="-342900">
              <a:buFont typeface="Arial" panose="020B0604020202020204" pitchFamily="34" charset="0"/>
              <a:buChar char="•"/>
            </a:pPr>
            <a:r>
              <a:rPr lang="en-US" sz="2400" dirty="0">
                <a:latin typeface="Arial"/>
                <a:ea typeface="ＭＳ Ｐゴシック"/>
                <a:cs typeface="Arial"/>
              </a:rPr>
              <a:t>To be ok? </a:t>
            </a:r>
          </a:p>
          <a:p>
            <a:pPr marL="857250" lvl="1" indent="-342900">
              <a:buFont typeface="Arial" panose="020B0604020202020204" pitchFamily="34" charset="0"/>
              <a:buChar char="•"/>
            </a:pPr>
            <a:r>
              <a:rPr lang="en-US" sz="2400" dirty="0">
                <a:latin typeface="Arial"/>
                <a:ea typeface="ＭＳ Ｐゴシック"/>
                <a:cs typeface="Arial"/>
              </a:rPr>
              <a:t>To be better?</a:t>
            </a:r>
            <a:br>
              <a:rPr lang="en-US" sz="2400" dirty="0">
                <a:latin typeface="Arial"/>
                <a:ea typeface="ＭＳ Ｐゴシック"/>
                <a:cs typeface="Arial"/>
              </a:rPr>
            </a:b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2" name="Picture 1">
            <a:extLst>
              <a:ext uri="{FF2B5EF4-FFF2-40B4-BE49-F238E27FC236}">
                <a16:creationId xmlns:a16="http://schemas.microsoft.com/office/drawing/2014/main" id="{4D837BBF-6F2F-536B-D12B-AEDF482C110A}"/>
              </a:ext>
            </a:extLst>
          </p:cNvPr>
          <p:cNvPicPr>
            <a:picLocks noChangeAspect="1"/>
          </p:cNvPicPr>
          <p:nvPr/>
        </p:nvPicPr>
        <p:blipFill>
          <a:blip r:embed="rId6"/>
          <a:stretch>
            <a:fillRect/>
          </a:stretch>
        </p:blipFill>
        <p:spPr>
          <a:xfrm>
            <a:off x="8085583" y="1"/>
            <a:ext cx="1052736" cy="1077362"/>
          </a:xfrm>
          <a:prstGeom prst="rect">
            <a:avLst/>
          </a:prstGeom>
        </p:spPr>
      </p:pic>
    </p:spTree>
    <p:extLst>
      <p:ext uri="{BB962C8B-B14F-4D97-AF65-F5344CB8AC3E}">
        <p14:creationId xmlns:p14="http://schemas.microsoft.com/office/powerpoint/2010/main" val="359922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193F-1932-6E83-38DC-E2B0D63BBF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0C71B0-16C6-559A-29AB-A54ECA3C1D35}"/>
              </a:ext>
            </a:extLst>
          </p:cNvPr>
          <p:cNvSpPr>
            <a:spLocks noGrp="1"/>
          </p:cNvSpPr>
          <p:nvPr>
            <p:ph type="title"/>
          </p:nvPr>
        </p:nvSpPr>
        <p:spPr/>
        <p:txBody>
          <a:bodyPr/>
          <a:lstStyle/>
          <a:p>
            <a:pPr algn="ctr"/>
            <a:r>
              <a:rPr lang="en-US" dirty="0">
                <a:latin typeface="Arial"/>
                <a:ea typeface="ＭＳ Ｐゴシック"/>
                <a:cs typeface="Arial"/>
              </a:rPr>
              <a:t>Unit support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54B537A-0CFA-752D-C3FD-40A86F274D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20424"/>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0DF62EBD-B9CF-517E-5A79-749FB21432FA}"/>
              </a:ext>
            </a:extLst>
          </p:cNvPr>
          <p:cNvSpPr>
            <a:spLocks noGrp="1"/>
          </p:cNvSpPr>
          <p:nvPr>
            <p:ph idx="1"/>
          </p:nvPr>
        </p:nvSpPr>
        <p:spPr>
          <a:xfrm>
            <a:off x="896293" y="1613778"/>
            <a:ext cx="4218915" cy="4624060"/>
          </a:xfrm>
        </p:spPr>
        <p:txBody>
          <a:bodyPr/>
          <a:lstStyle/>
          <a:p>
            <a:pPr marL="342900" indent="-342900">
              <a:buFont typeface="Arial" panose="020B0604020202020204" pitchFamily="34" charset="0"/>
              <a:buChar char="•"/>
            </a:pPr>
            <a:r>
              <a:rPr lang="en-US" sz="2400" dirty="0">
                <a:latin typeface="Arial"/>
                <a:ea typeface="ＭＳ Ｐゴシック"/>
                <a:cs typeface="Arial"/>
              </a:rPr>
              <a:t>Leadership</a:t>
            </a:r>
          </a:p>
          <a:p>
            <a:pPr marL="342900" indent="-342900">
              <a:buFont typeface="Arial" panose="020B0604020202020204" pitchFamily="34" charset="0"/>
              <a:buChar char="•"/>
            </a:pPr>
            <a:r>
              <a:rPr lang="en-US" sz="2400" dirty="0">
                <a:latin typeface="Arial"/>
                <a:ea typeface="ＭＳ Ｐゴシック"/>
                <a:cs typeface="Arial"/>
              </a:rPr>
              <a:t>Suicide Intervention Officer</a:t>
            </a:r>
          </a:p>
          <a:p>
            <a:pPr marL="342900" indent="-342900">
              <a:buFont typeface="Arial" panose="020B0604020202020204" pitchFamily="34" charset="0"/>
              <a:buChar char="•"/>
            </a:pPr>
            <a:r>
              <a:rPr lang="en-US" sz="2400" dirty="0">
                <a:latin typeface="Arial"/>
                <a:ea typeface="ＭＳ Ｐゴシック"/>
                <a:cs typeface="Arial"/>
              </a:rPr>
              <a:t>Master Resilience Trainer</a:t>
            </a:r>
          </a:p>
          <a:p>
            <a:pPr marL="342900" indent="-342900">
              <a:buFont typeface="Arial" panose="020B0604020202020204" pitchFamily="34" charset="0"/>
              <a:buChar char="•"/>
            </a:pPr>
            <a:r>
              <a:rPr lang="en-US" sz="2400" dirty="0">
                <a:latin typeface="Arial"/>
                <a:ea typeface="ＭＳ Ｐゴシック"/>
                <a:cs typeface="Arial"/>
              </a:rPr>
              <a:t>Chaplain</a:t>
            </a:r>
          </a:p>
          <a:p>
            <a:pPr marL="342900" indent="-342900">
              <a:buFont typeface="Arial" panose="020B0604020202020204" pitchFamily="34" charset="0"/>
              <a:buChar char="•"/>
            </a:pPr>
            <a:r>
              <a:rPr lang="en-US" sz="2400" dirty="0">
                <a:latin typeface="Arial"/>
                <a:ea typeface="ＭＳ Ｐゴシック"/>
                <a:cs typeface="Arial"/>
              </a:rPr>
              <a:t>Behavioral Health Officer</a:t>
            </a:r>
            <a:br>
              <a:rPr lang="en-US" sz="2400" dirty="0">
                <a:latin typeface="Arial"/>
                <a:ea typeface="ＭＳ Ｐゴシック"/>
                <a:cs typeface="Arial"/>
              </a:rPr>
            </a:br>
            <a:endParaRPr lang="en-US" sz="2400" dirty="0">
              <a:latin typeface="Arial"/>
              <a:ea typeface="ＭＳ Ｐゴシック"/>
              <a:cs typeface="Arial"/>
            </a:endParaRPr>
          </a:p>
          <a:p>
            <a:r>
              <a:rPr lang="en-US" sz="2400" dirty="0">
                <a:latin typeface="Arial"/>
                <a:ea typeface="ＭＳ Ｐゴシック"/>
                <a:cs typeface="Arial"/>
              </a:rPr>
              <a:t>What does “Unit Culture” mean and how do you improve it? </a:t>
            </a:r>
          </a:p>
          <a:p>
            <a:pPr lvl="1" indent="0">
              <a:buNone/>
            </a:pP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5" name="Picture 4">
            <a:extLst>
              <a:ext uri="{FF2B5EF4-FFF2-40B4-BE49-F238E27FC236}">
                <a16:creationId xmlns:a16="http://schemas.microsoft.com/office/drawing/2014/main" id="{63317E09-716B-6411-7328-F7599CF01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3418" y="1353493"/>
            <a:ext cx="2757887" cy="4151014"/>
          </a:xfrm>
          <a:prstGeom prst="rect">
            <a:avLst/>
          </a:prstGeom>
        </p:spPr>
      </p:pic>
      <p:pic>
        <p:nvPicPr>
          <p:cNvPr id="7" name="Picture 6">
            <a:extLst>
              <a:ext uri="{FF2B5EF4-FFF2-40B4-BE49-F238E27FC236}">
                <a16:creationId xmlns:a16="http://schemas.microsoft.com/office/drawing/2014/main" id="{2C1D4C93-4434-7BDE-14DC-AA4C609C9D04}"/>
              </a:ext>
            </a:extLst>
          </p:cNvPr>
          <p:cNvPicPr>
            <a:picLocks noChangeAspect="1"/>
          </p:cNvPicPr>
          <p:nvPr/>
        </p:nvPicPr>
        <p:blipFill>
          <a:blip r:embed="rId6"/>
          <a:stretch>
            <a:fillRect/>
          </a:stretch>
        </p:blipFill>
        <p:spPr>
          <a:xfrm>
            <a:off x="8094429" y="0"/>
            <a:ext cx="1043890" cy="1068309"/>
          </a:xfrm>
          <a:prstGeom prst="rect">
            <a:avLst/>
          </a:prstGeom>
        </p:spPr>
      </p:pic>
    </p:spTree>
    <p:extLst>
      <p:ext uri="{BB962C8B-B14F-4D97-AF65-F5344CB8AC3E}">
        <p14:creationId xmlns:p14="http://schemas.microsoft.com/office/powerpoint/2010/main" val="580534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91ED9-78C7-B782-7873-022BF2A90D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158C61-2A5E-5023-B3B0-4F8E22E5944C}"/>
              </a:ext>
            </a:extLst>
          </p:cNvPr>
          <p:cNvSpPr>
            <a:spLocks noGrp="1"/>
          </p:cNvSpPr>
          <p:nvPr>
            <p:ph type="title"/>
          </p:nvPr>
        </p:nvSpPr>
        <p:spPr/>
        <p:txBody>
          <a:bodyPr/>
          <a:lstStyle/>
          <a:p>
            <a:pPr algn="ctr"/>
            <a:r>
              <a:rPr lang="en-US" dirty="0">
                <a:latin typeface="Arial"/>
                <a:ea typeface="ＭＳ Ｐゴシック"/>
                <a:cs typeface="Arial"/>
              </a:rPr>
              <a:t>Scope of suicidal impulse</a:t>
            </a:r>
            <a:endParaRPr lang="en-US" dirty="0"/>
          </a:p>
        </p:txBody>
      </p:sp>
      <p:pic>
        <p:nvPicPr>
          <p:cNvPr id="5" name="Content Placeholder 4">
            <a:extLst>
              <a:ext uri="{FF2B5EF4-FFF2-40B4-BE49-F238E27FC236}">
                <a16:creationId xmlns:a16="http://schemas.microsoft.com/office/drawing/2014/main" id="{7636EC08-CF60-18A3-FC92-AB6D6C5406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08530" y="1906862"/>
            <a:ext cx="5085379" cy="3044275"/>
          </a:xfrm>
        </p:spPr>
      </p:pic>
      <p:sp>
        <p:nvSpPr>
          <p:cNvPr id="6" name="TextBox 5">
            <a:extLst>
              <a:ext uri="{FF2B5EF4-FFF2-40B4-BE49-F238E27FC236}">
                <a16:creationId xmlns:a16="http://schemas.microsoft.com/office/drawing/2014/main" id="{786E8FD3-744E-C550-579E-D392B464F915}"/>
              </a:ext>
            </a:extLst>
          </p:cNvPr>
          <p:cNvSpPr txBox="1"/>
          <p:nvPr/>
        </p:nvSpPr>
        <p:spPr>
          <a:xfrm>
            <a:off x="250091" y="2151726"/>
            <a:ext cx="3580598" cy="2554545"/>
          </a:xfrm>
          <a:prstGeom prst="rect">
            <a:avLst/>
          </a:prstGeom>
          <a:noFill/>
        </p:spPr>
        <p:txBody>
          <a:bodyPr wrap="square" rtlCol="0">
            <a:spAutoFit/>
          </a:bodyPr>
          <a:lstStyle/>
          <a:p>
            <a:r>
              <a:rPr lang="en-US" sz="12000" b="1" dirty="0"/>
              <a:t>71%</a:t>
            </a:r>
          </a:p>
          <a:p>
            <a:r>
              <a:rPr lang="en-US" sz="4000" dirty="0"/>
              <a:t>&lt; one hour</a:t>
            </a:r>
          </a:p>
        </p:txBody>
      </p:sp>
      <p:pic>
        <p:nvPicPr>
          <p:cNvPr id="2" name="Picture 1">
            <a:extLst>
              <a:ext uri="{FF2B5EF4-FFF2-40B4-BE49-F238E27FC236}">
                <a16:creationId xmlns:a16="http://schemas.microsoft.com/office/drawing/2014/main" id="{A2A8CC6E-2600-9574-B18F-E2C4C4612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6" y="66238"/>
            <a:ext cx="917871" cy="921202"/>
          </a:xfrm>
          <a:prstGeom prst="rect">
            <a:avLst/>
          </a:prstGeom>
        </p:spPr>
      </p:pic>
      <p:pic>
        <p:nvPicPr>
          <p:cNvPr id="4" name="Picture 3">
            <a:extLst>
              <a:ext uri="{FF2B5EF4-FFF2-40B4-BE49-F238E27FC236}">
                <a16:creationId xmlns:a16="http://schemas.microsoft.com/office/drawing/2014/main" id="{714F9EE0-3F06-FBA1-516F-EF83A77B18AF}"/>
              </a:ext>
            </a:extLst>
          </p:cNvPr>
          <p:cNvPicPr>
            <a:picLocks noChangeAspect="1"/>
          </p:cNvPicPr>
          <p:nvPr/>
        </p:nvPicPr>
        <p:blipFill>
          <a:blip r:embed="rId5"/>
          <a:stretch>
            <a:fillRect/>
          </a:stretch>
        </p:blipFill>
        <p:spPr>
          <a:xfrm>
            <a:off x="8169153" y="0"/>
            <a:ext cx="969166" cy="991837"/>
          </a:xfrm>
          <a:prstGeom prst="rect">
            <a:avLst/>
          </a:prstGeom>
        </p:spPr>
      </p:pic>
    </p:spTree>
    <p:extLst>
      <p:ext uri="{BB962C8B-B14F-4D97-AF65-F5344CB8AC3E}">
        <p14:creationId xmlns:p14="http://schemas.microsoft.com/office/powerpoint/2010/main" val="3747884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B641E-9486-4A60-E132-55BB660BBE3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3FD0F0E-EFAE-05F9-4C40-8186A35D1B87}"/>
              </a:ext>
            </a:extLst>
          </p:cNvPr>
          <p:cNvSpPr>
            <a:spLocks noGrp="1"/>
          </p:cNvSpPr>
          <p:nvPr>
            <p:ph type="title"/>
          </p:nvPr>
        </p:nvSpPr>
        <p:spPr/>
        <p:txBody>
          <a:bodyPr/>
          <a:lstStyle/>
          <a:p>
            <a:pPr algn="ctr"/>
            <a:r>
              <a:rPr lang="en-US" dirty="0">
                <a:latin typeface="Arial"/>
                <a:ea typeface="ＭＳ Ｐゴシック"/>
                <a:cs typeface="Arial"/>
              </a:rPr>
              <a:t>Army Support</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B2838C29-7992-5BE3-97C4-984B2E91D92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91302"/>
            <a:ext cx="948878" cy="9488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
            <a:extLst>
              <a:ext uri="{FF2B5EF4-FFF2-40B4-BE49-F238E27FC236}">
                <a16:creationId xmlns:a16="http://schemas.microsoft.com/office/drawing/2014/main" id="{D15B3A6B-06F4-9C0F-1FD7-A5E4CBE69E3D}"/>
              </a:ext>
            </a:extLst>
          </p:cNvPr>
          <p:cNvSpPr>
            <a:spLocks noGrp="1"/>
          </p:cNvSpPr>
          <p:nvPr>
            <p:ph idx="1"/>
          </p:nvPr>
        </p:nvSpPr>
        <p:spPr>
          <a:xfrm>
            <a:off x="271604" y="4891133"/>
            <a:ext cx="4218915" cy="4624060"/>
          </a:xfrm>
        </p:spPr>
        <p:txBody>
          <a:bodyPr/>
          <a:lstStyle/>
          <a:p>
            <a:pPr marL="342900" indent="-342900">
              <a:buFont typeface="Arial" panose="020B0604020202020204" pitchFamily="34" charset="0"/>
              <a:buChar char="•"/>
            </a:pPr>
            <a:r>
              <a:rPr lang="en-US" sz="2400" dirty="0">
                <a:latin typeface="Arial"/>
                <a:ea typeface="ＭＳ Ｐゴシック"/>
                <a:cs typeface="Arial"/>
              </a:rPr>
              <a:t>Military OneSource</a:t>
            </a:r>
          </a:p>
          <a:p>
            <a:pPr marL="342900" indent="-342900">
              <a:buFont typeface="Arial" panose="020B0604020202020204" pitchFamily="34" charset="0"/>
              <a:buChar char="•"/>
            </a:pPr>
            <a:r>
              <a:rPr lang="en-US" sz="2400" dirty="0" err="1">
                <a:latin typeface="Arial"/>
                <a:ea typeface="ＭＳ Ｐゴシック"/>
                <a:cs typeface="Arial"/>
              </a:rPr>
              <a:t>GiveAnHour</a:t>
            </a:r>
            <a:r>
              <a:rPr lang="en-US" sz="2400" dirty="0">
                <a:latin typeface="Arial"/>
                <a:ea typeface="ＭＳ Ｐゴシック"/>
                <a:cs typeface="Arial"/>
              </a:rPr>
              <a:t>/Military</a:t>
            </a:r>
          </a:p>
          <a:p>
            <a:pPr lvl="1" indent="0">
              <a:buNone/>
            </a:pPr>
            <a:endParaRPr lang="en-US" sz="2400" dirty="0">
              <a:latin typeface="Arial"/>
              <a:ea typeface="ＭＳ Ｐゴシック"/>
              <a:cs typeface="Arial"/>
            </a:endParaRPr>
          </a:p>
          <a:p>
            <a:endParaRPr lang="en-US" sz="2400" dirty="0">
              <a:latin typeface="Arial"/>
              <a:ea typeface="ＭＳ Ｐゴシック"/>
              <a:cs typeface="Arial"/>
            </a:endParaRPr>
          </a:p>
        </p:txBody>
      </p:sp>
      <p:pic>
        <p:nvPicPr>
          <p:cNvPr id="5" name="Picture 4">
            <a:extLst>
              <a:ext uri="{FF2B5EF4-FFF2-40B4-BE49-F238E27FC236}">
                <a16:creationId xmlns:a16="http://schemas.microsoft.com/office/drawing/2014/main" id="{9376F187-A23E-BA8B-369F-D8E44485B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8903"/>
            <a:ext cx="9144000" cy="3224784"/>
          </a:xfrm>
          <a:prstGeom prst="rect">
            <a:avLst/>
          </a:prstGeom>
        </p:spPr>
      </p:pic>
      <p:pic>
        <p:nvPicPr>
          <p:cNvPr id="2" name="Picture 1">
            <a:extLst>
              <a:ext uri="{FF2B5EF4-FFF2-40B4-BE49-F238E27FC236}">
                <a16:creationId xmlns:a16="http://schemas.microsoft.com/office/drawing/2014/main" id="{E1FFA2E2-6F57-768D-174C-BF1BD68DD835}"/>
              </a:ext>
            </a:extLst>
          </p:cNvPr>
          <p:cNvPicPr>
            <a:picLocks noChangeAspect="1"/>
          </p:cNvPicPr>
          <p:nvPr/>
        </p:nvPicPr>
        <p:blipFill>
          <a:blip r:embed="rId6"/>
          <a:stretch>
            <a:fillRect/>
          </a:stretch>
        </p:blipFill>
        <p:spPr>
          <a:xfrm>
            <a:off x="8121915" y="1"/>
            <a:ext cx="1016404" cy="1040180"/>
          </a:xfrm>
          <a:prstGeom prst="rect">
            <a:avLst/>
          </a:prstGeom>
        </p:spPr>
      </p:pic>
    </p:spTree>
    <p:extLst>
      <p:ext uri="{BB962C8B-B14F-4D97-AF65-F5344CB8AC3E}">
        <p14:creationId xmlns:p14="http://schemas.microsoft.com/office/powerpoint/2010/main" val="1343420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1209-5FAE-7227-91B1-3C4515D751E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94F50F-BB46-C5B9-7BD6-D0567447AD4C}"/>
              </a:ext>
            </a:extLst>
          </p:cNvPr>
          <p:cNvSpPr>
            <a:spLocks noGrp="1"/>
          </p:cNvSpPr>
          <p:nvPr>
            <p:ph sz="quarter" idx="15"/>
          </p:nvPr>
        </p:nvSpPr>
        <p:spPr>
          <a:xfrm>
            <a:off x="306339" y="4081764"/>
            <a:ext cx="8660928" cy="514035"/>
          </a:xfrm>
        </p:spPr>
        <p:txBody>
          <a:bodyPr/>
          <a:lstStyle/>
          <a:p>
            <a:r>
              <a:rPr lang="en-US" sz="3600" dirty="0"/>
              <a:t>Train to the level of your life</a:t>
            </a:r>
          </a:p>
        </p:txBody>
      </p:sp>
      <p:pic>
        <p:nvPicPr>
          <p:cNvPr id="8" name="Picture 7">
            <a:extLst>
              <a:ext uri="{FF2B5EF4-FFF2-40B4-BE49-F238E27FC236}">
                <a16:creationId xmlns:a16="http://schemas.microsoft.com/office/drawing/2014/main" id="{6F73A6D8-A417-1E31-4E2D-3A6D7EC857B4}"/>
              </a:ext>
            </a:extLst>
          </p:cNvPr>
          <p:cNvPicPr>
            <a:picLocks noChangeAspect="1"/>
          </p:cNvPicPr>
          <p:nvPr/>
        </p:nvPicPr>
        <p:blipFill>
          <a:blip r:embed="rId2"/>
          <a:stretch>
            <a:fillRect/>
          </a:stretch>
        </p:blipFill>
        <p:spPr>
          <a:xfrm>
            <a:off x="372608" y="216705"/>
            <a:ext cx="3615406" cy="3212295"/>
          </a:xfrm>
          <a:prstGeom prst="rect">
            <a:avLst/>
          </a:prstGeom>
        </p:spPr>
      </p:pic>
      <p:pic>
        <p:nvPicPr>
          <p:cNvPr id="10" name="Picture 9">
            <a:extLst>
              <a:ext uri="{FF2B5EF4-FFF2-40B4-BE49-F238E27FC236}">
                <a16:creationId xmlns:a16="http://schemas.microsoft.com/office/drawing/2014/main" id="{80003EC1-FABC-0EDB-52C3-C62CF1A93C14}"/>
              </a:ext>
            </a:extLst>
          </p:cNvPr>
          <p:cNvPicPr>
            <a:picLocks noChangeAspect="1"/>
          </p:cNvPicPr>
          <p:nvPr/>
        </p:nvPicPr>
        <p:blipFill>
          <a:blip r:embed="rId3"/>
          <a:stretch>
            <a:fillRect/>
          </a:stretch>
        </p:blipFill>
        <p:spPr>
          <a:xfrm>
            <a:off x="5047577" y="556303"/>
            <a:ext cx="2527246" cy="2533097"/>
          </a:xfrm>
          <a:prstGeom prst="rect">
            <a:avLst/>
          </a:prstGeom>
        </p:spPr>
      </p:pic>
    </p:spTree>
    <p:extLst>
      <p:ext uri="{BB962C8B-B14F-4D97-AF65-F5344CB8AC3E}">
        <p14:creationId xmlns:p14="http://schemas.microsoft.com/office/powerpoint/2010/main" val="350335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B99A-4892-7BCA-CBBD-EE57CAA6D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813EA-8342-149B-F041-8CF722748E46}"/>
              </a:ext>
            </a:extLst>
          </p:cNvPr>
          <p:cNvSpPr>
            <a:spLocks noGrp="1"/>
          </p:cNvSpPr>
          <p:nvPr>
            <p:ph type="title"/>
          </p:nvPr>
        </p:nvSpPr>
        <p:spPr/>
        <p:txBody>
          <a:bodyPr/>
          <a:lstStyle/>
          <a:p>
            <a:pPr algn="ctr"/>
            <a:r>
              <a:rPr lang="en-US" dirty="0">
                <a:latin typeface="Arial"/>
                <a:ea typeface="ＭＳ Ｐゴシック"/>
                <a:cs typeface="Arial"/>
              </a:rPr>
              <a:t>Senseless suicide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7CF7C7B-BFD5-A33D-861C-155A3FC868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385C912A-97D2-05F2-B477-09BF13C4AB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30168" y="1319260"/>
            <a:ext cx="2426698" cy="4714875"/>
          </a:xfrm>
        </p:spPr>
      </p:pic>
      <p:pic>
        <p:nvPicPr>
          <p:cNvPr id="4" name="Content Placeholder 4">
            <a:extLst>
              <a:ext uri="{FF2B5EF4-FFF2-40B4-BE49-F238E27FC236}">
                <a16:creationId xmlns:a16="http://schemas.microsoft.com/office/drawing/2014/main" id="{6E69EE72-AE23-251D-AA19-6A77FE900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67274" y="1875407"/>
            <a:ext cx="4660779" cy="3107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C1F708A-12BA-7F4F-9873-4132458A3DFB}"/>
              </a:ext>
            </a:extLst>
          </p:cNvPr>
          <p:cNvPicPr>
            <a:picLocks noChangeAspect="1"/>
          </p:cNvPicPr>
          <p:nvPr/>
        </p:nvPicPr>
        <p:blipFill>
          <a:blip r:embed="rId7"/>
          <a:stretch>
            <a:fillRect/>
          </a:stretch>
        </p:blipFill>
        <p:spPr>
          <a:xfrm>
            <a:off x="8150433" y="0"/>
            <a:ext cx="987886" cy="1010995"/>
          </a:xfrm>
          <a:prstGeom prst="rect">
            <a:avLst/>
          </a:prstGeom>
        </p:spPr>
      </p:pic>
    </p:spTree>
    <p:extLst>
      <p:ext uri="{BB962C8B-B14F-4D97-AF65-F5344CB8AC3E}">
        <p14:creationId xmlns:p14="http://schemas.microsoft.com/office/powerpoint/2010/main" val="2078734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2020-4158-844D-310C-0614437635A4}"/>
              </a:ext>
            </a:extLst>
          </p:cNvPr>
          <p:cNvSpPr>
            <a:spLocks noGrp="1"/>
          </p:cNvSpPr>
          <p:nvPr>
            <p:ph type="title"/>
          </p:nvPr>
        </p:nvSpPr>
        <p:spPr/>
        <p:txBody>
          <a:bodyPr/>
          <a:lstStyle/>
          <a:p>
            <a:r>
              <a:rPr lang="en-US" b="1" dirty="0"/>
              <a:t>ASAP Program </a:t>
            </a:r>
          </a:p>
        </p:txBody>
      </p:sp>
      <p:sp>
        <p:nvSpPr>
          <p:cNvPr id="4" name="Footer Placeholder 3">
            <a:extLst>
              <a:ext uri="{FF2B5EF4-FFF2-40B4-BE49-F238E27FC236}">
                <a16:creationId xmlns:a16="http://schemas.microsoft.com/office/drawing/2014/main" id="{94B379E5-5F81-8477-9A34-8033087B8422}"/>
              </a:ext>
            </a:extLst>
          </p:cNvPr>
          <p:cNvSpPr>
            <a:spLocks noGrp="1"/>
          </p:cNvSpPr>
          <p:nvPr>
            <p:ph type="ftr" sz="quarter" idx="11"/>
          </p:nvPr>
        </p:nvSpPr>
        <p:spPr/>
        <p:txBody>
          <a:bodyPr/>
          <a:lstStyle/>
          <a:p>
            <a:pPr defTabSz="685800"/>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6D4BBB8A-9974-7649-F797-5A798823EE07}"/>
              </a:ext>
            </a:extLst>
          </p:cNvPr>
          <p:cNvSpPr>
            <a:spLocks noGrp="1"/>
          </p:cNvSpPr>
          <p:nvPr>
            <p:ph type="sldNum" sz="quarter" idx="12"/>
          </p:nvPr>
        </p:nvSpPr>
        <p:spPr/>
        <p:txBody>
          <a:bodyPr/>
          <a:lstStyle/>
          <a:p>
            <a:pPr defTabSz="685800"/>
            <a:fld id="{773DECCD-0D81-4401-A3EF-8F006B417800}" type="slidenum">
              <a:rPr lang="en-US">
                <a:solidFill>
                  <a:prstClr val="black">
                    <a:tint val="75000"/>
                  </a:prstClr>
                </a:solidFill>
                <a:latin typeface="Calibri" panose="020F0502020204030204"/>
              </a:rPr>
              <a:pPr defTabSz="685800"/>
              <a:t>5</a:t>
            </a:fld>
            <a:endParaRPr lang="en-US">
              <a:solidFill>
                <a:prstClr val="black">
                  <a:tint val="75000"/>
                </a:prstClr>
              </a:solidFill>
              <a:latin typeface="Calibri" panose="020F0502020204030204"/>
            </a:endParaRPr>
          </a:p>
        </p:txBody>
      </p:sp>
      <p:sp>
        <p:nvSpPr>
          <p:cNvPr id="12" name="Content Placeholder 11">
            <a:extLst>
              <a:ext uri="{FF2B5EF4-FFF2-40B4-BE49-F238E27FC236}">
                <a16:creationId xmlns:a16="http://schemas.microsoft.com/office/drawing/2014/main" id="{69A32B33-0716-AFDC-8D6A-B2500CB07C68}"/>
              </a:ext>
            </a:extLst>
          </p:cNvPr>
          <p:cNvSpPr>
            <a:spLocks noGrp="1"/>
          </p:cNvSpPr>
          <p:nvPr>
            <p:ph idx="1"/>
          </p:nvPr>
        </p:nvSpPr>
        <p:spPr/>
        <p:txBody>
          <a:bodyPr>
            <a:normAutofit/>
          </a:bodyPr>
          <a:lstStyle/>
          <a:p>
            <a:r>
              <a:rPr lang="en-US" sz="2800" dirty="0"/>
              <a:t>Substance Abuse Program Initiation</a:t>
            </a:r>
          </a:p>
          <a:p>
            <a:pPr lvl="1"/>
            <a:r>
              <a:rPr lang="en-US" sz="2800" dirty="0"/>
              <a:t>UA Positive</a:t>
            </a:r>
          </a:p>
          <a:p>
            <a:pPr lvl="1"/>
            <a:r>
              <a:rPr lang="en-US" sz="2800" dirty="0"/>
              <a:t>Self Referral</a:t>
            </a:r>
          </a:p>
          <a:p>
            <a:pPr lvl="1"/>
            <a:r>
              <a:rPr lang="en-US" sz="2800" dirty="0"/>
              <a:t>Commander Referral</a:t>
            </a:r>
          </a:p>
          <a:p>
            <a:r>
              <a:rPr lang="en-US" sz="2800" dirty="0"/>
              <a:t>Commander Counseling</a:t>
            </a:r>
          </a:p>
          <a:p>
            <a:r>
              <a:rPr lang="en-US" sz="2800" dirty="0"/>
              <a:t>Soldier contacts Psychological Health</a:t>
            </a:r>
          </a:p>
          <a:p>
            <a:r>
              <a:rPr lang="en-US" sz="2800" dirty="0"/>
              <a:t>ASAP team supports Soldier</a:t>
            </a:r>
          </a:p>
        </p:txBody>
      </p:sp>
      <p:pic>
        <p:nvPicPr>
          <p:cNvPr id="13" name="Picture 12">
            <a:extLst>
              <a:ext uri="{FF2B5EF4-FFF2-40B4-BE49-F238E27FC236}">
                <a16:creationId xmlns:a16="http://schemas.microsoft.com/office/drawing/2014/main" id="{BBD2B692-16F9-97AC-6390-E89244E47307}"/>
              </a:ext>
            </a:extLst>
          </p:cNvPr>
          <p:cNvPicPr>
            <a:picLocks noChangeAspect="1"/>
          </p:cNvPicPr>
          <p:nvPr/>
        </p:nvPicPr>
        <p:blipFill>
          <a:blip r:embed="rId3"/>
          <a:stretch>
            <a:fillRect/>
          </a:stretch>
        </p:blipFill>
        <p:spPr>
          <a:xfrm>
            <a:off x="7463955" y="259858"/>
            <a:ext cx="1393405" cy="1378259"/>
          </a:xfrm>
          <a:prstGeom prst="rect">
            <a:avLst/>
          </a:prstGeom>
        </p:spPr>
      </p:pic>
      <p:pic>
        <p:nvPicPr>
          <p:cNvPr id="15" name="Picture 14" descr="A logo with a star in the center&#10;&#10;AI-generated content may be incorrect.">
            <a:extLst>
              <a:ext uri="{FF2B5EF4-FFF2-40B4-BE49-F238E27FC236}">
                <a16:creationId xmlns:a16="http://schemas.microsoft.com/office/drawing/2014/main" id="{6E08CF36-2CA0-22E3-FB47-4CF344B50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202" y="3429001"/>
            <a:ext cx="1662912" cy="2392367"/>
          </a:xfrm>
          <a:prstGeom prst="rect">
            <a:avLst/>
          </a:prstGeom>
        </p:spPr>
      </p:pic>
    </p:spTree>
    <p:extLst>
      <p:ext uri="{BB962C8B-B14F-4D97-AF65-F5344CB8AC3E}">
        <p14:creationId xmlns:p14="http://schemas.microsoft.com/office/powerpoint/2010/main" val="2053512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2C975-C0D8-5635-3CD4-B28EE3571842}"/>
              </a:ext>
            </a:extLst>
          </p:cNvPr>
          <p:cNvSpPr>
            <a:spLocks noGrp="1"/>
          </p:cNvSpPr>
          <p:nvPr>
            <p:ph type="title"/>
          </p:nvPr>
        </p:nvSpPr>
        <p:spPr>
          <a:xfrm>
            <a:off x="0" y="1631339"/>
            <a:ext cx="2850115" cy="3595322"/>
          </a:xfrm>
        </p:spPr>
        <p:txBody>
          <a:bodyPr vert="horz" wrap="square" lIns="68580" tIns="34290" rIns="68580" bIns="34290" numCol="1" rtlCol="0" anchor="ctr" anchorCtr="0" compatLnSpc="1">
            <a:prstTxWarp prst="textNoShape">
              <a:avLst/>
            </a:prstTxWarp>
            <a:normAutofit/>
          </a:bodyPr>
          <a:lstStyle/>
          <a:p>
            <a:pPr>
              <a:lnSpc>
                <a:spcPct val="90000"/>
              </a:lnSpc>
            </a:pPr>
            <a:r>
              <a:rPr lang="en-US" sz="3600" dirty="0">
                <a:latin typeface="+mj-lt"/>
                <a:ea typeface="+mj-ea"/>
                <a:cs typeface="+mj-cs"/>
              </a:rPr>
              <a:t>The limited use policy</a:t>
            </a:r>
          </a:p>
        </p:txBody>
      </p:sp>
      <p:sp>
        <p:nvSpPr>
          <p:cNvPr id="3" name="Subtitle 2">
            <a:extLst>
              <a:ext uri="{FF2B5EF4-FFF2-40B4-BE49-F238E27FC236}">
                <a16:creationId xmlns:a16="http://schemas.microsoft.com/office/drawing/2014/main" id="{B62B6991-4690-5E5C-1B86-4715D2403B3B}"/>
              </a:ext>
            </a:extLst>
          </p:cNvPr>
          <p:cNvSpPr>
            <a:spLocks noGrp="1"/>
          </p:cNvSpPr>
          <p:nvPr>
            <p:ph type="subTitle" idx="1"/>
          </p:nvPr>
        </p:nvSpPr>
        <p:spPr>
          <a:xfrm>
            <a:off x="2029767" y="0"/>
            <a:ext cx="6849915" cy="5998874"/>
          </a:xfrm>
          <a:solidFill>
            <a:schemeClr val="tx1"/>
          </a:solidFill>
        </p:spPr>
        <p:txBody>
          <a:bodyPr vert="horz" wrap="square" lIns="68580" tIns="34290" rIns="68580" bIns="34290" numCol="1" rtlCol="0" anchor="ctr" anchorCtr="0" compatLnSpc="1">
            <a:prstTxWarp prst="textNoShape">
              <a:avLst/>
            </a:prstTxWarp>
            <a:normAutofit/>
          </a:bodyPr>
          <a:lstStyle/>
          <a:p>
            <a:pPr fontAlgn="auto">
              <a:lnSpc>
                <a:spcPct val="90000"/>
              </a:lnSpc>
              <a:spcAft>
                <a:spcPts val="0"/>
              </a:spcAft>
              <a:defRPr/>
            </a:pPr>
            <a:r>
              <a:rPr lang="en-US" sz="1800" dirty="0">
                <a:solidFill>
                  <a:schemeClr val="bg1"/>
                </a:solidFill>
              </a:rPr>
              <a:t>Qualifications:</a:t>
            </a:r>
          </a:p>
          <a:p>
            <a:pPr indent="-171450" fontAlgn="auto">
              <a:lnSpc>
                <a:spcPct val="90000"/>
              </a:lnSpc>
              <a:spcAft>
                <a:spcPts val="0"/>
              </a:spcAft>
              <a:buFont typeface="Arial" panose="020B0604020202020204" pitchFamily="34" charset="0"/>
              <a:buChar char="•"/>
              <a:defRPr/>
            </a:pPr>
            <a:endParaRPr lang="en-US" sz="1800" b="0" dirty="0">
              <a:solidFill>
                <a:schemeClr val="bg1"/>
              </a:solidFill>
            </a:endParaRPr>
          </a:p>
          <a:p>
            <a:pPr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A soldier must meet the following qualifications in order to be covered by the Limited Use Policy:</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mj-lt"/>
                <a:cs typeface="Calibri" panose="020F0502020204030204" pitchFamily="34" charset="0"/>
              </a:rPr>
              <a:t>Voluntarily self-refer</a:t>
            </a:r>
            <a:r>
              <a:rPr lang="en-US" sz="1800" dirty="0">
                <a:solidFill>
                  <a:schemeClr val="bg1"/>
                </a:solidFill>
                <a:latin typeface="Calibri" panose="020F0502020204030204" pitchFamily="34" charset="0"/>
                <a:cs typeface="Calibri" panose="020F0502020204030204" pitchFamily="34" charset="0"/>
              </a:rPr>
              <a:t> to their Commander, a military Chaplain, the SAP office or an NCO or officer in their Chain of Command. </a:t>
            </a:r>
          </a:p>
          <a:p>
            <a:pPr lvl="2" indent="-171450" algn="l" fontAlgn="auto">
              <a:lnSpc>
                <a:spcPct val="90000"/>
              </a:lnSpc>
              <a:spcAft>
                <a:spcPts val="0"/>
              </a:spcAft>
              <a:buFont typeface="Arial" panose="020B0604020202020204" pitchFamily="34" charset="0"/>
              <a:buChar char="•"/>
              <a:defRPr/>
            </a:pPr>
            <a:r>
              <a:rPr lang="en-US" sz="1800" b="1" dirty="0">
                <a:solidFill>
                  <a:schemeClr val="bg1"/>
                </a:solidFill>
                <a:latin typeface="Calibri" panose="020F0502020204030204" pitchFamily="34" charset="0"/>
                <a:cs typeface="Calibri" panose="020F0502020204030204" pitchFamily="34" charset="0"/>
              </a:rPr>
              <a:t>If the Soldier self-refers to their Chaplain, they </a:t>
            </a:r>
            <a:r>
              <a:rPr lang="en-US" sz="1800" b="1" u="sng" dirty="0">
                <a:solidFill>
                  <a:schemeClr val="bg1"/>
                </a:solidFill>
                <a:latin typeface="+mn-lt"/>
              </a:rPr>
              <a:t>must allow the Chaplain to inform Command in order for the Limited Use Policy to apply</a:t>
            </a:r>
            <a:r>
              <a:rPr lang="en-US" sz="1800" b="1" dirty="0">
                <a:solidFill>
                  <a:schemeClr val="bg1"/>
                </a:solidFill>
                <a:latin typeface="+mn-lt"/>
              </a:rPr>
              <a:t>.</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The Soldier must not have knowledge of a pending urinalysis or alcohol test. </a:t>
            </a:r>
          </a:p>
          <a:p>
            <a:pPr marL="342900" indent="-171450" fontAlgn="auto">
              <a:lnSpc>
                <a:spcPct val="90000"/>
              </a:lnSpc>
              <a:spcAft>
                <a:spcPts val="0"/>
              </a:spcAft>
              <a:buFont typeface="Arial" panose="020B0604020202020204" pitchFamily="34" charset="0"/>
              <a:buChar char="•"/>
              <a:defRPr/>
            </a:pPr>
            <a:r>
              <a:rPr lang="en-US" sz="1800" dirty="0">
                <a:solidFill>
                  <a:schemeClr val="bg1"/>
                </a:solidFill>
                <a:latin typeface="Calibri" panose="020F0502020204030204" pitchFamily="34" charset="0"/>
                <a:cs typeface="Calibri" panose="020F0502020204030204" pitchFamily="34" charset="0"/>
              </a:rPr>
              <a:t>The Soldier must provide the Commander with the facts and circumstances of drug and/ or alcohol  use. </a:t>
            </a:r>
          </a:p>
          <a:p>
            <a:pPr lvl="2" indent="-171450" algn="l" fontAlgn="auto">
              <a:lnSpc>
                <a:spcPct val="90000"/>
              </a:lnSpc>
              <a:spcAft>
                <a:spcPts val="0"/>
              </a:spcAft>
              <a:buFont typeface="Arial" panose="020B0604020202020204" pitchFamily="34" charset="0"/>
              <a:buChar char="•"/>
              <a:defRPr/>
            </a:pPr>
            <a:r>
              <a:rPr lang="en-US" sz="1800" b="1" dirty="0">
                <a:solidFill>
                  <a:schemeClr val="bg1"/>
                </a:solidFill>
                <a:latin typeface="Calibri" panose="020F0502020204030204" pitchFamily="34" charset="0"/>
                <a:cs typeface="Calibri" panose="020F0502020204030204" pitchFamily="34" charset="0"/>
              </a:rPr>
              <a:t>When providing the Commander with the facts and circumstances of drug use, </a:t>
            </a:r>
            <a:r>
              <a:rPr lang="en-US" sz="1800" b="1" u="sng" dirty="0">
                <a:solidFill>
                  <a:schemeClr val="bg1"/>
                </a:solidFill>
                <a:latin typeface="+mj-lt"/>
              </a:rPr>
              <a:t>the Soldier must self-refer to all drugs they used</a:t>
            </a:r>
            <a:r>
              <a:rPr lang="en-US" sz="1800" b="1" dirty="0">
                <a:solidFill>
                  <a:schemeClr val="bg1"/>
                </a:solidFill>
                <a:latin typeface="+mn-lt"/>
              </a:rPr>
              <a:t>. </a:t>
            </a:r>
          </a:p>
          <a:p>
            <a:pPr lvl="2" indent="-171450" algn="l" fontAlgn="auto">
              <a:lnSpc>
                <a:spcPct val="90000"/>
              </a:lnSpc>
              <a:spcAft>
                <a:spcPts val="0"/>
              </a:spcAft>
              <a:buFont typeface="Arial" panose="020B0604020202020204" pitchFamily="34" charset="0"/>
              <a:buChar char="•"/>
              <a:defRPr/>
            </a:pPr>
            <a:endParaRPr lang="en-US" sz="1800" b="1" dirty="0">
              <a:solidFill>
                <a:schemeClr val="bg1"/>
              </a:solidFill>
              <a:latin typeface="+mn-lt"/>
            </a:endParaRPr>
          </a:p>
          <a:p>
            <a:pPr marL="342900" lvl="2" algn="l" fontAlgn="auto">
              <a:lnSpc>
                <a:spcPct val="90000"/>
              </a:lnSpc>
              <a:spcAft>
                <a:spcPts val="0"/>
              </a:spcAft>
              <a:defRPr/>
            </a:pPr>
            <a:r>
              <a:rPr lang="en-US" sz="1800" b="1" dirty="0">
                <a:solidFill>
                  <a:schemeClr val="bg1"/>
                </a:solidFill>
                <a:latin typeface="+mn-lt"/>
              </a:rPr>
              <a:t>***See complete policy for a more comprehensive understanding of the Limited Use Policy or call your RRC </a:t>
            </a:r>
          </a:p>
          <a:p>
            <a:pPr indent="-171450">
              <a:lnSpc>
                <a:spcPct val="90000"/>
              </a:lnSpc>
              <a:buFont typeface="Arial" panose="020B0604020202020204" pitchFamily="34" charset="0"/>
              <a:buChar char="•"/>
            </a:pPr>
            <a:endParaRPr lang="en-US" sz="1125" dirty="0">
              <a:solidFill>
                <a:schemeClr val="bg1"/>
              </a:solidFill>
            </a:endParaRPr>
          </a:p>
        </p:txBody>
      </p:sp>
      <p:sp>
        <p:nvSpPr>
          <p:cNvPr id="12" name="Slide Number Placeholder 11">
            <a:extLst>
              <a:ext uri="{FF2B5EF4-FFF2-40B4-BE49-F238E27FC236}">
                <a16:creationId xmlns:a16="http://schemas.microsoft.com/office/drawing/2014/main" id="{EA7158D5-C54E-C1C2-70BB-D7F577BB8A7C}"/>
              </a:ext>
            </a:extLst>
          </p:cNvPr>
          <p:cNvSpPr>
            <a:spLocks noGrp="1"/>
          </p:cNvSpPr>
          <p:nvPr>
            <p:ph type="sldNum" sz="quarter" idx="11"/>
          </p:nvPr>
        </p:nvSpPr>
        <p:spPr>
          <a:xfrm>
            <a:off x="7368988" y="5726430"/>
            <a:ext cx="1329242" cy="273844"/>
          </a:xfrm>
        </p:spPr>
        <p:txBody>
          <a:bodyPr vert="horz" lIns="68580" tIns="34290" rIns="68580" bIns="34290" rtlCol="0" anchor="ctr">
            <a:normAutofit/>
          </a:bodyPr>
          <a:lstStyle/>
          <a:p>
            <a:pPr algn="r">
              <a:spcAft>
                <a:spcPts val="450"/>
              </a:spcAft>
            </a:pPr>
            <a:fld id="{09A01C0A-2BB6-49E7-91A3-DCB9F9F59583}" type="slidenum">
              <a:rPr lang="en-US" sz="900"/>
              <a:pPr algn="r">
                <a:spcAft>
                  <a:spcPts val="450"/>
                </a:spcAft>
              </a:pPr>
              <a:t>6</a:t>
            </a:fld>
            <a:endParaRPr lang="en-US" sz="900"/>
          </a:p>
        </p:txBody>
      </p:sp>
      <p:pic>
        <p:nvPicPr>
          <p:cNvPr id="4" name="Picture 3">
            <a:extLst>
              <a:ext uri="{FF2B5EF4-FFF2-40B4-BE49-F238E27FC236}">
                <a16:creationId xmlns:a16="http://schemas.microsoft.com/office/drawing/2014/main" id="{1134420A-0FB3-4E48-807D-AB2A45C54F4A}"/>
              </a:ext>
            </a:extLst>
          </p:cNvPr>
          <p:cNvPicPr>
            <a:picLocks noChangeAspect="1"/>
          </p:cNvPicPr>
          <p:nvPr/>
        </p:nvPicPr>
        <p:blipFill>
          <a:blip r:embed="rId3"/>
          <a:stretch>
            <a:fillRect/>
          </a:stretch>
        </p:blipFill>
        <p:spPr>
          <a:xfrm>
            <a:off x="396319" y="154460"/>
            <a:ext cx="1237130" cy="1223682"/>
          </a:xfrm>
          <a:prstGeom prst="rect">
            <a:avLst/>
          </a:prstGeom>
        </p:spPr>
      </p:pic>
    </p:spTree>
    <p:extLst>
      <p:ext uri="{BB962C8B-B14F-4D97-AF65-F5344CB8AC3E}">
        <p14:creationId xmlns:p14="http://schemas.microsoft.com/office/powerpoint/2010/main" val="157209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B56-6C9E-45E5-063D-F9599405B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5BFF03-0A31-D945-79AC-79CDA0498F47}"/>
              </a:ext>
            </a:extLst>
          </p:cNvPr>
          <p:cNvSpPr>
            <a:spLocks noGrp="1"/>
          </p:cNvSpPr>
          <p:nvPr>
            <p:ph type="title"/>
          </p:nvPr>
        </p:nvSpPr>
        <p:spPr/>
        <p:txBody>
          <a:bodyPr/>
          <a:lstStyle/>
          <a:p>
            <a:r>
              <a:rPr lang="en-US" dirty="0">
                <a:latin typeface="Arial"/>
                <a:ea typeface="ＭＳ Ｐゴシック"/>
                <a:cs typeface="Arial"/>
              </a:rPr>
              <a:t>What are you getting out of this?</a:t>
            </a:r>
            <a:endParaRPr lang="en-US" dirty="0"/>
          </a:p>
        </p:txBody>
      </p:sp>
      <p:graphicFrame>
        <p:nvGraphicFramePr>
          <p:cNvPr id="4" name="Table 3">
            <a:extLst>
              <a:ext uri="{FF2B5EF4-FFF2-40B4-BE49-F238E27FC236}">
                <a16:creationId xmlns:a16="http://schemas.microsoft.com/office/drawing/2014/main" id="{CF44A242-C9B3-08E5-CBD0-753EF75AC49C}"/>
              </a:ext>
            </a:extLst>
          </p:cNvPr>
          <p:cNvGraphicFramePr>
            <a:graphicFrameLocks noGrp="1"/>
          </p:cNvGraphicFramePr>
          <p:nvPr>
            <p:extLst>
              <p:ext uri="{D42A27DB-BD31-4B8C-83A1-F6EECF244321}">
                <p14:modId xmlns:p14="http://schemas.microsoft.com/office/powerpoint/2010/main" val="161283093"/>
              </p:ext>
            </p:extLst>
          </p:nvPr>
        </p:nvGraphicFramePr>
        <p:xfrm>
          <a:off x="666975" y="722377"/>
          <a:ext cx="8127921" cy="5611001"/>
        </p:xfrm>
        <a:graphic>
          <a:graphicData uri="http://schemas.openxmlformats.org/drawingml/2006/table">
            <a:tbl>
              <a:tblPr firstRow="1" bandRow="1">
                <a:tableStyleId>{5C22544A-7EE6-4342-B048-85BDC9FD1C3A}</a:tableStyleId>
              </a:tblPr>
              <a:tblGrid>
                <a:gridCol w="1503625">
                  <a:extLst>
                    <a:ext uri="{9D8B030D-6E8A-4147-A177-3AD203B41FA5}">
                      <a16:colId xmlns:a16="http://schemas.microsoft.com/office/drawing/2014/main" val="3762068358"/>
                    </a:ext>
                  </a:extLst>
                </a:gridCol>
                <a:gridCol w="3447335">
                  <a:extLst>
                    <a:ext uri="{9D8B030D-6E8A-4147-A177-3AD203B41FA5}">
                      <a16:colId xmlns:a16="http://schemas.microsoft.com/office/drawing/2014/main" val="1012978254"/>
                    </a:ext>
                  </a:extLst>
                </a:gridCol>
                <a:gridCol w="3176961">
                  <a:extLst>
                    <a:ext uri="{9D8B030D-6E8A-4147-A177-3AD203B41FA5}">
                      <a16:colId xmlns:a16="http://schemas.microsoft.com/office/drawing/2014/main" val="3709546702"/>
                    </a:ext>
                  </a:extLst>
                </a:gridCol>
              </a:tblGrid>
              <a:tr h="581801">
                <a:tc>
                  <a:txBody>
                    <a:bodyPr/>
                    <a:lstStyle/>
                    <a:p>
                      <a:pPr algn="ctr"/>
                      <a:r>
                        <a:rPr lang="en-US" dirty="0"/>
                        <a:t>Substance</a:t>
                      </a:r>
                    </a:p>
                  </a:txBody>
                  <a:tcPr/>
                </a:tc>
                <a:tc>
                  <a:txBody>
                    <a:bodyPr/>
                    <a:lstStyle/>
                    <a:p>
                      <a:pPr algn="ctr"/>
                      <a:r>
                        <a:rPr lang="en-US" dirty="0"/>
                        <a:t>Motivations</a:t>
                      </a:r>
                    </a:p>
                  </a:txBody>
                  <a:tcPr/>
                </a:tc>
                <a:tc>
                  <a:txBody>
                    <a:bodyPr/>
                    <a:lstStyle/>
                    <a:p>
                      <a:pPr algn="ctr"/>
                      <a:r>
                        <a:rPr lang="en-US" dirty="0"/>
                        <a:t>Healthy Approaches</a:t>
                      </a:r>
                    </a:p>
                  </a:txBody>
                  <a:tcPr/>
                </a:tc>
                <a:extLst>
                  <a:ext uri="{0D108BD9-81ED-4DB2-BD59-A6C34878D82A}">
                    <a16:rowId xmlns:a16="http://schemas.microsoft.com/office/drawing/2014/main" val="166223764"/>
                  </a:ext>
                </a:extLst>
              </a:tr>
              <a:tr h="1245189">
                <a:tc>
                  <a:txBody>
                    <a:bodyPr/>
                    <a:lstStyle/>
                    <a:p>
                      <a:r>
                        <a:rPr lang="en-US" dirty="0"/>
                        <a:t>Alcohol</a:t>
                      </a:r>
                    </a:p>
                  </a:txBody>
                  <a:tcPr/>
                </a:tc>
                <a:tc>
                  <a:txBody>
                    <a:bodyPr/>
                    <a:lstStyle/>
                    <a:p>
                      <a:pPr marL="285750" indent="-285750">
                        <a:buFont typeface="Arial"/>
                        <a:buChar char="•"/>
                      </a:pPr>
                      <a:r>
                        <a:rPr lang="en-US" dirty="0"/>
                        <a:t>Escape/Avoidance/Coping</a:t>
                      </a:r>
                    </a:p>
                    <a:p>
                      <a:pPr marL="285750" lvl="0" indent="-285750">
                        <a:buFont typeface="Arial"/>
                        <a:buChar char="•"/>
                      </a:pPr>
                      <a:r>
                        <a:rPr lang="en-US" dirty="0"/>
                        <a:t>Winding down/relaxing</a:t>
                      </a:r>
                    </a:p>
                    <a:p>
                      <a:pPr marL="285750" lvl="0" indent="-285750">
                        <a:buFont typeface="Arial"/>
                        <a:buChar char="•"/>
                      </a:pPr>
                      <a:r>
                        <a:rPr lang="en-US" dirty="0"/>
                        <a:t>Social connection or pressure</a:t>
                      </a:r>
                    </a:p>
                    <a:p>
                      <a:pPr marL="285750" lvl="0" indent="-285750">
                        <a:buFont typeface="Arial"/>
                        <a:buChar char="•"/>
                      </a:pPr>
                      <a:r>
                        <a:rPr lang="en-US" dirty="0"/>
                        <a:t>Sense of control (all)</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Breath work and meditation</a:t>
                      </a:r>
                    </a:p>
                    <a:p>
                      <a:pPr marL="285750" lvl="0" indent="-285750">
                        <a:buClr>
                          <a:srgbClr val="000000"/>
                        </a:buClr>
                        <a:buFont typeface="Arial,Sans-Serif"/>
                        <a:buChar char="•"/>
                      </a:pPr>
                      <a:r>
                        <a:rPr lang="en-US" sz="1800" b="0" i="0" u="none" strike="noStrike" noProof="0" dirty="0">
                          <a:solidFill>
                            <a:srgbClr val="000000"/>
                          </a:solidFill>
                          <a:latin typeface="Arial"/>
                        </a:rPr>
                        <a:t>Relationships/support systems</a:t>
                      </a:r>
                    </a:p>
                    <a:p>
                      <a:pPr marL="285750" lvl="0" indent="-285750">
                        <a:buClr>
                          <a:srgbClr val="000000"/>
                        </a:buClr>
                        <a:buFont typeface="Arial,Sans-Serif"/>
                        <a:buChar char="•"/>
                      </a:pPr>
                      <a:r>
                        <a:rPr lang="en-US" sz="1800" b="0" i="0" u="none" strike="noStrike" noProof="0" dirty="0">
                          <a:solidFill>
                            <a:srgbClr val="000000"/>
                          </a:solidFill>
                          <a:latin typeface="Arial"/>
                        </a:rPr>
                        <a:t>Alternative drinks/rituals</a:t>
                      </a:r>
                    </a:p>
                  </a:txBody>
                  <a:tcPr/>
                </a:tc>
                <a:extLst>
                  <a:ext uri="{0D108BD9-81ED-4DB2-BD59-A6C34878D82A}">
                    <a16:rowId xmlns:a16="http://schemas.microsoft.com/office/drawing/2014/main" val="1511066789"/>
                  </a:ext>
                </a:extLst>
              </a:tr>
              <a:tr h="1011716">
                <a:tc>
                  <a:txBody>
                    <a:bodyPr/>
                    <a:lstStyle/>
                    <a:p>
                      <a:r>
                        <a:rPr lang="en-US" dirty="0"/>
                        <a:t>Marijuana</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Sleep</a:t>
                      </a:r>
                    </a:p>
                    <a:p>
                      <a:pPr marL="285750" lvl="0" indent="-285750">
                        <a:buClr>
                          <a:srgbClr val="000000"/>
                        </a:buClr>
                        <a:buFont typeface="Arial,Sans-Serif"/>
                        <a:buChar char="•"/>
                      </a:pPr>
                      <a:r>
                        <a:rPr lang="en-US" sz="1800" b="0" i="0" u="none" strike="noStrike" noProof="0" dirty="0">
                          <a:solidFill>
                            <a:srgbClr val="000000"/>
                          </a:solidFill>
                          <a:latin typeface="Arial"/>
                        </a:rPr>
                        <a:t>Anxiety management</a:t>
                      </a:r>
                    </a:p>
                    <a:p>
                      <a:pPr marL="285750" lvl="0" indent="-285750">
                        <a:buClr>
                          <a:srgbClr val="000000"/>
                        </a:buClr>
                        <a:buFont typeface="Arial,Sans-Serif"/>
                        <a:buChar char="•"/>
                      </a:pPr>
                      <a:r>
                        <a:rPr lang="en-US" sz="1800" b="0" i="0" u="none" strike="noStrike" noProof="0" dirty="0">
                          <a:solidFill>
                            <a:srgbClr val="000000"/>
                          </a:solidFill>
                          <a:latin typeface="Arial"/>
                        </a:rPr>
                        <a:t>Social connection</a:t>
                      </a:r>
                    </a:p>
                    <a:p>
                      <a:pPr marL="285750" lvl="0" indent="-285750">
                        <a:buClr>
                          <a:srgbClr val="000000"/>
                        </a:buClr>
                        <a:buFont typeface="Arial,Sans-Serif"/>
                        <a:buChar char="•"/>
                      </a:pPr>
                      <a:r>
                        <a:rPr lang="en-US" sz="1800" b="0" i="0" u="none" strike="noStrike" noProof="0" dirty="0">
                          <a:solidFill>
                            <a:srgbClr val="000000"/>
                          </a:solidFill>
                          <a:latin typeface="Arial"/>
                        </a:rPr>
                        <a:t>Mental health symptoms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Spirituality/rituals</a:t>
                      </a:r>
                    </a:p>
                    <a:p>
                      <a:pPr marL="285750" lvl="0" indent="-285750">
                        <a:buClr>
                          <a:srgbClr val="000000"/>
                        </a:buClr>
                        <a:buFont typeface="Arial,Sans-Serif"/>
                        <a:buChar char="•"/>
                      </a:pPr>
                      <a:r>
                        <a:rPr lang="en-US" sz="1800" b="0" i="0" u="none" strike="noStrike" noProof="0" dirty="0">
                          <a:solidFill>
                            <a:srgbClr val="000000"/>
                          </a:solidFill>
                          <a:latin typeface="Arial"/>
                        </a:rPr>
                        <a:t>Sleep hygiene</a:t>
                      </a:r>
                    </a:p>
                    <a:p>
                      <a:pPr marL="285750" lvl="0" indent="-285750">
                        <a:buClr>
                          <a:srgbClr val="000000"/>
                        </a:buClr>
                        <a:buFont typeface="Arial,Sans-Serif"/>
                        <a:buChar char="•"/>
                      </a:pPr>
                      <a:r>
                        <a:rPr lang="en-US" sz="1800" b="0" i="0" u="none" strike="noStrike" noProof="0" dirty="0">
                          <a:solidFill>
                            <a:srgbClr val="000000"/>
                          </a:solidFill>
                          <a:latin typeface="Arial"/>
                        </a:rPr>
                        <a:t>Hobbies (all)</a:t>
                      </a:r>
                    </a:p>
                  </a:txBody>
                  <a:tcPr/>
                </a:tc>
                <a:extLst>
                  <a:ext uri="{0D108BD9-81ED-4DB2-BD59-A6C34878D82A}">
                    <a16:rowId xmlns:a16="http://schemas.microsoft.com/office/drawing/2014/main" val="1512208225"/>
                  </a:ext>
                </a:extLst>
              </a:tr>
              <a:tr h="896943">
                <a:tc>
                  <a:txBody>
                    <a:bodyPr/>
                    <a:lstStyle/>
                    <a:p>
                      <a:r>
                        <a:rPr lang="en-US" dirty="0"/>
                        <a:t>Opioids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Pain management</a:t>
                      </a:r>
                    </a:p>
                    <a:p>
                      <a:pPr marL="285750" lvl="0" indent="-285750">
                        <a:buClr>
                          <a:srgbClr val="000000"/>
                        </a:buClr>
                        <a:buFont typeface="Arial,Sans-Serif"/>
                        <a:buChar char="•"/>
                      </a:pPr>
                      <a:r>
                        <a:rPr lang="en-US" sz="1800" b="0" i="0" u="none" strike="noStrike" noProof="0" dirty="0">
                          <a:solidFill>
                            <a:srgbClr val="000000"/>
                          </a:solidFill>
                          <a:latin typeface="Arial"/>
                        </a:rPr>
                        <a:t>Euphoria</a:t>
                      </a:r>
                    </a:p>
                    <a:p>
                      <a:pPr marL="285750" lvl="0" indent="-285750">
                        <a:buClr>
                          <a:srgbClr val="000000"/>
                        </a:buClr>
                        <a:buFont typeface="Arial,Sans-Serif"/>
                        <a:buChar char="•"/>
                      </a:pPr>
                      <a:r>
                        <a:rPr lang="en-US" sz="1800" b="0" i="0" u="none" strike="noStrike" noProof="0" dirty="0">
                          <a:solidFill>
                            <a:srgbClr val="000000"/>
                          </a:solidFill>
                          <a:latin typeface="Arial"/>
                        </a:rPr>
                        <a:t>Escape/avoidance/coping</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Meditation </a:t>
                      </a:r>
                    </a:p>
                    <a:p>
                      <a:pPr marL="285750" lvl="0" indent="-285750">
                        <a:buClr>
                          <a:srgbClr val="000000"/>
                        </a:buClr>
                        <a:buFont typeface="Arial,Sans-Serif"/>
                        <a:buChar char="•"/>
                      </a:pPr>
                      <a:r>
                        <a:rPr lang="en-US" sz="1800" b="0" i="0" u="none" strike="noStrike" noProof="0" dirty="0">
                          <a:solidFill>
                            <a:srgbClr val="000000"/>
                          </a:solidFill>
                          <a:latin typeface="Arial"/>
                        </a:rPr>
                        <a:t>Grounding/ Mindfulness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316087614"/>
                  </a:ext>
                </a:extLst>
              </a:tr>
              <a:tr h="1245189">
                <a:tc>
                  <a:txBody>
                    <a:bodyPr/>
                    <a:lstStyle/>
                    <a:p>
                      <a:r>
                        <a:rPr lang="en-US" dirty="0"/>
                        <a:t>Stimulants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Functioning</a:t>
                      </a:r>
                    </a:p>
                    <a:p>
                      <a:pPr marL="285750" lvl="0" indent="-285750">
                        <a:buClr>
                          <a:srgbClr val="000000"/>
                        </a:buClr>
                        <a:buFont typeface="Arial,Sans-Serif"/>
                        <a:buChar char="•"/>
                      </a:pPr>
                      <a:r>
                        <a:rPr lang="en-US" sz="1800" b="0" i="0" u="none" strike="noStrike" noProof="0" dirty="0">
                          <a:solidFill>
                            <a:srgbClr val="000000"/>
                          </a:solidFill>
                          <a:latin typeface="Arial"/>
                        </a:rPr>
                        <a:t>Focus</a:t>
                      </a:r>
                    </a:p>
                    <a:p>
                      <a:pPr marL="285750" lvl="0" indent="-285750">
                        <a:buClr>
                          <a:srgbClr val="000000"/>
                        </a:buClr>
                        <a:buFont typeface="Arial,Sans-Serif"/>
                        <a:buChar char="•"/>
                      </a:pPr>
                      <a:r>
                        <a:rPr lang="en-US" sz="1800" b="0" i="0" u="none" strike="noStrike" noProof="0" dirty="0">
                          <a:solidFill>
                            <a:srgbClr val="000000"/>
                          </a:solidFill>
                          <a:latin typeface="Arial"/>
                        </a:rPr>
                        <a:t>Energy management</a:t>
                      </a:r>
                    </a:p>
                    <a:p>
                      <a:pPr marL="285750" lvl="0" indent="-285750">
                        <a:buClr>
                          <a:srgbClr val="000000"/>
                        </a:buClr>
                        <a:buFont typeface="Arial,Sans-Serif"/>
                        <a:buChar char="•"/>
                      </a:pPr>
                      <a:r>
                        <a:rPr lang="en-US" sz="1800" b="0" i="0" u="none" strike="noStrike" noProof="0" dirty="0">
                          <a:solidFill>
                            <a:srgbClr val="000000"/>
                          </a:solidFill>
                          <a:latin typeface="Arial"/>
                        </a:rPr>
                        <a:t>Deal with pressures/demands</a:t>
                      </a:r>
                    </a:p>
                  </a:txBody>
                  <a:tcPr/>
                </a:tc>
                <a:tc>
                  <a:txBody>
                    <a:bodyPr/>
                    <a:lstStyle/>
                    <a:p>
                      <a:pPr marL="285750" lvl="0" indent="-285750">
                        <a:buClr>
                          <a:srgbClr val="000000"/>
                        </a:buClr>
                        <a:buFont typeface="Arial,Sans-Serif"/>
                        <a:buChar char="•"/>
                      </a:pPr>
                      <a:r>
                        <a:rPr lang="en-US" sz="1800" b="0" i="0" u="none" strike="noStrike" noProof="0" dirty="0">
                          <a:solidFill>
                            <a:srgbClr val="000000"/>
                          </a:solidFill>
                          <a:latin typeface="Arial"/>
                        </a:rPr>
                        <a:t>Caffeine in moderation</a:t>
                      </a:r>
                    </a:p>
                    <a:p>
                      <a:pPr marL="285750" lvl="0" indent="-285750">
                        <a:buClr>
                          <a:srgbClr val="000000"/>
                        </a:buClr>
                        <a:buFont typeface="Arial,Sans-Serif"/>
                        <a:buChar char="•"/>
                      </a:pPr>
                      <a:r>
                        <a:rPr lang="en-US" sz="1800" b="0" i="0" u="none" strike="noStrike" noProof="0" dirty="0">
                          <a:solidFill>
                            <a:srgbClr val="000000"/>
                          </a:solidFill>
                          <a:latin typeface="Arial"/>
                        </a:rPr>
                        <a:t>Breath work </a:t>
                      </a:r>
                    </a:p>
                    <a:p>
                      <a:pPr marL="285750" lvl="0" indent="-285750">
                        <a:buClr>
                          <a:srgbClr val="000000"/>
                        </a:buClr>
                        <a:buFont typeface="Arial,Sans-Serif"/>
                        <a:buChar char="•"/>
                      </a:pPr>
                      <a:r>
                        <a:rPr lang="en-US" sz="1800" b="0" i="0" u="none" strike="noStrike" noProof="0" dirty="0">
                          <a:solidFill>
                            <a:srgbClr val="000000"/>
                          </a:solidFill>
                          <a:latin typeface="Arial"/>
                        </a:rPr>
                        <a:t>Exercise </a:t>
                      </a:r>
                    </a:p>
                    <a:p>
                      <a:pPr marL="285750" lvl="0" indent="-285750">
                        <a:buClr>
                          <a:srgbClr val="000000"/>
                        </a:buClr>
                        <a:buFont typeface="Arial,Sans-Serif"/>
                        <a:buChar char="•"/>
                      </a:pPr>
                      <a:endParaRPr lang="en-US" sz="1800" b="0" i="0" u="none" strike="noStrike" noProof="0" dirty="0">
                        <a:solidFill>
                          <a:srgbClr val="000000"/>
                        </a:solidFill>
                        <a:latin typeface="Arial"/>
                      </a:endParaRPr>
                    </a:p>
                  </a:txBody>
                  <a:tcPr/>
                </a:tc>
                <a:extLst>
                  <a:ext uri="{0D108BD9-81ED-4DB2-BD59-A6C34878D82A}">
                    <a16:rowId xmlns:a16="http://schemas.microsoft.com/office/drawing/2014/main" val="1737924160"/>
                  </a:ext>
                </a:extLst>
              </a:tr>
            </a:tbl>
          </a:graphicData>
        </a:graphic>
      </p:graphicFrame>
      <p:sp>
        <p:nvSpPr>
          <p:cNvPr id="3" name="Arrow: Right 2">
            <a:extLst>
              <a:ext uri="{FF2B5EF4-FFF2-40B4-BE49-F238E27FC236}">
                <a16:creationId xmlns:a16="http://schemas.microsoft.com/office/drawing/2014/main" id="{C5124416-A4D1-E06D-86A8-006D5F832C16}"/>
              </a:ext>
            </a:extLst>
          </p:cNvPr>
          <p:cNvSpPr/>
          <p:nvPr/>
        </p:nvSpPr>
        <p:spPr>
          <a:xfrm>
            <a:off x="4730935" y="850603"/>
            <a:ext cx="978196" cy="17012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9C2BBD9-C3B3-EFC8-102F-82B87CA36790}"/>
              </a:ext>
            </a:extLst>
          </p:cNvPr>
          <p:cNvSpPr/>
          <p:nvPr/>
        </p:nvSpPr>
        <p:spPr>
          <a:xfrm rot="10800000">
            <a:off x="2029048" y="850604"/>
            <a:ext cx="978196" cy="170121"/>
          </a:xfrm>
          <a:prstGeom prst="rightArrow">
            <a:avLst/>
          </a:prstGeom>
          <a:solidFill>
            <a:srgbClr val="C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04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EDF6-724B-143C-67DA-60E1762DCBB0}"/>
              </a:ext>
            </a:extLst>
          </p:cNvPr>
          <p:cNvSpPr>
            <a:spLocks noGrp="1"/>
          </p:cNvSpPr>
          <p:nvPr>
            <p:ph type="title"/>
          </p:nvPr>
        </p:nvSpPr>
        <p:spPr/>
        <p:txBody>
          <a:bodyPr/>
          <a:lstStyle/>
          <a:p>
            <a:endParaRPr lang="en-US"/>
          </a:p>
        </p:txBody>
      </p:sp>
      <p:pic>
        <p:nvPicPr>
          <p:cNvPr id="3" name="Picture 2" descr="A diagram of a high-risk drinking&#10;&#10;Description automatically generated">
            <a:extLst>
              <a:ext uri="{FF2B5EF4-FFF2-40B4-BE49-F238E27FC236}">
                <a16:creationId xmlns:a16="http://schemas.microsoft.com/office/drawing/2014/main" id="{F7177EF8-9CA2-8145-E71C-B6E7FDCA1102}"/>
              </a:ext>
            </a:extLst>
          </p:cNvPr>
          <p:cNvPicPr>
            <a:picLocks noChangeAspect="1"/>
          </p:cNvPicPr>
          <p:nvPr/>
        </p:nvPicPr>
        <p:blipFill>
          <a:blip r:embed="rId3"/>
          <a:stretch>
            <a:fillRect/>
          </a:stretch>
        </p:blipFill>
        <p:spPr>
          <a:xfrm>
            <a:off x="-22196" y="-1"/>
            <a:ext cx="9166196" cy="6682649"/>
          </a:xfrm>
          <a:prstGeom prst="rect">
            <a:avLst/>
          </a:prstGeom>
        </p:spPr>
      </p:pic>
      <p:sp>
        <p:nvSpPr>
          <p:cNvPr id="4" name="Rectangle 3">
            <a:extLst>
              <a:ext uri="{FF2B5EF4-FFF2-40B4-BE49-F238E27FC236}">
                <a16:creationId xmlns:a16="http://schemas.microsoft.com/office/drawing/2014/main" id="{90B18B68-D1AB-8DAA-4910-EFA7CBE3273D}"/>
              </a:ext>
            </a:extLst>
          </p:cNvPr>
          <p:cNvSpPr/>
          <p:nvPr/>
        </p:nvSpPr>
        <p:spPr>
          <a:xfrm>
            <a:off x="8181974" y="6002448"/>
            <a:ext cx="246802" cy="223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90D6486-7D9B-10ED-F014-A68E9BBC09F0}"/>
              </a:ext>
            </a:extLst>
          </p:cNvPr>
          <p:cNvPicPr>
            <a:picLocks noChangeAspect="1"/>
          </p:cNvPicPr>
          <p:nvPr/>
        </p:nvPicPr>
        <p:blipFill>
          <a:blip r:embed="rId4"/>
          <a:stretch>
            <a:fillRect/>
          </a:stretch>
        </p:blipFill>
        <p:spPr>
          <a:xfrm>
            <a:off x="8181974" y="0"/>
            <a:ext cx="962026" cy="951569"/>
          </a:xfrm>
          <a:prstGeom prst="rect">
            <a:avLst/>
          </a:prstGeom>
        </p:spPr>
      </p:pic>
    </p:spTree>
    <p:extLst>
      <p:ext uri="{BB962C8B-B14F-4D97-AF65-F5344CB8AC3E}">
        <p14:creationId xmlns:p14="http://schemas.microsoft.com/office/powerpoint/2010/main" val="156374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7EDA-E782-0656-E763-7D38EF27E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726BE-21CC-2721-784A-7C236B0178CF}"/>
              </a:ext>
            </a:extLst>
          </p:cNvPr>
          <p:cNvSpPr>
            <a:spLocks noGrp="1"/>
          </p:cNvSpPr>
          <p:nvPr>
            <p:ph type="title"/>
          </p:nvPr>
        </p:nvSpPr>
        <p:spPr/>
        <p:txBody>
          <a:bodyPr vert="horz" wrap="square" lIns="0" tIns="0" rIns="0" bIns="0" numCol="1" rtlCol="0" anchor="b" anchorCtr="0" compatLnSpc="1">
            <a:prstTxWarp prst="textNoShape">
              <a:avLst/>
            </a:prstTxWarp>
            <a:normAutofit/>
          </a:bodyPr>
          <a:lstStyle/>
          <a:p>
            <a:pPr>
              <a:lnSpc>
                <a:spcPts val="1950"/>
              </a:lnSpc>
            </a:pPr>
            <a:r>
              <a:rPr lang="en-US" sz="2700" dirty="0">
                <a:solidFill>
                  <a:srgbClr val="043668"/>
                </a:solidFill>
              </a:rPr>
              <a:t>Drink with purpose</a:t>
            </a:r>
          </a:p>
        </p:txBody>
      </p:sp>
      <p:sp>
        <p:nvSpPr>
          <p:cNvPr id="3" name="Text Placeholder 2">
            <a:extLst>
              <a:ext uri="{FF2B5EF4-FFF2-40B4-BE49-F238E27FC236}">
                <a16:creationId xmlns:a16="http://schemas.microsoft.com/office/drawing/2014/main" id="{18000E47-9639-8E01-61A2-042E90A97B4A}"/>
              </a:ext>
            </a:extLst>
          </p:cNvPr>
          <p:cNvSpPr>
            <a:spLocks noGrp="1"/>
          </p:cNvSpPr>
          <p:nvPr>
            <p:ph type="body" sz="quarter" idx="13"/>
          </p:nvPr>
        </p:nvSpPr>
        <p:spPr>
          <a:xfrm>
            <a:off x="1485901" y="1771650"/>
            <a:ext cx="6226969" cy="716757"/>
          </a:xfrm>
          <a:solidFill>
            <a:schemeClr val="bg2"/>
          </a:solidFill>
        </p:spPr>
        <p:txBody>
          <a:bodyPr vert="horz" wrap="square" lIns="68580" tIns="34290" rIns="68580" bIns="34290" numCol="1" rtlCol="0" anchor="t" anchorCtr="0" compatLnSpc="1">
            <a:prstTxWarp prst="textNoShape">
              <a:avLst/>
            </a:prstTxWarp>
            <a:noAutofit/>
          </a:bodyPr>
          <a:lstStyle/>
          <a:p>
            <a:r>
              <a:rPr lang="en-US" dirty="0">
                <a:solidFill>
                  <a:schemeClr val="bg2">
                    <a:lumMod val="25000"/>
                  </a:schemeClr>
                </a:solidFill>
              </a:rPr>
              <a:t>Low-Risk Guidelines help us to ensure we are making smarter choices when it comes to consuming alcohol.</a:t>
            </a:r>
          </a:p>
        </p:txBody>
      </p:sp>
      <p:sp>
        <p:nvSpPr>
          <p:cNvPr id="4" name="Content Placeholder 3">
            <a:extLst>
              <a:ext uri="{FF2B5EF4-FFF2-40B4-BE49-F238E27FC236}">
                <a16:creationId xmlns:a16="http://schemas.microsoft.com/office/drawing/2014/main" id="{FFDCCB77-49F3-15B8-99EF-276FF3807E4F}"/>
              </a:ext>
            </a:extLst>
          </p:cNvPr>
          <p:cNvSpPr>
            <a:spLocks noGrp="1"/>
          </p:cNvSpPr>
          <p:nvPr>
            <p:ph sz="quarter" idx="12"/>
          </p:nvPr>
        </p:nvSpPr>
        <p:spPr>
          <a:xfrm>
            <a:off x="1485901" y="2488407"/>
            <a:ext cx="6229349" cy="3226593"/>
          </a:xfrm>
        </p:spPr>
        <p:txBody>
          <a:bodyPr>
            <a:noAutofit/>
          </a:bodyPr>
          <a:lstStyle/>
          <a:p>
            <a:pPr algn="ctr">
              <a:defRPr/>
            </a:pPr>
            <a:r>
              <a:rPr lang="en-US" sz="1500" dirty="0"/>
              <a:t>So, what constitutes low-risk? It’s as simple as: 0 – 1 – 2 – 3</a:t>
            </a:r>
          </a:p>
          <a:p>
            <a:pPr algn="ctr">
              <a:defRPr/>
            </a:pPr>
            <a:r>
              <a:rPr lang="en-US" sz="1500" dirty="0"/>
              <a:t> </a:t>
            </a:r>
          </a:p>
          <a:p>
            <a:pPr algn="ctr">
              <a:defRPr/>
            </a:pPr>
            <a:endParaRPr lang="en-US" sz="1500" dirty="0"/>
          </a:p>
          <a:p>
            <a:pPr>
              <a:defRPr/>
            </a:pPr>
            <a:endParaRPr lang="en-US" sz="1500" dirty="0"/>
          </a:p>
        </p:txBody>
      </p:sp>
      <p:pic>
        <p:nvPicPr>
          <p:cNvPr id="18" name="Picture 17">
            <a:extLst>
              <a:ext uri="{FF2B5EF4-FFF2-40B4-BE49-F238E27FC236}">
                <a16:creationId xmlns:a16="http://schemas.microsoft.com/office/drawing/2014/main" id="{911AB07B-DDE8-20A2-E2BF-4F62C285C967}"/>
              </a:ext>
            </a:extLst>
          </p:cNvPr>
          <p:cNvPicPr>
            <a:picLocks noChangeAspect="1"/>
          </p:cNvPicPr>
          <p:nvPr/>
        </p:nvPicPr>
        <p:blipFill>
          <a:blip r:embed="rId3"/>
          <a:stretch>
            <a:fillRect/>
          </a:stretch>
        </p:blipFill>
        <p:spPr>
          <a:xfrm>
            <a:off x="1517272" y="2597088"/>
            <a:ext cx="6195597" cy="3301270"/>
          </a:xfrm>
          <a:prstGeom prst="rect">
            <a:avLst/>
          </a:prstGeom>
        </p:spPr>
      </p:pic>
      <p:pic>
        <p:nvPicPr>
          <p:cNvPr id="5" name="Picture 4">
            <a:extLst>
              <a:ext uri="{FF2B5EF4-FFF2-40B4-BE49-F238E27FC236}">
                <a16:creationId xmlns:a16="http://schemas.microsoft.com/office/drawing/2014/main" id="{6EFD2730-7931-33A5-6579-A392E9BCB65B}"/>
              </a:ext>
            </a:extLst>
          </p:cNvPr>
          <p:cNvPicPr>
            <a:picLocks noChangeAspect="1"/>
          </p:cNvPicPr>
          <p:nvPr/>
        </p:nvPicPr>
        <p:blipFill>
          <a:blip r:embed="rId4"/>
          <a:stretch>
            <a:fillRect/>
          </a:stretch>
        </p:blipFill>
        <p:spPr>
          <a:xfrm>
            <a:off x="8030424" y="1"/>
            <a:ext cx="1113576" cy="1101472"/>
          </a:xfrm>
          <a:prstGeom prst="rect">
            <a:avLst/>
          </a:prstGeom>
        </p:spPr>
      </p:pic>
      <p:sp>
        <p:nvSpPr>
          <p:cNvPr id="6" name="TextBox 5">
            <a:extLst>
              <a:ext uri="{FF2B5EF4-FFF2-40B4-BE49-F238E27FC236}">
                <a16:creationId xmlns:a16="http://schemas.microsoft.com/office/drawing/2014/main" id="{53F19824-CE88-2DCA-D6B9-D143F4DAB172}"/>
              </a:ext>
            </a:extLst>
          </p:cNvPr>
          <p:cNvSpPr txBox="1"/>
          <p:nvPr/>
        </p:nvSpPr>
        <p:spPr>
          <a:xfrm>
            <a:off x="211015" y="5773401"/>
            <a:ext cx="8721970" cy="369332"/>
          </a:xfrm>
          <a:prstGeom prst="rect">
            <a:avLst/>
          </a:prstGeom>
          <a:noFill/>
        </p:spPr>
        <p:txBody>
          <a:bodyPr wrap="square" rtlCol="0">
            <a:spAutoFit/>
          </a:bodyPr>
          <a:lstStyle/>
          <a:p>
            <a:r>
              <a:rPr lang="en-US" dirty="0"/>
              <a:t>How can you help improve the drinking culture in your unit? </a:t>
            </a:r>
          </a:p>
        </p:txBody>
      </p:sp>
    </p:spTree>
    <p:extLst>
      <p:ext uri="{BB962C8B-B14F-4D97-AF65-F5344CB8AC3E}">
        <p14:creationId xmlns:p14="http://schemas.microsoft.com/office/powerpoint/2010/main" val="402416651"/>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3.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1740</Words>
  <Application>Microsoft Office PowerPoint</Application>
  <PresentationFormat>On-screen Show (4:3)</PresentationFormat>
  <Paragraphs>303</Paragraphs>
  <Slides>31</Slides>
  <Notes>26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Arial,Sans-Serif</vt:lpstr>
      <vt:lpstr>Calibri</vt:lpstr>
      <vt:lpstr>Calibri Light</vt:lpstr>
      <vt:lpstr>R2_Master_Template</vt:lpstr>
      <vt:lpstr>Office Theme</vt:lpstr>
      <vt:lpstr>Risk Mitigation training</vt:lpstr>
      <vt:lpstr>Risk Factors</vt:lpstr>
      <vt:lpstr>Scope of suicidal impulse</vt:lpstr>
      <vt:lpstr>Senseless suicide</vt:lpstr>
      <vt:lpstr>ASAP Program </vt:lpstr>
      <vt:lpstr>The limited use policy</vt:lpstr>
      <vt:lpstr>What are you getting out of this?</vt:lpstr>
      <vt:lpstr>PowerPoint Presentation</vt:lpstr>
      <vt:lpstr>Drink with purpose</vt:lpstr>
      <vt:lpstr>PowerPoint Presentation</vt:lpstr>
      <vt:lpstr>Financial readiness</vt:lpstr>
      <vt:lpstr>Personal resiliency</vt:lpstr>
      <vt:lpstr>sleep readiness</vt:lpstr>
      <vt:lpstr>Emotional readiness (abuse prevention)</vt:lpstr>
      <vt:lpstr>Unit cohesion</vt:lpstr>
      <vt:lpstr>Sexual/relationship readiness</vt:lpstr>
      <vt:lpstr>Discipline/good conduct</vt:lpstr>
      <vt:lpstr>Army environment</vt:lpstr>
      <vt:lpstr>Readiness and resilience</vt:lpstr>
      <vt:lpstr>Individual: Self-Awareness</vt:lpstr>
      <vt:lpstr>Individual: growth mindset</vt:lpstr>
      <vt:lpstr>Individual: healthy habits</vt:lpstr>
      <vt:lpstr>Good enough resilience</vt:lpstr>
      <vt:lpstr>for this section:  how would you apply these principles to your own life?   How would you help your soldiers apply these principles? </vt:lpstr>
      <vt:lpstr>good enough wellness</vt:lpstr>
      <vt:lpstr>good enough life</vt:lpstr>
      <vt:lpstr>good enough week</vt:lpstr>
      <vt:lpstr>Individual: healthy habits</vt:lpstr>
      <vt:lpstr>Unit support</vt:lpstr>
      <vt:lpstr>Army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99</cp:revision>
  <dcterms:created xsi:type="dcterms:W3CDTF">2023-08-30T17:27:37Z</dcterms:created>
  <dcterms:modified xsi:type="dcterms:W3CDTF">2025-04-17T21:13:21Z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