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35"/>
  </p:notesMasterIdLst>
  <p:handoutMasterIdLst>
    <p:handoutMasterId r:id="rId36"/>
  </p:handoutMasterIdLst>
  <p:sldIdLst>
    <p:sldId id="1098" r:id="rId5"/>
    <p:sldId id="1425" r:id="rId6"/>
    <p:sldId id="1426" r:id="rId7"/>
    <p:sldId id="1403" r:id="rId8"/>
    <p:sldId id="1107" r:id="rId9"/>
    <p:sldId id="1106" r:id="rId10"/>
    <p:sldId id="919" r:id="rId11"/>
    <p:sldId id="859" r:id="rId12"/>
    <p:sldId id="1402" r:id="rId13"/>
    <p:sldId id="1404" r:id="rId14"/>
    <p:sldId id="1405" r:id="rId15"/>
    <p:sldId id="1406" r:id="rId16"/>
    <p:sldId id="1407" r:id="rId17"/>
    <p:sldId id="1408" r:id="rId18"/>
    <p:sldId id="1409" r:id="rId19"/>
    <p:sldId id="1410" r:id="rId20"/>
    <p:sldId id="1411" r:id="rId21"/>
    <p:sldId id="1100" r:id="rId22"/>
    <p:sldId id="1101" r:id="rId23"/>
    <p:sldId id="1102" r:id="rId24"/>
    <p:sldId id="1103" r:id="rId25"/>
    <p:sldId id="1108" r:id="rId26"/>
    <p:sldId id="1000" r:id="rId27"/>
    <p:sldId id="999" r:id="rId28"/>
    <p:sldId id="1001" r:id="rId29"/>
    <p:sldId id="1002" r:id="rId30"/>
    <p:sldId id="1104" r:id="rId31"/>
    <p:sldId id="1109" r:id="rId32"/>
    <p:sldId id="1111" r:id="rId33"/>
    <p:sldId id="1412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58585"/>
    <a:srgbClr val="F5F5F5"/>
    <a:srgbClr val="F1F1F1"/>
    <a:srgbClr val="F8F8F8"/>
    <a:srgbClr val="F7F7F7"/>
    <a:srgbClr val="F6F6F6"/>
    <a:srgbClr val="F3F3F3"/>
    <a:srgbClr val="EDEDE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6" autoAdjust="0"/>
    <p:restoredTop sz="93792" autoAdjust="0"/>
  </p:normalViewPr>
  <p:slideViewPr>
    <p:cSldViewPr snapToGrid="0">
      <p:cViewPr>
        <p:scale>
          <a:sx n="75" d="100"/>
          <a:sy n="75" d="100"/>
        </p:scale>
        <p:origin x="408" y="43"/>
      </p:cViewPr>
      <p:guideLst/>
    </p:cSldViewPr>
  </p:slideViewPr>
  <p:outlineViewPr>
    <p:cViewPr>
      <p:scale>
        <a:sx n="33" d="100"/>
        <a:sy n="33" d="100"/>
      </p:scale>
      <p:origin x="0" y="-27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4720"/>
    </p:cViewPr>
  </p:sorterViewPr>
  <p:notesViewPr>
    <p:cSldViewPr snapToGrid="0">
      <p:cViewPr varScale="1">
        <p:scale>
          <a:sx n="82" d="100"/>
          <a:sy n="82" d="100"/>
        </p:scale>
        <p:origin x="3840" y="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F3A98452-0FD8-4683-B254-F8840CA1FFC3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8712BA36-7910-4320-8891-DD93F2C274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7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2263" y="352425"/>
            <a:ext cx="3927475" cy="294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7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573C2-160A-5073-2A4C-543F5B35B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17C5B-5482-AA12-CCAB-FD6B39D3A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0C160-9B1F-4B6F-15DB-39113E6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 you apply ACE-SI, one of the most important things to remember is that active suicidal impulse is usually very brief. We only need to hold on for a matter of minutes (Story of Cottonwood traffic saving a Soldier’s life)</a:t>
            </a:r>
          </a:p>
        </p:txBody>
      </p:sp>
    </p:spTree>
    <p:extLst>
      <p:ext uri="{BB962C8B-B14F-4D97-AF65-F5344CB8AC3E}">
        <p14:creationId xmlns:p14="http://schemas.microsoft.com/office/powerpoint/2010/main" val="1495980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7D9F1-E9A1-8ACC-5814-18137EF5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2ACAD0-9ACF-897E-1852-EE6D6B031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E7697-8A79-91A8-E676-5D4F8B17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most common risk factors we see is trouble sleeping, which makes everything harder </a:t>
            </a:r>
          </a:p>
        </p:txBody>
      </p:sp>
    </p:spTree>
    <p:extLst>
      <p:ext uri="{BB962C8B-B14F-4D97-AF65-F5344CB8AC3E}">
        <p14:creationId xmlns:p14="http://schemas.microsoft.com/office/powerpoint/2010/main" val="129379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3C301-0CF4-69C7-BBF2-9C992A74F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C8084-54AD-94D4-7F3B-6C9CF121C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0204C-FAC6-8A14-5D01-584BB9836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most common risk factors we see is trouble sleeping, which makes everything harder </a:t>
            </a:r>
          </a:p>
        </p:txBody>
      </p:sp>
    </p:spTree>
    <p:extLst>
      <p:ext uri="{BB962C8B-B14F-4D97-AF65-F5344CB8AC3E}">
        <p14:creationId xmlns:p14="http://schemas.microsoft.com/office/powerpoint/2010/main" val="112016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E303E-88AC-CC6D-EF43-CE9806D44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4C809C-D611-5077-4FF9-B0A2A8A73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811A34-8915-D857-BB17-D4363117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most common risk factors we see is trouble sleeping, which makes everything harder </a:t>
            </a:r>
          </a:p>
        </p:txBody>
      </p:sp>
    </p:spTree>
    <p:extLst>
      <p:ext uri="{BB962C8B-B14F-4D97-AF65-F5344CB8AC3E}">
        <p14:creationId xmlns:p14="http://schemas.microsoft.com/office/powerpoint/2010/main" val="128516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95BE1-E933-380D-8FA8-6324A6AE0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DFEA6-AC05-ACE1-E051-4CC931DBD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FECB1-8523-DC20-13CF-C995C19A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most common risk factors we see is trouble sleeping, which makes everything harder </a:t>
            </a:r>
          </a:p>
        </p:txBody>
      </p:sp>
    </p:spTree>
    <p:extLst>
      <p:ext uri="{BB962C8B-B14F-4D97-AF65-F5344CB8AC3E}">
        <p14:creationId xmlns:p14="http://schemas.microsoft.com/office/powerpoint/2010/main" val="3711967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FB59-0F88-8ACE-B288-31BC56653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1C29F1-1ABD-F6CA-339F-FE83A68EC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5A45A-5908-29A3-F93C-45BFBEE33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2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9255E-0FC8-C6A3-D4A2-4D29E8309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E887E-1DF3-80A8-06D0-9776A126E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64244-1D85-0B48-BB40-6BDE32B3F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0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F4160-BC38-41DB-E8F3-8309D9CF4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9A295-BFD6-E4C1-6A36-5078350E4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7FC71-597B-ED6F-8E4F-411EF22AF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69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1232C-5A47-DC87-B047-A5974337B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85327-0717-E7EF-6B10-5DC94B9A3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159F7E-D805-C8A1-A912-BEC52E8EA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06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FC4C7-9078-9FE4-A228-A8CFBA75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B449F-2D9B-5F29-407B-390CAB70C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4D6E5-CFC7-80B1-C18B-E49CBF1CD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14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6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7E6A5-5767-A403-706B-928D7AE9F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14678A-D734-D903-2F49-6F72C3CFD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9A677-0027-CC29-E49F-7F1284BBE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leads people to die by suicide can be tragically, stupidly simple. Alcohol and other substance abuse also dramatically increases the risk of suicide attempts. </a:t>
            </a:r>
          </a:p>
        </p:txBody>
      </p:sp>
    </p:spTree>
    <p:extLst>
      <p:ext uri="{BB962C8B-B14F-4D97-AF65-F5344CB8AC3E}">
        <p14:creationId xmlns:p14="http://schemas.microsoft.com/office/powerpoint/2010/main" val="2306197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86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07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06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BC555-6485-719A-17BD-BC742713C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71722-1C75-6991-1519-25F358D8A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1D9D1F-634C-3892-E68B-8554F80D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41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CE5D-7E09-515B-6491-C4F5714CA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8454E-6A26-B4C2-083C-229B85DCC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D4B742-BF23-BBA9-A467-3FDD9386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48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422D3-9169-07D0-82B3-0EB81AFE2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CF2C2-D6BE-026E-DCD8-CC2F7AD4E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F9EB5-69AA-0147-FC10-6E41F1F8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230312-B467-457E-8AB7-E695F2C057F9}"/>
              </a:ext>
            </a:extLst>
          </p:cNvPr>
          <p:cNvSpPr txBox="1"/>
          <p:nvPr/>
        </p:nvSpPr>
        <p:spPr>
          <a:xfrm>
            <a:off x="4756909" y="387962"/>
            <a:ext cx="2423637" cy="881974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lIns="96900" tIns="48449" rIns="96900" bIns="48449" rtlCol="0">
            <a:noAutofit/>
          </a:bodyPr>
          <a:lstStyle/>
          <a:p>
            <a:pPr algn="ctr">
              <a:defRPr/>
            </a:pPr>
            <a:r>
              <a:rPr lang="en-US" sz="11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your own notes here:</a:t>
            </a: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IAW ATP 5-19, managing risk is a process of identifying, assessing, and controlling risk arising from a recognized set of factors.]</a:t>
            </a: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963" y="349250"/>
            <a:ext cx="3929062" cy="2946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66429"/>
              </p:ext>
            </p:extLst>
          </p:nvPr>
        </p:nvGraphicFramePr>
        <p:xfrm>
          <a:off x="227146" y="3429065"/>
          <a:ext cx="4312722" cy="5591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003">
                <a:tc>
                  <a:txBody>
                    <a:bodyPr/>
                    <a:lstStyle/>
                    <a:p>
                      <a:pPr algn="ctr"/>
                      <a:r>
                        <a:rPr lang="en-US" sz="37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</a:t>
                      </a:r>
                      <a:endParaRPr lang="en-US" sz="3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the traffic light metaphor, provide an overview of protective factors, risk factors, and warning signs that can help Soldiers identify, assess, and mitigate risk.</a:t>
                      </a:r>
                    </a:p>
                  </a:txBody>
                  <a:tcPr marL="99253" marR="99253" marT="52112" marB="521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i="1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9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Explain the traffic light metaphor.</a:t>
                      </a: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150"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7219" marB="472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1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This is meant to be an overview and introduction to the traffic light metaphor. DO NOT spend much time explaining each element</a:t>
                      </a:r>
                      <a:r>
                        <a:rPr lang="en-US" sz="1100" i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here; each one is</a:t>
                      </a:r>
                      <a:r>
                        <a:rPr lang="en-US" sz="1100" i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discussed in greater detail in the slides ahead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.]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Consider a traffic light. A 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light helps to manage and control the risk of preventable traffic accidents that can result in injury or death.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traffic light can serve a similar purpose and simplified framework for suicide prevention. The colors represent the levels of risk, and specifically the type</a:t>
                      </a:r>
                      <a:r>
                        <a:rPr lang="en-US" sz="1100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behaviors being demonstrated,</a:t>
                      </a:r>
                      <a:r>
                        <a:rPr lang="en-US" sz="1100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while also providing guidance as to what steps to take to mitigate risk.</a:t>
                      </a:r>
                      <a:endParaRPr lang="en-US" sz="11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8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Explain the risk levels according to traffic</a:t>
                      </a:r>
                      <a:r>
                        <a:rPr lang="en-US" sz="11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light colors such as green light protective factors, yellow light risk factors, and red light warning signs.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44925"/>
                  </a:ext>
                </a:extLst>
              </a:tr>
              <a:tr h="1160962"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7219" marB="472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Green lights mean drive on with relative safety. Protective factors are behaviors or support systems that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to decrease the chances that a combination of risk factors and life challenges result in negative outcomes.</a:t>
                      </a: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5028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9312095"/>
            <a:ext cx="7315200" cy="282353"/>
          </a:xfrm>
          <a:prstGeom prst="rect">
            <a:avLst/>
          </a:prstGeom>
          <a:noFill/>
        </p:spPr>
        <p:txBody>
          <a:bodyPr wrap="square" lIns="96742" tIns="48371" rIns="96742" bIns="48371" rtlCol="0">
            <a:spAutoFit/>
          </a:bodyPr>
          <a:lstStyle/>
          <a:p>
            <a:pPr algn="ctr"/>
            <a:r>
              <a:rPr lang="en-US" sz="1200" i="1" dirty="0"/>
              <a:t>5-A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A0D8323-7145-42E9-A9E1-0D22672972E7}"/>
              </a:ext>
            </a:extLst>
          </p:cNvPr>
          <p:cNvSpPr/>
          <p:nvPr/>
        </p:nvSpPr>
        <p:spPr>
          <a:xfrm rot="5400000">
            <a:off x="4242816" y="8897112"/>
            <a:ext cx="311220" cy="321578"/>
          </a:xfrm>
          <a:prstGeom prst="triangle">
            <a:avLst>
              <a:gd name="adj" fmla="val 51512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32" tIns="47816" rIns="95632" bIns="47816"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01" y="59769"/>
            <a:ext cx="4120307" cy="244511"/>
          </a:xfrm>
          <a:prstGeom prst="rect">
            <a:avLst/>
          </a:prstGeom>
          <a:noFill/>
        </p:spPr>
        <p:txBody>
          <a:bodyPr wrap="square" lIns="95747" tIns="47873" rIns="95747" bIns="47873" rtlCol="0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ACE Unit Training- Base Module</a:t>
            </a:r>
          </a:p>
        </p:txBody>
      </p:sp>
    </p:spTree>
    <p:extLst>
      <p:ext uri="{BB962C8B-B14F-4D97-AF65-F5344CB8AC3E}">
        <p14:creationId xmlns:p14="http://schemas.microsoft.com/office/powerpoint/2010/main" val="51974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963" y="349250"/>
            <a:ext cx="3929062" cy="2946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71474"/>
              </p:ext>
            </p:extLst>
          </p:nvPr>
        </p:nvGraphicFramePr>
        <p:xfrm>
          <a:off x="244079" y="3429063"/>
          <a:ext cx="4312722" cy="593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853">
                <a:tc>
                  <a:txBody>
                    <a:bodyPr/>
                    <a:lstStyle/>
                    <a:p>
                      <a:pPr algn="ctr"/>
                      <a:r>
                        <a:rPr lang="en-US" sz="37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</a:t>
                      </a:r>
                      <a:endParaRPr lang="en-US" sz="3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discussion where Soldiers discuss </a:t>
                      </a:r>
                      <a:b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use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 (Ask, Care, Escort) to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mitigate risk.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58"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i="1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99253" marR="99253" marT="96012" marB="960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using the steps of ACE to mitigate risk.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96012" marB="960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090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96012" marB="960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members of the Army we are aligned by a common purpose and shared Army Values, such as loyalty and integrity, meaning we each share an obligation to </a:t>
                      </a:r>
                      <a:r>
                        <a:rPr lang="en-US" sz="11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struggling team member if they are okay, to show we </a:t>
                      </a:r>
                      <a:r>
                        <a:rPr lang="en-US" sz="11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offering to listen and letting them share their problems without fear of judgment, and, if necessary, </a:t>
                      </a:r>
                      <a:r>
                        <a:rPr lang="en-US" sz="11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ESCORT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 to a helping resource</a:t>
                      </a:r>
                      <a:r>
                        <a:rPr lang="en-US" sz="1100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show your full support.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ACE can be applied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mitigate risk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when you notice a change in a person’s baseline mood or behavior,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when a Soldier demonstrates one or more risk factors, or in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response to someone struggling with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common 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Soldier tasks, like a Soldier stressing over preparation for a promotion board,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struggling with a personal issues,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like a Soldier being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worried about having enough money to support a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growing family.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en-US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</a:t>
                      </a: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Sharing a personal example of a time you recognized risk factor(s) in another person and specifically used ACE – or a similar process – to help mitigate risk can be beneficial here. Keep it concise to ensure time for the discussion.]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en-US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</a:t>
                      </a: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The purpose of the question on this slide is to share ideas across groups.]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96012" marB="960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9310933"/>
            <a:ext cx="7315200" cy="282353"/>
          </a:xfrm>
          <a:prstGeom prst="rect">
            <a:avLst/>
          </a:prstGeom>
          <a:noFill/>
        </p:spPr>
        <p:txBody>
          <a:bodyPr wrap="square" lIns="96742" tIns="48371" rIns="96742" bIns="48371" rtlCol="0">
            <a:spAutoFit/>
          </a:bodyPr>
          <a:lstStyle/>
          <a:p>
            <a:pPr algn="ctr" defTabSz="478734">
              <a:defRPr/>
            </a:pP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12-A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1" y="35554"/>
            <a:ext cx="4120307" cy="244511"/>
          </a:xfrm>
          <a:prstGeom prst="rect">
            <a:avLst/>
          </a:prstGeom>
          <a:noFill/>
        </p:spPr>
        <p:txBody>
          <a:bodyPr wrap="square" lIns="95747" tIns="47873" rIns="95747" bIns="47873" rtlCol="0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ACE Unit Training- Base Module</a:t>
            </a:r>
          </a:p>
        </p:txBody>
      </p:sp>
      <p:sp>
        <p:nvSpPr>
          <p:cNvPr id="9" name="Isosceles Triangle 8"/>
          <p:cNvSpPr/>
          <p:nvPr/>
        </p:nvSpPr>
        <p:spPr>
          <a:xfrm rot="5400000">
            <a:off x="4245732" y="8897112"/>
            <a:ext cx="309201" cy="318811"/>
          </a:xfrm>
          <a:prstGeom prst="triangle">
            <a:avLst>
              <a:gd name="adj" fmla="val 51512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24" tIns="47462" rIns="94924" bIns="47462" rtlCol="0" anchor="ctr"/>
          <a:lstStyle/>
          <a:p>
            <a:pPr algn="ctr" defTabSz="478734">
              <a:defRPr/>
            </a:pPr>
            <a:endParaRPr lang="en-US" sz="1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0555" y="3509559"/>
            <a:ext cx="438624" cy="327513"/>
          </a:xfrm>
          <a:prstGeom prst="rect">
            <a:avLst/>
          </a:prstGeom>
        </p:spPr>
        <p:txBody>
          <a:bodyPr wrap="none" lIns="95747" tIns="47873" rIns="95747" bIns="47873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[?]</a:t>
            </a:r>
            <a:endParaRPr lang="en-US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8A7DA-A298-4697-AEE1-178F0CA958E8}"/>
              </a:ext>
            </a:extLst>
          </p:cNvPr>
          <p:cNvSpPr txBox="1"/>
          <p:nvPr/>
        </p:nvSpPr>
        <p:spPr>
          <a:xfrm>
            <a:off x="4756909" y="387962"/>
            <a:ext cx="2423637" cy="881974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lIns="96900" tIns="48449" rIns="96900" bIns="48449" rtlCol="0">
            <a:noAutofit/>
          </a:bodyPr>
          <a:lstStyle/>
          <a:p>
            <a:pPr algn="ctr">
              <a:defRPr/>
            </a:pPr>
            <a:r>
              <a:rPr lang="en-US" sz="11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your own notes here:</a:t>
            </a:r>
          </a:p>
          <a:p>
            <a:pPr algn="ctr">
              <a:defRPr/>
            </a:pPr>
            <a:endParaRPr lang="en-US" sz="11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4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ASAP process starts one of four ways:</a:t>
            </a:r>
          </a:p>
          <a:p>
            <a:r>
              <a:rPr lang="en-US" dirty="0"/>
              <a:t>A positive urinalysis,</a:t>
            </a:r>
          </a:p>
          <a:p>
            <a:r>
              <a:rPr lang="en-US" dirty="0"/>
              <a:t>A self-referral, (Without Knowledge of a pending or ongoing drug test) </a:t>
            </a:r>
          </a:p>
          <a:p>
            <a:r>
              <a:rPr lang="en-US" dirty="0"/>
              <a:t>A commander’s referral, or</a:t>
            </a:r>
          </a:p>
          <a:p>
            <a:r>
              <a:rPr lang="en-US" dirty="0"/>
              <a:t>Counseling referral.</a:t>
            </a:r>
            <a:br>
              <a:rPr lang="en-US" dirty="0"/>
            </a:br>
            <a:r>
              <a:rPr lang="en-US" dirty="0"/>
              <a:t>Once that happens, the ASAP team coordinates support—counseling, education, or treatment as needed.</a:t>
            </a:r>
            <a:br>
              <a:rPr lang="en-US" dirty="0"/>
            </a:br>
            <a:r>
              <a:rPr lang="en-US" dirty="0"/>
              <a:t>The goal isn’t to kick soldiers out—it’s to restore them to duty and help them recover. Rehabilitation comes first whenever possible.</a:t>
            </a:r>
            <a:br>
              <a:rPr lang="en-US" dirty="0"/>
            </a:br>
            <a:r>
              <a:rPr lang="en-US" dirty="0"/>
              <a:t>Remember, this is a readiness program, not a punishment program.”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70B26-69D6-4C9F-A4FB-F23740DE5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4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Acknowledge financial challenges, most of us are likely in yellow, and that’s ok. Just addressing our financial needs is progress.</a:t>
            </a:r>
          </a:p>
        </p:txBody>
      </p:sp>
    </p:spTree>
    <p:extLst>
      <p:ext uri="{BB962C8B-B14F-4D97-AF65-F5344CB8AC3E}">
        <p14:creationId xmlns:p14="http://schemas.microsoft.com/office/powerpoint/2010/main" val="253708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96E8B-0123-B789-5A3F-1DAA7B4F8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E16CE-C708-C079-7EC7-38AAA1EEF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CF1C2-605E-8075-9A4A-D94AFF115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Acknowledge financial challenges, most of us are likely in yellow, and that’s ok. Just addressing our financial needs is progress.</a:t>
            </a:r>
          </a:p>
        </p:txBody>
      </p:sp>
    </p:spTree>
    <p:extLst>
      <p:ext uri="{BB962C8B-B14F-4D97-AF65-F5344CB8AC3E}">
        <p14:creationId xmlns:p14="http://schemas.microsoft.com/office/powerpoint/2010/main" val="173670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CC6F-0285-C063-C076-3F1D47836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A7EB53-59D9-2B0A-FF0B-96D216FB2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416273-5F5B-2092-77EE-3F2595BB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most common risk factors we see is trouble sleeping, which makes everything harder </a:t>
            </a:r>
          </a:p>
        </p:txBody>
      </p:sp>
    </p:spTree>
    <p:extLst>
      <p:ext uri="{BB962C8B-B14F-4D97-AF65-F5344CB8AC3E}">
        <p14:creationId xmlns:p14="http://schemas.microsoft.com/office/powerpoint/2010/main" val="371678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95821-F6CC-8A9A-1BC7-342D558C2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2768A-2F4F-0E72-6485-9D1A4F9D9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367CF-587C-920C-8B88-C5EBED333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MFLC: Military Family Life Counselors: DPH: Directors of Psychological Health. Example of square breathing to regulate emotions.</a:t>
            </a:r>
          </a:p>
        </p:txBody>
      </p:sp>
    </p:spTree>
    <p:extLst>
      <p:ext uri="{BB962C8B-B14F-4D97-AF65-F5344CB8AC3E}">
        <p14:creationId xmlns:p14="http://schemas.microsoft.com/office/powerpoint/2010/main" val="111974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2_Title_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21" y="3693897"/>
            <a:ext cx="9152021" cy="1473960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"/>
          <a:stretch/>
        </p:blipFill>
        <p:spPr bwMode="auto">
          <a:xfrm>
            <a:off x="0" y="3379572"/>
            <a:ext cx="899394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6339" y="2237044"/>
            <a:ext cx="7046962" cy="11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lang="en-US" sz="40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 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12047" y="4547973"/>
            <a:ext cx="7041254" cy="29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600" b="0" kern="1200" cap="all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12047" y="3991229"/>
            <a:ext cx="7041253" cy="514035"/>
          </a:xfrm>
          <a:prstGeom prst="rect">
            <a:avLst/>
          </a:prstGeom>
        </p:spPr>
        <p:txBody>
          <a:bodyPr/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8023" y="6475118"/>
            <a:ext cx="9152023" cy="396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21087" y="3380234"/>
            <a:ext cx="2229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177339" y="6621462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FOUO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8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2_Title_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7" r="37478"/>
          <a:stretch/>
        </p:blipFill>
        <p:spPr>
          <a:xfrm>
            <a:off x="0" y="3325565"/>
            <a:ext cx="9144000" cy="2329808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"/>
          <a:stretch/>
        </p:blipFill>
        <p:spPr bwMode="auto">
          <a:xfrm>
            <a:off x="0" y="3379572"/>
            <a:ext cx="899394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6339" y="2237044"/>
            <a:ext cx="7046962" cy="11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lang="en-US" sz="40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461041"/>
            <a:ext cx="9144000" cy="396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21087" y="3380234"/>
            <a:ext cx="2229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12047" y="4547973"/>
            <a:ext cx="7041254" cy="29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600" b="0" kern="1200" cap="all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5"/>
          </p:nvPr>
        </p:nvSpPr>
        <p:spPr>
          <a:xfrm>
            <a:off x="312047" y="3991229"/>
            <a:ext cx="7041253" cy="514035"/>
          </a:xfrm>
          <a:prstGeom prst="rect">
            <a:avLst/>
          </a:prstGeom>
        </p:spPr>
        <p:txBody>
          <a:bodyPr/>
          <a:lstStyle>
            <a:lvl1pPr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177339" y="6621462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FOUO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0248" y="3379572"/>
            <a:ext cx="705305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147673"/>
            <a:ext cx="725792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693897"/>
            <a:ext cx="7257923" cy="854075"/>
          </a:xfrm>
          <a:prstGeom prst="rect">
            <a:avLst/>
          </a:prstGeom>
        </p:spPr>
        <p:txBody>
          <a:bodyPr/>
          <a:lstStyle>
            <a:lvl1pPr>
              <a:defRPr sz="2000" b="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75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_TitleAnd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304800" y="1228725"/>
            <a:ext cx="860583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993567" y="266263"/>
            <a:ext cx="71755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02" y="633358"/>
            <a:ext cx="7189773" cy="3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7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996949" y="262467"/>
            <a:ext cx="718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02" y="633358"/>
            <a:ext cx="7189773" cy="3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22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_Blank_With_Header_and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996949" y="262467"/>
            <a:ext cx="718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BLANK SLIDE</a:t>
            </a: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02" y="633358"/>
            <a:ext cx="7189773" cy="3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9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280" y="6445769"/>
            <a:ext cx="420688" cy="420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smtClean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8D604B7-7F2E-4598-97D7-C78FF17369B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449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91440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CA" sz="195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 algn="l">
              <a:lnSpc>
                <a:spcPts val="1950"/>
              </a:lnSpc>
            </a:pPr>
            <a:r>
              <a:rPr lang="en-US"/>
              <a:t>Master Title Slide Headline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0376" y="1271588"/>
            <a:ext cx="8302625" cy="5254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="1" i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2" y="1881186"/>
            <a:ext cx="8305799" cy="4824414"/>
          </a:xfrm>
        </p:spPr>
        <p:txBody>
          <a:bodyPr/>
          <a:lstStyle>
            <a:lvl1pPr marL="0" indent="0">
              <a:spcBef>
                <a:spcPts val="900"/>
              </a:spcBef>
              <a:spcAft>
                <a:spcPts val="0"/>
              </a:spcAft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73831" indent="-173831">
              <a:spcBef>
                <a:spcPts val="468"/>
              </a:spcBef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42900" indent="-173831">
              <a:buFont typeface="Arial" pitchFamily="34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16731" indent="-169069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5800" indent="-169069">
              <a:buFont typeface="Arial" pitchFamily="34" charset="0"/>
              <a:buChar char="–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CA"/>
              <a:t>First Level Text</a:t>
            </a:r>
          </a:p>
          <a:p>
            <a:pPr lvl="1"/>
            <a:r>
              <a:rPr lang="en-CA"/>
              <a:t>Second Level Text</a:t>
            </a:r>
          </a:p>
          <a:p>
            <a:pPr lvl="2"/>
            <a:r>
              <a:rPr lang="en-CA"/>
              <a:t>Third Level Text</a:t>
            </a:r>
          </a:p>
          <a:p>
            <a:pPr lvl="3"/>
            <a:r>
              <a:rPr lang="en-CA"/>
              <a:t>Fourth Level Text</a:t>
            </a:r>
          </a:p>
          <a:p>
            <a:pPr lvl="4"/>
            <a:r>
              <a:rPr lang="en-CA"/>
              <a:t>Fifth Level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995" y="1162050"/>
            <a:ext cx="868600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599E-CDD5-4C1A-9707-5DAF50CEAC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ttp://www.ng.mil/resources/photo_gallery/graphics/images/ARNG-Clr-51109-full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517" y="144464"/>
            <a:ext cx="91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67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9D89-ECD4-4900-DC9C-777EAACB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7E68-F6A9-7C6A-4476-A96CE58B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7F2C-8FB8-906E-1A4B-838EEC1E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98E7-B76B-4135-8921-01293B9EFF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CEC27-77F8-4E23-B025-A0411269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9F7ED-4DD2-2AF3-50B5-73DFF911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8FAF-F424-4736-9A3D-38B956185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5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66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64093"/>
            <a:ext cx="9144000" cy="110192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28725"/>
            <a:ext cx="86137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009144" y="234950"/>
            <a:ext cx="6697662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D42906-1C91-B91E-90A1-7C3D977A9120}"/>
              </a:ext>
            </a:extLst>
          </p:cNvPr>
          <p:cNvSpPr/>
          <p:nvPr userDrawn="1"/>
        </p:nvSpPr>
        <p:spPr>
          <a:xfrm>
            <a:off x="131197" y="6544249"/>
            <a:ext cx="2274073" cy="2582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/>
              <a:t>DPRR</a:t>
            </a:r>
          </a:p>
        </p:txBody>
      </p:sp>
    </p:spTree>
    <p:extLst>
      <p:ext uri="{BB962C8B-B14F-4D97-AF65-F5344CB8AC3E}">
        <p14:creationId xmlns:p14="http://schemas.microsoft.com/office/powerpoint/2010/main" val="378269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6" r:id="rId6"/>
    <p:sldLayoutId id="2147483687" r:id="rId7"/>
    <p:sldLayoutId id="2147483691" r:id="rId8"/>
    <p:sldLayoutId id="2147483692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rmyresilience.army.mil/ard/R2/I-Want-to-Build-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hyperlink" Target="https://guard.utah.gov/j9/#risk-reduc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darren.g.pain.ctr@army.mil" TargetMode="External"/><Relationship Id="rId5" Type="http://schemas.openxmlformats.org/officeDocument/2006/relationships/hyperlink" Target="mailto:Jeffrey.d.handy3.mil@army.mil" TargetMode="External"/><Relationship Id="rId4" Type="http://schemas.openxmlformats.org/officeDocument/2006/relationships/hyperlink" Target="mailto:jared.w.anderson4.mil@army.mi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11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0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963A-1DAA-CDDB-2E62-101CA299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33" y="1964185"/>
            <a:ext cx="5470180" cy="1191956"/>
          </a:xfrm>
        </p:spPr>
        <p:txBody>
          <a:bodyPr/>
          <a:lstStyle/>
          <a:p>
            <a:r>
              <a:rPr lang="en-US" dirty="0"/>
              <a:t>Risk Mitigation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02AE8-48DB-1EDC-D384-70C14B81F1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339" y="4081764"/>
            <a:ext cx="8531322" cy="514035"/>
          </a:xfrm>
        </p:spPr>
        <p:txBody>
          <a:bodyPr/>
          <a:lstStyle/>
          <a:p>
            <a:pPr algn="ctr"/>
            <a:r>
              <a:rPr lang="en-US" sz="3600" dirty="0"/>
              <a:t>Readiness and resilience</a:t>
            </a:r>
          </a:p>
        </p:txBody>
      </p:sp>
      <p:pic>
        <p:nvPicPr>
          <p:cNvPr id="7" name="Picture 4" descr="J9 logo">
            <a:extLst>
              <a:ext uri="{FF2B5EF4-FFF2-40B4-BE49-F238E27FC236}">
                <a16:creationId xmlns:a16="http://schemas.microsoft.com/office/drawing/2014/main" id="{0C498CA6-841D-8C71-E263-44BA008D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9" y="1855529"/>
            <a:ext cx="1409269" cy="140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Utah Army National Guard logo">
            <a:extLst>
              <a:ext uri="{FF2B5EF4-FFF2-40B4-BE49-F238E27FC236}">
                <a16:creationId xmlns:a16="http://schemas.microsoft.com/office/drawing/2014/main" id="{D222FFE9-67A9-5C9A-7084-3DFA8CAA6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8392" y="1779761"/>
            <a:ext cx="1409269" cy="15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8BA77-758A-E71A-1BC5-90060B8D0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5038-2DB2-D638-DCA0-65485D22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Financial readiness</a:t>
            </a:r>
          </a:p>
        </p:txBody>
      </p:sp>
      <p:pic>
        <p:nvPicPr>
          <p:cNvPr id="18" name="Picture 17" descr="J9 Logo">
            <a:extLst>
              <a:ext uri="{FF2B5EF4-FFF2-40B4-BE49-F238E27FC236}">
                <a16:creationId xmlns:a16="http://schemas.microsoft.com/office/drawing/2014/main" id="{F7331BF2-FD25-DC1F-1EBC-7E9EA36BD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G-9 Logo">
            <a:extLst>
              <a:ext uri="{FF2B5EF4-FFF2-40B4-BE49-F238E27FC236}">
                <a16:creationId xmlns:a16="http://schemas.microsoft.com/office/drawing/2014/main" id="{3406CB6D-EC97-6710-DF53-AB67D7BFB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91078AC-C753-ADA0-FDB2-A7F581961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2CAAA8-8194-F354-6B44-F7E987FB769D}"/>
              </a:ext>
            </a:extLst>
          </p:cNvPr>
          <p:cNvSpPr txBox="1"/>
          <p:nvPr/>
        </p:nvSpPr>
        <p:spPr>
          <a:xfrm>
            <a:off x="1082000" y="1367008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Pays bills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Emergency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Responsible credit use</a:t>
            </a:r>
          </a:p>
        </p:txBody>
      </p:sp>
      <p:sp>
        <p:nvSpPr>
          <p:cNvPr id="14" name="Arrow: Right 13" descr="Arrow pointing to the right">
            <a:extLst>
              <a:ext uri="{FF2B5EF4-FFF2-40B4-BE49-F238E27FC236}">
                <a16:creationId xmlns:a16="http://schemas.microsoft.com/office/drawing/2014/main" id="{C3F34340-3891-8A76-ED31-895CCEBBF3F7}"/>
              </a:ext>
            </a:extLst>
          </p:cNvPr>
          <p:cNvSpPr/>
          <p:nvPr/>
        </p:nvSpPr>
        <p:spPr>
          <a:xfrm>
            <a:off x="4397216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27E29-1724-D047-67DC-3FC75CB818C1}"/>
              </a:ext>
            </a:extLst>
          </p:cNvPr>
          <p:cNvSpPr txBox="1"/>
          <p:nvPr/>
        </p:nvSpPr>
        <p:spPr>
          <a:xfrm>
            <a:off x="5352037" y="1320523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good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budgeting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Contribute to savings and TSP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F0EAA6-0EAA-387B-E9F5-597FD5098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989" y="2734055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21A70D-4926-3FA0-C634-D6B08422E8FE}"/>
              </a:ext>
            </a:extLst>
          </p:cNvPr>
          <p:cNvSpPr txBox="1"/>
          <p:nvPr/>
        </p:nvSpPr>
        <p:spPr>
          <a:xfrm>
            <a:off x="1082000" y="2649767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Occasionally late on bills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for basic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savings</a:t>
            </a:r>
          </a:p>
        </p:txBody>
      </p:sp>
      <p:sp>
        <p:nvSpPr>
          <p:cNvPr id="12" name="Arrow: Right 11" descr="Arrow point to the right">
            <a:extLst>
              <a:ext uri="{FF2B5EF4-FFF2-40B4-BE49-F238E27FC236}">
                <a16:creationId xmlns:a16="http://schemas.microsoft.com/office/drawing/2014/main" id="{4768F039-429A-E641-0D88-F88BCCD5DCCB}"/>
              </a:ext>
            </a:extLst>
          </p:cNvPr>
          <p:cNvSpPr/>
          <p:nvPr/>
        </p:nvSpPr>
        <p:spPr>
          <a:xfrm>
            <a:off x="4397216" y="3025944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ADD552-F65E-2025-E399-3120C2EE4D8C}"/>
              </a:ext>
            </a:extLst>
          </p:cNvPr>
          <p:cNvSpPr txBox="1"/>
          <p:nvPr/>
        </p:nvSpPr>
        <p:spPr>
          <a:xfrm>
            <a:off x="5352037" y="2603282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budget &amp;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free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debt reduction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3C4D3B-B67C-B39E-E504-B2953BB8E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880DC-328F-C3C9-C701-C658F06754BB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Misses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Payday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Overwhelmed and avoidant</a:t>
            </a:r>
          </a:p>
        </p:txBody>
      </p:sp>
      <p:sp>
        <p:nvSpPr>
          <p:cNvPr id="15" name="Arrow: Right 14" descr="Arrow pointing to the right">
            <a:extLst>
              <a:ext uri="{FF2B5EF4-FFF2-40B4-BE49-F238E27FC236}">
                <a16:creationId xmlns:a16="http://schemas.microsoft.com/office/drawing/2014/main" id="{AD51DF99-CB1D-3B89-A91C-7A2751B6185A}"/>
              </a:ext>
            </a:extLst>
          </p:cNvPr>
          <p:cNvSpPr/>
          <p:nvPr/>
        </p:nvSpPr>
        <p:spPr>
          <a:xfrm>
            <a:off x="4376673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941F5B-F670-E4D7-0B54-E8C5C9D2BBCA}"/>
              </a:ext>
            </a:extLst>
          </p:cNvPr>
          <p:cNvSpPr txBox="1"/>
          <p:nvPr/>
        </p:nvSpPr>
        <p:spPr>
          <a:xfrm>
            <a:off x="5352037" y="3932527"/>
            <a:ext cx="358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help from certified financial counselor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Realistic debt management plan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75AE8-C98C-7A08-EFB8-0792BCAE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A5B9-16C6-F9B4-2361-FF5BAD82C5B6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Budgeting Apps					ArmyResilience.army.mil/Financial-Readiness</a:t>
            </a:r>
          </a:p>
          <a:p>
            <a:r>
              <a:rPr lang="en-US" dirty="0">
                <a:solidFill>
                  <a:schemeClr val="bg1"/>
                </a:solidFill>
              </a:rPr>
              <a:t>Trent Scott, J9 Financial Advisor	MilitaryOneSource.mil/Financial-Legal</a:t>
            </a:r>
          </a:p>
        </p:txBody>
      </p:sp>
    </p:spTree>
    <p:extLst>
      <p:ext uri="{BB962C8B-B14F-4D97-AF65-F5344CB8AC3E}">
        <p14:creationId xmlns:p14="http://schemas.microsoft.com/office/powerpoint/2010/main" val="268128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75F62-B59C-E004-6FF7-0C076FCF8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6E74-19A6-45EA-96D7-792A8C84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Personal resiliency</a:t>
            </a:r>
          </a:p>
        </p:txBody>
      </p:sp>
      <p:pic>
        <p:nvPicPr>
          <p:cNvPr id="18" name="Picture 17" descr="J9 Logo">
            <a:extLst>
              <a:ext uri="{FF2B5EF4-FFF2-40B4-BE49-F238E27FC236}">
                <a16:creationId xmlns:a16="http://schemas.microsoft.com/office/drawing/2014/main" id="{7696194D-C79D-6D97-E7D7-2EBA6868D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G-9 Logo">
            <a:extLst>
              <a:ext uri="{FF2B5EF4-FFF2-40B4-BE49-F238E27FC236}">
                <a16:creationId xmlns:a16="http://schemas.microsoft.com/office/drawing/2014/main" id="{3485242E-44F1-4882-8259-D288B2A98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CD72C84-A5E8-7ACC-849B-45565CAA5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9C9FD-E3CA-F09E-64EB-EA1C6D487232}"/>
              </a:ext>
            </a:extLst>
          </p:cNvPr>
          <p:cNvSpPr txBox="1"/>
          <p:nvPr/>
        </p:nvSpPr>
        <p:spPr>
          <a:xfrm>
            <a:off x="1082000" y="1367008"/>
            <a:ext cx="331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life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Connection, hobbies,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to rest and reset</a:t>
            </a:r>
          </a:p>
        </p:txBody>
      </p:sp>
      <p:sp>
        <p:nvSpPr>
          <p:cNvPr id="14" name="Arrow: Right 13" descr="Arrow pointing to the right">
            <a:extLst>
              <a:ext uri="{FF2B5EF4-FFF2-40B4-BE49-F238E27FC236}">
                <a16:creationId xmlns:a16="http://schemas.microsoft.com/office/drawing/2014/main" id="{3DDA2B51-F654-6BB3-34DB-37E00C75BB14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CE7AF9-F1B0-40C9-9AE0-F515AB823DBF}"/>
              </a:ext>
            </a:extLst>
          </p:cNvPr>
          <p:cNvSpPr txBox="1"/>
          <p:nvPr/>
        </p:nvSpPr>
        <p:spPr>
          <a:xfrm>
            <a:off x="5352037" y="1320523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meaningful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 appreciation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boundaries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3BFEDB-3A9B-31AA-1263-F7A0E4570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05" y="2807727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D57E1-2FC2-CF89-E25D-076F61B2A9FE}"/>
              </a:ext>
            </a:extLst>
          </p:cNvPr>
          <p:cNvSpPr txBox="1"/>
          <p:nvPr/>
        </p:nvSpPr>
        <p:spPr>
          <a:xfrm>
            <a:off x="1074317" y="277555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Feels disconnected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enjoyment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self-care</a:t>
            </a:r>
          </a:p>
        </p:txBody>
      </p:sp>
      <p:sp>
        <p:nvSpPr>
          <p:cNvPr id="12" name="Arrow: Right 11" descr="Arrow pointing to the right">
            <a:extLst>
              <a:ext uri="{FF2B5EF4-FFF2-40B4-BE49-F238E27FC236}">
                <a16:creationId xmlns:a16="http://schemas.microsoft.com/office/drawing/2014/main" id="{98EB4753-5897-6523-929E-1A1EDEDAAA34}"/>
              </a:ext>
            </a:extLst>
          </p:cNvPr>
          <p:cNvSpPr/>
          <p:nvPr/>
        </p:nvSpPr>
        <p:spPr>
          <a:xfrm>
            <a:off x="4410076" y="3059434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DD96D1-752B-4F47-7955-F234B4312CAC}"/>
              </a:ext>
            </a:extLst>
          </p:cNvPr>
          <p:cNvSpPr txBox="1"/>
          <p:nvPr/>
        </p:nvSpPr>
        <p:spPr>
          <a:xfrm>
            <a:off x="5344354" y="2691860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 to a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 time to 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out training/opportunities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61D759-7E87-1B43-11F3-BC33FF94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9D1BFA-4C15-CEA7-B389-F61BFFC35603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Dissatisfied/numb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Feels lack of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Signs of burnout/despair</a:t>
            </a:r>
          </a:p>
        </p:txBody>
      </p:sp>
      <p:sp>
        <p:nvSpPr>
          <p:cNvPr id="15" name="Arrow: Right 14" descr="Arrow pointing to the right">
            <a:extLst>
              <a:ext uri="{FF2B5EF4-FFF2-40B4-BE49-F238E27FC236}">
                <a16:creationId xmlns:a16="http://schemas.microsoft.com/office/drawing/2014/main" id="{B0E7E2D9-B964-67F4-6B7D-956F10C6F7FD}"/>
              </a:ext>
            </a:extLst>
          </p:cNvPr>
          <p:cNvSpPr/>
          <p:nvPr/>
        </p:nvSpPr>
        <p:spPr>
          <a:xfrm>
            <a:off x="4397216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148F23-56F1-E806-FC30-A4F3DF61DD66}"/>
              </a:ext>
            </a:extLst>
          </p:cNvPr>
          <p:cNvSpPr txBox="1"/>
          <p:nvPr/>
        </p:nvSpPr>
        <p:spPr>
          <a:xfrm>
            <a:off x="5352037" y="3932527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 to behavioral health or chaplain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talk with trusted friend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D6BDFE-1A6E-AF88-753F-14F75756C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4C0418-B17E-C6A8-A2F3-F572B12217BD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Wellness apps					Master Resilience Training</a:t>
            </a:r>
          </a:p>
          <a:p>
            <a:r>
              <a:rPr lang="en-US" dirty="0">
                <a:solidFill>
                  <a:schemeClr val="bg1"/>
                </a:solidFill>
              </a:rPr>
              <a:t>Chaplain							ArmyResilience.army.mil/ard/r2/armyfit.html</a:t>
            </a:r>
          </a:p>
        </p:txBody>
      </p:sp>
    </p:spTree>
    <p:extLst>
      <p:ext uri="{BB962C8B-B14F-4D97-AF65-F5344CB8AC3E}">
        <p14:creationId xmlns:p14="http://schemas.microsoft.com/office/powerpoint/2010/main" val="225137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3802E-AEEE-67DD-D418-42F4E0459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1B6E-1FD4-4923-9DC6-28AD9DBA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sleep readiness</a:t>
            </a:r>
          </a:p>
        </p:txBody>
      </p:sp>
      <p:pic>
        <p:nvPicPr>
          <p:cNvPr id="18" name="Picture 17" descr="J9 Logo">
            <a:extLst>
              <a:ext uri="{FF2B5EF4-FFF2-40B4-BE49-F238E27FC236}">
                <a16:creationId xmlns:a16="http://schemas.microsoft.com/office/drawing/2014/main" id="{228E8BF1-1DF0-360E-8562-009F5AECB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G-9 Logo">
            <a:extLst>
              <a:ext uri="{FF2B5EF4-FFF2-40B4-BE49-F238E27FC236}">
                <a16:creationId xmlns:a16="http://schemas.microsoft.com/office/drawing/2014/main" id="{E8FFAFA5-04EF-448D-969A-8E8577AA0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697AE8C-9750-ED9A-EEF7-A565BDB35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8D09B-14AC-451A-AB4A-E6607A7176ED}"/>
              </a:ext>
            </a:extLst>
          </p:cNvPr>
          <p:cNvSpPr txBox="1"/>
          <p:nvPr/>
        </p:nvSpPr>
        <p:spPr>
          <a:xfrm>
            <a:off x="1082000" y="1367008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7-9 hours sleep nightly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 wake/bedtime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Feels rested</a:t>
            </a:r>
          </a:p>
        </p:txBody>
      </p:sp>
      <p:sp>
        <p:nvSpPr>
          <p:cNvPr id="14" name="Arrow: Right 13" descr="Arrow pointing to the right">
            <a:extLst>
              <a:ext uri="{FF2B5EF4-FFF2-40B4-BE49-F238E27FC236}">
                <a16:creationId xmlns:a16="http://schemas.microsoft.com/office/drawing/2014/main" id="{64DCED53-6CC0-275F-A674-44EE62FEF3B9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FBBF5F-754E-2E38-7DCD-7C4215A06166}"/>
              </a:ext>
            </a:extLst>
          </p:cNvPr>
          <p:cNvSpPr txBox="1"/>
          <p:nvPr/>
        </p:nvSpPr>
        <p:spPr>
          <a:xfrm>
            <a:off x="5352037" y="1320523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 sleep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good habits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4D96F4-578A-9FF8-0A08-47A1636AF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989" y="2734055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11A4F1-12BF-5B2A-96C6-BB6ECE5EBB60}"/>
              </a:ext>
            </a:extLst>
          </p:cNvPr>
          <p:cNvSpPr txBox="1"/>
          <p:nvPr/>
        </p:nvSpPr>
        <p:spPr>
          <a:xfrm>
            <a:off x="1082000" y="2597134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5-6 hours of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Irregular sleep/sleepiness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Reliance on caffeine </a:t>
            </a:r>
          </a:p>
        </p:txBody>
      </p:sp>
      <p:sp>
        <p:nvSpPr>
          <p:cNvPr id="12" name="Arrow: Right 11" descr="Arrow pointing to the right">
            <a:extLst>
              <a:ext uri="{FF2B5EF4-FFF2-40B4-BE49-F238E27FC236}">
                <a16:creationId xmlns:a16="http://schemas.microsoft.com/office/drawing/2014/main" id="{AF617D3B-08EB-2B2F-8917-E57595E7FD5B}"/>
              </a:ext>
            </a:extLst>
          </p:cNvPr>
          <p:cNvSpPr/>
          <p:nvPr/>
        </p:nvSpPr>
        <p:spPr>
          <a:xfrm>
            <a:off x="4417759" y="29733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4199-B980-BC74-0FF9-A6E434ACAB90}"/>
              </a:ext>
            </a:extLst>
          </p:cNvPr>
          <p:cNvSpPr txBox="1"/>
          <p:nvPr/>
        </p:nvSpPr>
        <p:spPr>
          <a:xfrm>
            <a:off x="5352037" y="2550649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 caffeine/screentime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Practice relaxation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 sleep habits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A85FEE-723F-FD7E-6759-E307C8871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9EEF82-DF14-CA29-B683-C61286C0E226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&lt;5 hours of sleep nightly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Insomnia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Difficulty staying alert</a:t>
            </a:r>
          </a:p>
        </p:txBody>
      </p:sp>
      <p:sp>
        <p:nvSpPr>
          <p:cNvPr id="15" name="Arrow: Right 14" descr="Arrow pointing to the right">
            <a:extLst>
              <a:ext uri="{FF2B5EF4-FFF2-40B4-BE49-F238E27FC236}">
                <a16:creationId xmlns:a16="http://schemas.microsoft.com/office/drawing/2014/main" id="{68BB31CE-57CD-9E99-1243-7181158DDFB9}"/>
              </a:ext>
            </a:extLst>
          </p:cNvPr>
          <p:cNvSpPr/>
          <p:nvPr/>
        </p:nvSpPr>
        <p:spPr>
          <a:xfrm>
            <a:off x="4397216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713ECA-155C-0956-11F0-9D7367627D85}"/>
              </a:ext>
            </a:extLst>
          </p:cNvPr>
          <p:cNvSpPr txBox="1"/>
          <p:nvPr/>
        </p:nvSpPr>
        <p:spPr>
          <a:xfrm>
            <a:off x="5352037" y="3932527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Consult medical/BH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alcohol/late night 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Sleep tracking tools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1CAC2E-0819-5118-E03A-464DADEC3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A0676-3C9C-872A-D97F-7C0361B8F278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Sleep Apps						FM 7-22, 11-7</a:t>
            </a:r>
          </a:p>
          <a:p>
            <a:r>
              <a:rPr lang="en-US" dirty="0">
                <a:solidFill>
                  <a:schemeClr val="bg1"/>
                </a:solidFill>
              </a:rPr>
              <a:t>H2F facilitator					WRAIR.health.mil/Sleep-Resources</a:t>
            </a:r>
          </a:p>
        </p:txBody>
      </p:sp>
    </p:spTree>
    <p:extLst>
      <p:ext uri="{BB962C8B-B14F-4D97-AF65-F5344CB8AC3E}">
        <p14:creationId xmlns:p14="http://schemas.microsoft.com/office/powerpoint/2010/main" val="258725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4498-DE74-5834-EFE8-80F8540A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92FE9-87F9-CFC2-283D-8FAFFA5D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Emotional readiness (abuse prevention)</a:t>
            </a:r>
          </a:p>
        </p:txBody>
      </p:sp>
      <p:pic>
        <p:nvPicPr>
          <p:cNvPr id="18" name="Picture 17" descr="J9 Logo">
            <a:extLst>
              <a:ext uri="{FF2B5EF4-FFF2-40B4-BE49-F238E27FC236}">
                <a16:creationId xmlns:a16="http://schemas.microsoft.com/office/drawing/2014/main" id="{FCDFD2EE-83D2-0DC7-013E-56205AA38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G-9 Logo">
            <a:extLst>
              <a:ext uri="{FF2B5EF4-FFF2-40B4-BE49-F238E27FC236}">
                <a16:creationId xmlns:a16="http://schemas.microsoft.com/office/drawing/2014/main" id="{B38C3A3D-CF4C-91EA-284B-17220661B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02E0A82-0B27-381F-FFF7-2A9575737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4A3C19-0B89-4471-BF9C-2B8B8078FED8}"/>
              </a:ext>
            </a:extLst>
          </p:cNvPr>
          <p:cNvSpPr txBox="1"/>
          <p:nvPr/>
        </p:nvSpPr>
        <p:spPr>
          <a:xfrm>
            <a:off x="1082000" y="1367008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Mutual respect/trust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Honest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conflict resolution</a:t>
            </a:r>
          </a:p>
        </p:txBody>
      </p:sp>
      <p:sp>
        <p:nvSpPr>
          <p:cNvPr id="14" name="Arrow: Right 13" descr="Arrow pointing to the right">
            <a:extLst>
              <a:ext uri="{FF2B5EF4-FFF2-40B4-BE49-F238E27FC236}">
                <a16:creationId xmlns:a16="http://schemas.microsoft.com/office/drawing/2014/main" id="{3A057102-2C1A-F0FA-9808-22AAE25CBB25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C04171-C8AC-E837-6E17-1400630D956D}"/>
              </a:ext>
            </a:extLst>
          </p:cNvPr>
          <p:cNvSpPr txBox="1"/>
          <p:nvPr/>
        </p:nvSpPr>
        <p:spPr>
          <a:xfrm>
            <a:off x="5352037" y="1320523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 and listening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 goals/celebration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077C6B-C77C-CCD3-D928-BF96DD226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05" y="2589107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579668-DEFB-B9E1-19A0-9FD838DC7A7E}"/>
              </a:ext>
            </a:extLst>
          </p:cNvPr>
          <p:cNvSpPr txBox="1"/>
          <p:nvPr/>
        </p:nvSpPr>
        <p:spPr>
          <a:xfrm>
            <a:off x="1074316" y="2452186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Arguments/stonewalling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Controlling behavior</a:t>
            </a:r>
          </a:p>
        </p:txBody>
      </p:sp>
      <p:sp>
        <p:nvSpPr>
          <p:cNvPr id="12" name="Arrow: Right 11" descr="Arrow pointing to the right">
            <a:extLst>
              <a:ext uri="{FF2B5EF4-FFF2-40B4-BE49-F238E27FC236}">
                <a16:creationId xmlns:a16="http://schemas.microsoft.com/office/drawing/2014/main" id="{7E40BCFF-E407-916A-AF5F-898D78E6FFC0}"/>
              </a:ext>
            </a:extLst>
          </p:cNvPr>
          <p:cNvSpPr/>
          <p:nvPr/>
        </p:nvSpPr>
        <p:spPr>
          <a:xfrm>
            <a:off x="4410075" y="2828363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16B798-07A2-BAA5-246F-3F192426D214}"/>
              </a:ext>
            </a:extLst>
          </p:cNvPr>
          <p:cNvSpPr txBox="1"/>
          <p:nvPr/>
        </p:nvSpPr>
        <p:spPr>
          <a:xfrm>
            <a:off x="5344353" y="2405701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Chaplain/counseling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relief techniques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C98F7B-3150-5B65-289B-628E76235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738" y="3599524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BA590E-395C-14FF-6A01-4B2ED2878EB6}"/>
              </a:ext>
            </a:extLst>
          </p:cNvPr>
          <p:cNvSpPr txBox="1"/>
          <p:nvPr/>
        </p:nvSpPr>
        <p:spPr>
          <a:xfrm>
            <a:off x="1074316" y="3455181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Verbal insults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aggression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Intimidation/manipulation</a:t>
            </a:r>
          </a:p>
        </p:txBody>
      </p:sp>
      <p:sp>
        <p:nvSpPr>
          <p:cNvPr id="15" name="Arrow: Right 14" descr="Arrow pointing to the right">
            <a:extLst>
              <a:ext uri="{FF2B5EF4-FFF2-40B4-BE49-F238E27FC236}">
                <a16:creationId xmlns:a16="http://schemas.microsoft.com/office/drawing/2014/main" id="{3DE7DF3A-2F40-9CB7-4104-8E4E4D2AF409}"/>
              </a:ext>
            </a:extLst>
          </p:cNvPr>
          <p:cNvSpPr/>
          <p:nvPr/>
        </p:nvSpPr>
        <p:spPr>
          <a:xfrm>
            <a:off x="4389532" y="3838780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3B60CE-1206-F952-54C6-B30D9A86ACEB}"/>
              </a:ext>
            </a:extLst>
          </p:cNvPr>
          <p:cNvSpPr txBox="1"/>
          <p:nvPr/>
        </p:nvSpPr>
        <p:spPr>
          <a:xfrm>
            <a:off x="5344353" y="3408696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Behavioral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Commander intervention</a:t>
            </a:r>
          </a:p>
        </p:txBody>
      </p:sp>
      <p:sp>
        <p:nvSpPr>
          <p:cNvPr id="10" name="Rectangle: Rounded Corners 9" descr="MFLC phone number: 801-716-9228&#10;and DPH phone number: 801-716-9068">
            <a:extLst>
              <a:ext uri="{FF2B5EF4-FFF2-40B4-BE49-F238E27FC236}">
                <a16:creationId xmlns:a16="http://schemas.microsoft.com/office/drawing/2014/main" id="{23A5AAC5-7A3E-38F8-AA23-B15251CEC757}"/>
              </a:ext>
            </a:extLst>
          </p:cNvPr>
          <p:cNvSpPr/>
          <p:nvPr/>
        </p:nvSpPr>
        <p:spPr>
          <a:xfrm>
            <a:off x="728365" y="5156896"/>
            <a:ext cx="3224288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17C4B-79C0-49CF-1673-D3B770B0FE27}"/>
              </a:ext>
            </a:extLst>
          </p:cNvPr>
          <p:cNvSpPr txBox="1"/>
          <p:nvPr/>
        </p:nvSpPr>
        <p:spPr>
          <a:xfrm>
            <a:off x="875197" y="5317259"/>
            <a:ext cx="559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MFLC: 801-716-9228						</a:t>
            </a:r>
          </a:p>
          <a:p>
            <a:r>
              <a:rPr lang="en-US" dirty="0">
                <a:solidFill>
                  <a:schemeClr val="bg1"/>
                </a:solidFill>
              </a:rPr>
              <a:t>DPH: 801-716-9068					</a:t>
            </a:r>
          </a:p>
        </p:txBody>
      </p:sp>
      <p:pic>
        <p:nvPicPr>
          <p:cNvPr id="4" name="Picture 3" descr="Breathing Meditation Cycle Breathing for four counts">
            <a:extLst>
              <a:ext uri="{FF2B5EF4-FFF2-40B4-BE49-F238E27FC236}">
                <a16:creationId xmlns:a16="http://schemas.microsoft.com/office/drawing/2014/main" id="{C25A9E24-202A-9796-27EC-79ADAA26E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00" y="4385496"/>
            <a:ext cx="2039329" cy="19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0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8915-6F3E-CA57-DE37-305680ADE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AF4E-6C50-949C-7371-E057BA76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Unit cohesion</a:t>
            </a:r>
          </a:p>
        </p:txBody>
      </p:sp>
      <p:pic>
        <p:nvPicPr>
          <p:cNvPr id="18" name="Picture 17" descr="J9 Logo">
            <a:extLst>
              <a:ext uri="{FF2B5EF4-FFF2-40B4-BE49-F238E27FC236}">
                <a16:creationId xmlns:a16="http://schemas.microsoft.com/office/drawing/2014/main" id="{87AC08A2-8FBA-7E2F-5397-CA0F2374D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G-9 Logo">
            <a:extLst>
              <a:ext uri="{FF2B5EF4-FFF2-40B4-BE49-F238E27FC236}">
                <a16:creationId xmlns:a16="http://schemas.microsoft.com/office/drawing/2014/main" id="{C517FEEC-A12B-B5AC-158F-B629E8763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BC60E5B-0BDB-D13A-29A2-54F59002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3C0366-3E19-AE0F-E7F0-D1245A5A44E0}"/>
              </a:ext>
            </a:extLst>
          </p:cNvPr>
          <p:cNvSpPr txBox="1"/>
          <p:nvPr/>
        </p:nvSpPr>
        <p:spPr>
          <a:xfrm>
            <a:off x="1082000" y="1367008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Trust/open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respected and valued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collaboration</a:t>
            </a:r>
          </a:p>
        </p:txBody>
      </p:sp>
      <p:sp>
        <p:nvSpPr>
          <p:cNvPr id="14" name="Arrow: Right 13" descr="Arrow pointing to the right">
            <a:extLst>
              <a:ext uri="{FF2B5EF4-FFF2-40B4-BE49-F238E27FC236}">
                <a16:creationId xmlns:a16="http://schemas.microsoft.com/office/drawing/2014/main" id="{4FB6F8F0-C2FA-6646-6B76-6BA8A020FE27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CB952D-0B45-5C43-228E-C68249194F17}"/>
              </a:ext>
            </a:extLst>
          </p:cNvPr>
          <p:cNvSpPr txBox="1"/>
          <p:nvPr/>
        </p:nvSpPr>
        <p:spPr>
          <a:xfrm>
            <a:off x="5352037" y="1320523"/>
            <a:ext cx="358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Transparent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Recognition of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Climate of mutual respect and support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88E458-F062-C928-51D6-38FAF263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989" y="2734055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48FE14-E708-8EE8-B8ED-8BC0F3F725F0}"/>
              </a:ext>
            </a:extLst>
          </p:cNvPr>
          <p:cNvSpPr txBox="1"/>
          <p:nvPr/>
        </p:nvSpPr>
        <p:spPr>
          <a:xfrm>
            <a:off x="1082000" y="2597134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Feeling disconnected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Concerns not addressed</a:t>
            </a:r>
          </a:p>
        </p:txBody>
      </p:sp>
      <p:sp>
        <p:nvSpPr>
          <p:cNvPr id="12" name="Arrow: Right 11" descr="Arrow pointing to the right">
            <a:extLst>
              <a:ext uri="{FF2B5EF4-FFF2-40B4-BE49-F238E27FC236}">
                <a16:creationId xmlns:a16="http://schemas.microsoft.com/office/drawing/2014/main" id="{02AE084F-EFF5-8B82-91F5-726E107A0B26}"/>
              </a:ext>
            </a:extLst>
          </p:cNvPr>
          <p:cNvSpPr/>
          <p:nvPr/>
        </p:nvSpPr>
        <p:spPr>
          <a:xfrm>
            <a:off x="4417759" y="29733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1DD77A-F761-46F2-4BFA-35476FDA4A8D}"/>
              </a:ext>
            </a:extLst>
          </p:cNvPr>
          <p:cNvSpPr txBox="1"/>
          <p:nvPr/>
        </p:nvSpPr>
        <p:spPr>
          <a:xfrm>
            <a:off x="5352037" y="2550649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Cultivate relationships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Peer 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group discussions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C8E4BA-35F2-8F88-37A2-5B6E00594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30EF77-20A7-BCAE-E99B-553C1FA505BB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feel safe/supported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Disrespect/harassment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morale/motivation</a:t>
            </a:r>
          </a:p>
        </p:txBody>
      </p:sp>
      <p:sp>
        <p:nvSpPr>
          <p:cNvPr id="15" name="Arrow: Right 14" descr="Arrow pointing to the right">
            <a:extLst>
              <a:ext uri="{FF2B5EF4-FFF2-40B4-BE49-F238E27FC236}">
                <a16:creationId xmlns:a16="http://schemas.microsoft.com/office/drawing/2014/main" id="{8AEEFAF7-B5E4-9C01-1811-4473538FB824}"/>
              </a:ext>
            </a:extLst>
          </p:cNvPr>
          <p:cNvSpPr/>
          <p:nvPr/>
        </p:nvSpPr>
        <p:spPr>
          <a:xfrm>
            <a:off x="4397216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520EFC-55D4-AC01-8212-1BB5BF42EE18}"/>
              </a:ext>
            </a:extLst>
          </p:cNvPr>
          <p:cNvSpPr txBox="1"/>
          <p:nvPr/>
        </p:nvSpPr>
        <p:spPr>
          <a:xfrm>
            <a:off x="5352037" y="3932527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 leaders, BH, 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accountability/enforcement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3DD5EE-F67A-1668-6643-4A01A125C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86B652-5683-179D-593A-AD8C3180852B}"/>
              </a:ext>
            </a:extLst>
          </p:cNvPr>
          <p:cNvSpPr txBox="1"/>
          <p:nvPr/>
        </p:nvSpPr>
        <p:spPr>
          <a:xfrm>
            <a:off x="334255" y="5319552"/>
            <a:ext cx="8475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J9 Resources	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https://www.armyresilience.army.mil/ard/R2/I-Want-to-Build-</a:t>
            </a:r>
            <a:r>
              <a:rPr lang="en-US" dirty="0">
                <a:solidFill>
                  <a:schemeClr val="bg1"/>
                </a:solidFill>
              </a:rPr>
              <a:t>Chaplain			Unit-Cohesion.html</a:t>
            </a:r>
          </a:p>
          <a:p>
            <a:r>
              <a:rPr lang="en-US" dirty="0">
                <a:solidFill>
                  <a:schemeClr val="bg1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85965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79D46-42EE-AD99-3C1A-7AE93B00A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A83F-CC90-2DD6-AF05-66113A4F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Sexual/relationship readiness</a:t>
            </a:r>
          </a:p>
        </p:txBody>
      </p:sp>
      <p:pic>
        <p:nvPicPr>
          <p:cNvPr id="18" name="Picture 17" descr="J9 Logo">
            <a:extLst>
              <a:ext uri="{FF2B5EF4-FFF2-40B4-BE49-F238E27FC236}">
                <a16:creationId xmlns:a16="http://schemas.microsoft.com/office/drawing/2014/main" id="{90DE5A02-22BA-50D8-59F2-C7F4B9A24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G-9 Logo">
            <a:extLst>
              <a:ext uri="{FF2B5EF4-FFF2-40B4-BE49-F238E27FC236}">
                <a16:creationId xmlns:a16="http://schemas.microsoft.com/office/drawing/2014/main" id="{FCDE003C-FF0F-7268-0D30-A938EEB28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947F26-8182-0F6E-87CD-C747C86A3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626" y="6249221"/>
            <a:ext cx="8813906" cy="587339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4" descr="Sexual Harassment and Sexual Assault Continuum and impacts on Readiness chart">
            <a:extLst>
              <a:ext uri="{FF2B5EF4-FFF2-40B4-BE49-F238E27FC236}">
                <a16:creationId xmlns:a16="http://schemas.microsoft.com/office/drawing/2014/main" id="{683F4A1D-6861-7A60-91DA-73AFFFF8AA4C}"/>
              </a:ext>
            </a:extLst>
          </p:cNvPr>
          <p:cNvSpPr/>
          <p:nvPr/>
        </p:nvSpPr>
        <p:spPr>
          <a:xfrm>
            <a:off x="122625" y="1143000"/>
            <a:ext cx="8718114" cy="5106222"/>
          </a:xfrm>
          <a:custGeom>
            <a:avLst/>
            <a:gdLst/>
            <a:ahLst/>
            <a:cxnLst/>
            <a:rect l="l" t="t" r="r" b="b"/>
            <a:pathLst>
              <a:path w="13091375" h="7609362">
                <a:moveTo>
                  <a:pt x="0" y="0"/>
                </a:moveTo>
                <a:lnTo>
                  <a:pt x="13091376" y="0"/>
                </a:lnTo>
                <a:lnTo>
                  <a:pt x="13091376" y="7609362"/>
                </a:lnTo>
                <a:lnTo>
                  <a:pt x="0" y="7609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55B30-04DB-3A75-94FA-96E3BC56E8CA}"/>
              </a:ext>
            </a:extLst>
          </p:cNvPr>
          <p:cNvSpPr txBox="1"/>
          <p:nvPr/>
        </p:nvSpPr>
        <p:spPr>
          <a:xfrm>
            <a:off x="334255" y="6423852"/>
            <a:ext cx="847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Chaplain; SAPRO: Andrew Kalinen; 801-716-9254</a:t>
            </a:r>
          </a:p>
        </p:txBody>
      </p:sp>
    </p:spTree>
    <p:extLst>
      <p:ext uri="{BB962C8B-B14F-4D97-AF65-F5344CB8AC3E}">
        <p14:creationId xmlns:p14="http://schemas.microsoft.com/office/powerpoint/2010/main" val="371725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E92F9-AAF3-2449-570C-1C68BBDE3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3CBA-DB69-A6D6-0C7B-3D11C6ED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Discipline/good conduct</a:t>
            </a:r>
          </a:p>
        </p:txBody>
      </p:sp>
      <p:pic>
        <p:nvPicPr>
          <p:cNvPr id="18" name="Picture 17" descr="J9 Logo">
            <a:extLst>
              <a:ext uri="{FF2B5EF4-FFF2-40B4-BE49-F238E27FC236}">
                <a16:creationId xmlns:a16="http://schemas.microsoft.com/office/drawing/2014/main" id="{EF3A17F4-638B-8CD0-0D67-586584AFE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G-9 Logo">
            <a:extLst>
              <a:ext uri="{FF2B5EF4-FFF2-40B4-BE49-F238E27FC236}">
                <a16:creationId xmlns:a16="http://schemas.microsoft.com/office/drawing/2014/main" id="{53811939-0550-966C-B233-2A06D1F5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E1FC717-8C6A-4724-8902-7F4D1DC2E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4DDD30-0049-8508-8349-2DCDF0D8ED07}"/>
              </a:ext>
            </a:extLst>
          </p:cNvPr>
          <p:cNvSpPr txBox="1"/>
          <p:nvPr/>
        </p:nvSpPr>
        <p:spPr>
          <a:xfrm>
            <a:off x="1082000" y="1367008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Self-control and 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Follows Army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misconduct/legal issues</a:t>
            </a:r>
          </a:p>
        </p:txBody>
      </p:sp>
      <p:sp>
        <p:nvSpPr>
          <p:cNvPr id="14" name="Arrow: Right 13" descr="Arrow pointing to the right">
            <a:extLst>
              <a:ext uri="{FF2B5EF4-FFF2-40B4-BE49-F238E27FC236}">
                <a16:creationId xmlns:a16="http://schemas.microsoft.com/office/drawing/2014/main" id="{AA6FF1B7-0FDB-D6DB-DC8E-6EFA80A43923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11EA2C-F86D-A1E3-028E-64B46DC1F4DE}"/>
              </a:ext>
            </a:extLst>
          </p:cNvPr>
          <p:cNvSpPr txBox="1"/>
          <p:nvPr/>
        </p:nvSpPr>
        <p:spPr>
          <a:xfrm>
            <a:off x="5352037" y="1320523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 and reward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Soldiers as peer role models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7EF542-315E-8F36-845A-C7469C314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989" y="2734055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B3E86-9C63-5A91-F8E6-2A0A077D3D9A}"/>
              </a:ext>
            </a:extLst>
          </p:cNvPr>
          <p:cNvSpPr txBox="1"/>
          <p:nvPr/>
        </p:nvSpPr>
        <p:spPr>
          <a:xfrm>
            <a:off x="1082000" y="2597134"/>
            <a:ext cx="331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Occasional discipline issues/peer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Inappropriate jokes/behavior off-duty</a:t>
            </a:r>
          </a:p>
        </p:txBody>
      </p:sp>
      <p:sp>
        <p:nvSpPr>
          <p:cNvPr id="12" name="Arrow: Right 11" descr="Arrow pointing to the right">
            <a:extLst>
              <a:ext uri="{FF2B5EF4-FFF2-40B4-BE49-F238E27FC236}">
                <a16:creationId xmlns:a16="http://schemas.microsoft.com/office/drawing/2014/main" id="{DC5B70D2-0DC7-8380-89F6-662F0E8ECC3F}"/>
              </a:ext>
            </a:extLst>
          </p:cNvPr>
          <p:cNvSpPr/>
          <p:nvPr/>
        </p:nvSpPr>
        <p:spPr>
          <a:xfrm>
            <a:off x="4417759" y="29733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DFD46-34AE-D257-CA3A-2938B4D95E4B}"/>
              </a:ext>
            </a:extLst>
          </p:cNvPr>
          <p:cNvSpPr txBox="1"/>
          <p:nvPr/>
        </p:nvSpPr>
        <p:spPr>
          <a:xfrm>
            <a:off x="5352037" y="2550649"/>
            <a:ext cx="358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 level discussion to reinforce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Corrective counseling/mentorship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4B3816-6F68-2E0D-608D-BB1821430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03FC57-B10F-8AE9-2346-70518ADC696D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Illegal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Substance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Disregards values/orders</a:t>
            </a:r>
          </a:p>
        </p:txBody>
      </p:sp>
      <p:sp>
        <p:nvSpPr>
          <p:cNvPr id="15" name="Arrow: Right 14" descr="Arrow pointing to the right">
            <a:extLst>
              <a:ext uri="{FF2B5EF4-FFF2-40B4-BE49-F238E27FC236}">
                <a16:creationId xmlns:a16="http://schemas.microsoft.com/office/drawing/2014/main" id="{88254C49-4099-907F-21AB-143FDA2CEEC9}"/>
              </a:ext>
            </a:extLst>
          </p:cNvPr>
          <p:cNvSpPr/>
          <p:nvPr/>
        </p:nvSpPr>
        <p:spPr>
          <a:xfrm>
            <a:off x="4397216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31628-C88D-D8DD-14E6-79AFC6791C1B}"/>
              </a:ext>
            </a:extLst>
          </p:cNvPr>
          <p:cNvSpPr txBox="1"/>
          <p:nvPr/>
        </p:nvSpPr>
        <p:spPr>
          <a:xfrm>
            <a:off x="5352037" y="3932527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Corrective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BH, legal, command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Development/monitoring plans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6F98B2-528F-09A3-695D-3CF45DDCF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3DB60-0801-9F4A-4BA7-47208FFDB319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leadership					Behavioral Health	/MFLC</a:t>
            </a:r>
          </a:p>
          <a:p>
            <a:r>
              <a:rPr lang="en-US" dirty="0">
                <a:solidFill>
                  <a:schemeClr val="bg1"/>
                </a:solidFill>
              </a:rPr>
              <a:t>JAG/TDS						</a:t>
            </a:r>
          </a:p>
        </p:txBody>
      </p:sp>
    </p:spTree>
    <p:extLst>
      <p:ext uri="{BB962C8B-B14F-4D97-AF65-F5344CB8AC3E}">
        <p14:creationId xmlns:p14="http://schemas.microsoft.com/office/powerpoint/2010/main" val="347607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56FE-F76F-7F60-C0E9-F150F9FD8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8FCC-82FA-1398-8A7F-9F8CC95C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Army environment</a:t>
            </a:r>
          </a:p>
        </p:txBody>
      </p:sp>
      <p:pic>
        <p:nvPicPr>
          <p:cNvPr id="18" name="Picture 17" descr="J9 Logo">
            <a:extLst>
              <a:ext uri="{FF2B5EF4-FFF2-40B4-BE49-F238E27FC236}">
                <a16:creationId xmlns:a16="http://schemas.microsoft.com/office/drawing/2014/main" id="{97CFB29A-EDF2-37EC-6F0A-C8AF48AE9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G-9 Logo">
            <a:extLst>
              <a:ext uri="{FF2B5EF4-FFF2-40B4-BE49-F238E27FC236}">
                <a16:creationId xmlns:a16="http://schemas.microsoft.com/office/drawing/2014/main" id="{F22C7655-DC54-B0E7-E13B-2872CEA7E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EF6C230-B122-DBE8-F3FE-AE7904C42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28891-F206-52E6-46FB-17CCF0DC9E0F}"/>
              </a:ext>
            </a:extLst>
          </p:cNvPr>
          <p:cNvSpPr txBox="1"/>
          <p:nvPr/>
        </p:nvSpPr>
        <p:spPr>
          <a:xfrm>
            <a:off x="1082000" y="1367008"/>
            <a:ext cx="331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Feels pride, purpose, connection</a:t>
            </a:r>
          </a:p>
        </p:txBody>
      </p:sp>
      <p:sp>
        <p:nvSpPr>
          <p:cNvPr id="14" name="Arrow: Right 13" descr="Arrow pointing to the right">
            <a:extLst>
              <a:ext uri="{FF2B5EF4-FFF2-40B4-BE49-F238E27FC236}">
                <a16:creationId xmlns:a16="http://schemas.microsoft.com/office/drawing/2014/main" id="{F7E84309-72DA-FA16-3549-EB00A13F8EFA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2D02BC-C592-BDD7-EC9F-5990C5EDFB15}"/>
              </a:ext>
            </a:extLst>
          </p:cNvPr>
          <p:cNvSpPr txBox="1"/>
          <p:nvPr/>
        </p:nvSpPr>
        <p:spPr>
          <a:xfrm>
            <a:off x="5352037" y="1320523"/>
            <a:ext cx="358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 achievements and good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career planning &amp; mentorship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1DCD39-0088-595B-462A-78327737D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989" y="2734055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6DE9A-6EB8-0B5A-2F00-3D2F097C0FED}"/>
              </a:ext>
            </a:extLst>
          </p:cNvPr>
          <p:cNvSpPr txBox="1"/>
          <p:nvPr/>
        </p:nvSpPr>
        <p:spPr>
          <a:xfrm>
            <a:off x="1082000" y="2597134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Frustration and disconnect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fit/role </a:t>
            </a:r>
          </a:p>
        </p:txBody>
      </p:sp>
      <p:sp>
        <p:nvSpPr>
          <p:cNvPr id="12" name="Arrow: Right 11" descr="Arrow pointing to the right">
            <a:extLst>
              <a:ext uri="{FF2B5EF4-FFF2-40B4-BE49-F238E27FC236}">
                <a16:creationId xmlns:a16="http://schemas.microsoft.com/office/drawing/2014/main" id="{04378EA4-4F21-A8E9-D394-28B5BB6212D2}"/>
              </a:ext>
            </a:extLst>
          </p:cNvPr>
          <p:cNvSpPr/>
          <p:nvPr/>
        </p:nvSpPr>
        <p:spPr>
          <a:xfrm>
            <a:off x="4417759" y="29733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49146C-E674-9696-19E7-A8F18EF02D0C}"/>
              </a:ext>
            </a:extLst>
          </p:cNvPr>
          <p:cNvSpPr txBox="1"/>
          <p:nvPr/>
        </p:nvSpPr>
        <p:spPr>
          <a:xfrm>
            <a:off x="5352037" y="2550649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Goals and 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barriers to satisfaction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818EEF-2C65-F6AA-63AB-5CA12291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013E77-E1C0-0679-F6A9-E232BC739455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Unhappy with military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Undervalued/unrecognized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Isolation </a:t>
            </a:r>
          </a:p>
        </p:txBody>
      </p:sp>
      <p:sp>
        <p:nvSpPr>
          <p:cNvPr id="15" name="Arrow: Right 14" descr="Arrow pointing to the right">
            <a:extLst>
              <a:ext uri="{FF2B5EF4-FFF2-40B4-BE49-F238E27FC236}">
                <a16:creationId xmlns:a16="http://schemas.microsoft.com/office/drawing/2014/main" id="{4E8B5C4B-CEE3-0D0C-AB69-0E6C18D01EA6}"/>
              </a:ext>
            </a:extLst>
          </p:cNvPr>
          <p:cNvSpPr/>
          <p:nvPr/>
        </p:nvSpPr>
        <p:spPr>
          <a:xfrm>
            <a:off x="4397216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CCC97D-EB10-34C6-ACFC-0CBC74607996}"/>
              </a:ext>
            </a:extLst>
          </p:cNvPr>
          <p:cNvSpPr txBox="1"/>
          <p:nvPr/>
        </p:nvSpPr>
        <p:spPr>
          <a:xfrm>
            <a:off x="5352037" y="3932527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listening/validation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counselors/BH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 recognition programs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89DE3E-8D88-47A4-0036-6566E7F23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12A2A-05F9-4108-969A-6D5F82809C52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leaders						Retention</a:t>
            </a:r>
          </a:p>
          <a:p>
            <a:r>
              <a:rPr lang="en-US" dirty="0">
                <a:solidFill>
                  <a:schemeClr val="bg1"/>
                </a:solidFill>
              </a:rPr>
              <a:t>Chaplain							J9 resources</a:t>
            </a:r>
          </a:p>
        </p:txBody>
      </p:sp>
    </p:spTree>
    <p:extLst>
      <p:ext uri="{BB962C8B-B14F-4D97-AF65-F5344CB8AC3E}">
        <p14:creationId xmlns:p14="http://schemas.microsoft.com/office/powerpoint/2010/main" val="153808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DC00C-C224-DA09-3025-9D1381C9C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D8E9DD-DF89-7BD2-1AED-13114713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Readiness and resilience</a:t>
            </a:r>
            <a:endParaRPr lang="en-US" dirty="0"/>
          </a:p>
        </p:txBody>
      </p:sp>
      <p:pic>
        <p:nvPicPr>
          <p:cNvPr id="1028" name="Picture 4" descr="J9 Logo">
            <a:extLst>
              <a:ext uri="{FF2B5EF4-FFF2-40B4-BE49-F238E27FC236}">
                <a16:creationId xmlns:a16="http://schemas.microsoft.com/office/drawing/2014/main" id="{E1C5C007-6EC2-1F4A-75B3-1F7D1BFB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" y="62560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-9 Logo">
            <a:extLst>
              <a:ext uri="{FF2B5EF4-FFF2-40B4-BE49-F238E27FC236}">
                <a16:creationId xmlns:a16="http://schemas.microsoft.com/office/drawing/2014/main" id="{C883AF79-CE00-5066-08E5-C24477458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000" y="0"/>
            <a:ext cx="988319" cy="101143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CB3C7F-098F-FFC9-368D-3861E867D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2462543"/>
            <a:ext cx="3244158" cy="19555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BC44F4-D47F-130E-904A-A8A33F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462543"/>
            <a:ext cx="3244158" cy="1928388"/>
          </a:xfrm>
        </p:spPr>
        <p:txBody>
          <a:bodyPr/>
          <a:lstStyle/>
          <a:p>
            <a:r>
              <a:rPr lang="en-US" sz="2400" b="1" dirty="0">
                <a:latin typeface="Arial"/>
                <a:ea typeface="ＭＳ Ｐゴシック"/>
                <a:cs typeface="Arial"/>
              </a:rPr>
              <a:t>YOU’VE GOT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Self-Awareness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Growth Mindset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Healthy Habits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149B4B8-97F0-062F-0521-E5DE747CAFF6}"/>
              </a:ext>
            </a:extLst>
          </p:cNvPr>
          <p:cNvSpPr txBox="1">
            <a:spLocks/>
          </p:cNvSpPr>
          <p:nvPr/>
        </p:nvSpPr>
        <p:spPr bwMode="auto">
          <a:xfrm>
            <a:off x="4814938" y="2462543"/>
            <a:ext cx="3244158" cy="348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dirty="0">
                <a:latin typeface="Arial"/>
                <a:ea typeface="ＭＳ Ｐゴシック"/>
                <a:cs typeface="Arial"/>
              </a:rPr>
              <a:t>WE’VE GOT YOU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Unit Support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State Support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Army Support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pPr defTabSz="914400"/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50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9B16A-199C-7ED0-F8A7-D4F38E8EB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9B5F83-0578-1969-4D41-045EBDE3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Individual: Self-Awareness</a:t>
            </a:r>
            <a:endParaRPr lang="en-US" dirty="0"/>
          </a:p>
        </p:txBody>
      </p:sp>
      <p:pic>
        <p:nvPicPr>
          <p:cNvPr id="1028" name="Picture 4" descr="J9 Logo">
            <a:extLst>
              <a:ext uri="{FF2B5EF4-FFF2-40B4-BE49-F238E27FC236}">
                <a16:creationId xmlns:a16="http://schemas.microsoft.com/office/drawing/2014/main" id="{AF6C54C6-6DCA-C452-180B-72BF8402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" y="20424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-9 Logo">
            <a:extLst>
              <a:ext uri="{FF2B5EF4-FFF2-40B4-BE49-F238E27FC236}">
                <a16:creationId xmlns:a16="http://schemas.microsoft.com/office/drawing/2014/main" id="{E3B17CA7-4EBC-C5A3-8E63-637D77E05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153" y="0"/>
            <a:ext cx="969166" cy="991837"/>
          </a:xfrm>
          <a:prstGeom prst="rect">
            <a:avLst/>
          </a:prstGeom>
        </p:spPr>
      </p:pic>
      <p:pic>
        <p:nvPicPr>
          <p:cNvPr id="7" name="Picture 6" descr="Statue of a lion lying down">
            <a:extLst>
              <a:ext uri="{FF2B5EF4-FFF2-40B4-BE49-F238E27FC236}">
                <a16:creationId xmlns:a16="http://schemas.microsoft.com/office/drawing/2014/main" id="{51654A3A-B3CA-A61C-F276-45053F627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13377"/>
            <a:ext cx="9144000" cy="53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7C6DB-89B0-3C8F-C153-4304B2BD4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51A2-0646-B629-06BD-5D4F8F99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Risk Reduction program</a:t>
            </a:r>
          </a:p>
        </p:txBody>
      </p:sp>
      <p:pic>
        <p:nvPicPr>
          <p:cNvPr id="18" name="Picture 17" descr="J9 logo">
            <a:extLst>
              <a:ext uri="{FF2B5EF4-FFF2-40B4-BE49-F238E27FC236}">
                <a16:creationId xmlns:a16="http://schemas.microsoft.com/office/drawing/2014/main" id="{A928E291-B0F3-1979-D84C-B2C622425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Directorate of Prevention, Resilience and Readiness; G-9 logo">
            <a:extLst>
              <a:ext uri="{FF2B5EF4-FFF2-40B4-BE49-F238E27FC236}">
                <a16:creationId xmlns:a16="http://schemas.microsoft.com/office/drawing/2014/main" id="{6BEE4668-C920-BE71-4F38-C21BC8828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951A640F-FBC5-2463-00DA-B5BAA762E1EB}"/>
              </a:ext>
            </a:extLst>
          </p:cNvPr>
          <p:cNvSpPr txBox="1"/>
          <p:nvPr/>
        </p:nvSpPr>
        <p:spPr>
          <a:xfrm>
            <a:off x="2725916" y="2606617"/>
            <a:ext cx="36921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Risk Reduction Coordinator</a:t>
            </a:r>
            <a:endParaRPr lang="en-US" dirty="0"/>
          </a:p>
          <a:p>
            <a:r>
              <a:rPr lang="en-US" b="1" dirty="0"/>
              <a:t>Jared Anderson</a:t>
            </a:r>
          </a:p>
          <a:p>
            <a:r>
              <a:rPr lang="en-US" dirty="0"/>
              <a:t>385-988-6288</a:t>
            </a:r>
          </a:p>
          <a:p>
            <a:r>
              <a:rPr lang="en-US" dirty="0">
                <a:hlinkClick r:id="rId4"/>
              </a:rPr>
              <a:t>jared.w.anderson4.mil@army.mil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5A1E3-963D-AF26-2A90-6B5BA99F31CC}"/>
              </a:ext>
            </a:extLst>
          </p:cNvPr>
          <p:cNvSpPr txBox="1"/>
          <p:nvPr/>
        </p:nvSpPr>
        <p:spPr>
          <a:xfrm>
            <a:off x="729814" y="4314373"/>
            <a:ext cx="450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Prevention Coordinator</a:t>
            </a:r>
            <a:endParaRPr lang="en-US" dirty="0"/>
          </a:p>
          <a:p>
            <a:r>
              <a:rPr lang="en-US" b="1" dirty="0"/>
              <a:t>Jeff Handy</a:t>
            </a:r>
          </a:p>
          <a:p>
            <a:r>
              <a:rPr lang="en-US" dirty="0"/>
              <a:t>801-855-6205</a:t>
            </a: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jeffrey.d.handy3.mil@army.mil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287B104-6445-1A62-7490-5D8B02DA8BCB}"/>
              </a:ext>
            </a:extLst>
          </p:cNvPr>
          <p:cNvSpPr txBox="1"/>
          <p:nvPr/>
        </p:nvSpPr>
        <p:spPr>
          <a:xfrm>
            <a:off x="5710841" y="4314373"/>
            <a:ext cx="2975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Prevention Coordinator</a:t>
            </a:r>
          </a:p>
          <a:p>
            <a:r>
              <a:rPr lang="en-US" b="1" dirty="0"/>
              <a:t>Darren Pain</a:t>
            </a:r>
          </a:p>
          <a:p>
            <a:r>
              <a:rPr lang="en-US" dirty="0"/>
              <a:t>385-202-9697</a:t>
            </a: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darren.g.pain.ctr@army.mil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91BD3E-1034-06E1-7E4A-C7FE478093EE}"/>
              </a:ext>
            </a:extLst>
          </p:cNvPr>
          <p:cNvSpPr txBox="1"/>
          <p:nvPr/>
        </p:nvSpPr>
        <p:spPr>
          <a:xfrm>
            <a:off x="-1223964" y="5921514"/>
            <a:ext cx="11591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https://guard.utah.gov/j9/#risk-reduction</a:t>
            </a:r>
            <a:r>
              <a:rPr lang="en-US" sz="2000" dirty="0"/>
              <a:t> </a:t>
            </a:r>
          </a:p>
          <a:p>
            <a:pPr algn="ctr"/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89CFBB-FF4C-9665-DFDD-8E12D4EDB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7322"/>
            <a:ext cx="6767146" cy="1082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CDC21-0A4C-2457-DF15-D54D7DD64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63512"/>
          <a:stretch>
            <a:fillRect/>
          </a:stretch>
        </p:blipFill>
        <p:spPr>
          <a:xfrm>
            <a:off x="6674827" y="1317322"/>
            <a:ext cx="2469173" cy="10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7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871C9-661C-1FE8-D761-C937D6CFB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6B46A3-E464-301F-CD18-AFF95222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Individual: growth mindset</a:t>
            </a:r>
            <a:endParaRPr lang="en-US" dirty="0"/>
          </a:p>
        </p:txBody>
      </p:sp>
      <p:pic>
        <p:nvPicPr>
          <p:cNvPr id="1028" name="Picture 4" descr="J9 Logo">
            <a:extLst>
              <a:ext uri="{FF2B5EF4-FFF2-40B4-BE49-F238E27FC236}">
                <a16:creationId xmlns:a16="http://schemas.microsoft.com/office/drawing/2014/main" id="{2A83BA2F-BB82-A10E-6A9B-F0E85778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" y="20424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-9 Logo">
            <a:extLst>
              <a:ext uri="{FF2B5EF4-FFF2-40B4-BE49-F238E27FC236}">
                <a16:creationId xmlns:a16="http://schemas.microsoft.com/office/drawing/2014/main" id="{9AC6C6F7-E0D6-E9B2-A1A2-CE2274926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173" y="1"/>
            <a:ext cx="947146" cy="96930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E7234F-BEBD-4425-CD80-0010C21F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014" y="1801639"/>
            <a:ext cx="3244158" cy="19555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0D6A165-03B2-C4AB-C5E3-C72E2B45A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7" y="2000816"/>
            <a:ext cx="3244158" cy="1928388"/>
          </a:xfrm>
        </p:spPr>
        <p:txBody>
          <a:bodyPr/>
          <a:lstStyle/>
          <a:p>
            <a:r>
              <a:rPr lang="en-US" sz="2400" b="1" dirty="0">
                <a:latin typeface="Arial"/>
                <a:ea typeface="ＭＳ Ｐゴシック"/>
                <a:cs typeface="Arial"/>
              </a:rPr>
              <a:t>Everything is information</a:t>
            </a:r>
          </a:p>
          <a:p>
            <a:r>
              <a:rPr lang="en-US" sz="2400" b="1" dirty="0">
                <a:latin typeface="Arial"/>
                <a:ea typeface="ＭＳ Ｐゴシック"/>
                <a:cs typeface="Arial"/>
              </a:rPr>
              <a:t>Everything is invitation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D74CE27-CF6E-C14F-3C1A-5EAD63D09CE7}"/>
              </a:ext>
            </a:extLst>
          </p:cNvPr>
          <p:cNvSpPr txBox="1">
            <a:spLocks/>
          </p:cNvSpPr>
          <p:nvPr/>
        </p:nvSpPr>
        <p:spPr bwMode="auto">
          <a:xfrm>
            <a:off x="4912708" y="1801639"/>
            <a:ext cx="3244158" cy="348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dirty="0">
                <a:latin typeface="Arial"/>
                <a:ea typeface="ＭＳ Ｐゴシック"/>
                <a:cs typeface="Arial"/>
              </a:rPr>
              <a:t>The answer to everything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Compassionate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Curious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Acceptance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Clear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Gentle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Firm 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pPr defTabSz="914400"/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FF4C9-7390-C641-B41E-F6A318FAD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34" y="4082698"/>
            <a:ext cx="1554917" cy="19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4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0491D-67DF-06FA-4B05-576014DF7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380A5-94E6-D1C4-82FE-9F418942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Individual: healthy habits</a:t>
            </a:r>
            <a:endParaRPr lang="en-US" dirty="0"/>
          </a:p>
        </p:txBody>
      </p:sp>
      <p:pic>
        <p:nvPicPr>
          <p:cNvPr id="8" name="Graphic 7" descr="Army National Guard">
            <a:extLst>
              <a:ext uri="{FF2B5EF4-FFF2-40B4-BE49-F238E27FC236}">
                <a16:creationId xmlns:a16="http://schemas.microsoft.com/office/drawing/2014/main" id="{872CE1A5-5055-C1A8-C927-C90EC93D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56" y="64817"/>
            <a:ext cx="858037" cy="950299"/>
          </a:xfrm>
          <a:prstGeom prst="rect">
            <a:avLst/>
          </a:prstGeom>
        </p:spPr>
      </p:pic>
      <p:pic>
        <p:nvPicPr>
          <p:cNvPr id="1028" name="Picture 4" descr="J9 Logo">
            <a:extLst>
              <a:ext uri="{FF2B5EF4-FFF2-40B4-BE49-F238E27FC236}">
                <a16:creationId xmlns:a16="http://schemas.microsoft.com/office/drawing/2014/main" id="{7DB4D6B8-506D-FADC-838D-9A5245C0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66" y="66238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2" descr="FM 7-22 Holistic Health and Fitness">
            <a:extLst>
              <a:ext uri="{FF2B5EF4-FFF2-40B4-BE49-F238E27FC236}">
                <a16:creationId xmlns:a16="http://schemas.microsoft.com/office/drawing/2014/main" id="{15D90FE4-74D6-5EF3-BA9D-E14BCD112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3" y="1357135"/>
            <a:ext cx="3298479" cy="427350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D958A9-EB97-7EBA-6AA7-C21792C45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21" y="1414959"/>
            <a:ext cx="2730939" cy="41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2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70E7-EC13-0483-AC44-CE704053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22C1DF-A42B-E508-2EC0-3E5195AB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Good enough resilience</a:t>
            </a:r>
            <a:endParaRPr lang="en-US" dirty="0"/>
          </a:p>
        </p:txBody>
      </p:sp>
      <p:pic>
        <p:nvPicPr>
          <p:cNvPr id="1028" name="Picture 4" descr="J9 Logo">
            <a:extLst>
              <a:ext uri="{FF2B5EF4-FFF2-40B4-BE49-F238E27FC236}">
                <a16:creationId xmlns:a16="http://schemas.microsoft.com/office/drawing/2014/main" id="{9870E558-0880-7B99-5918-6C1162D49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" y="35578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-9 Logo">
            <a:extLst>
              <a:ext uri="{FF2B5EF4-FFF2-40B4-BE49-F238E27FC236}">
                <a16:creationId xmlns:a16="http://schemas.microsoft.com/office/drawing/2014/main" id="{6B093396-DB5D-B7EF-15BC-DB169D70A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584" y="0"/>
            <a:ext cx="1052736" cy="1077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533DE-8055-6675-7AC5-C1BD8267834E}"/>
              </a:ext>
            </a:extLst>
          </p:cNvPr>
          <p:cNvSpPr txBox="1"/>
          <p:nvPr/>
        </p:nvSpPr>
        <p:spPr>
          <a:xfrm>
            <a:off x="233362" y="2297970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Good enough moment</a:t>
            </a:r>
          </a:p>
          <a:p>
            <a:pPr lvl="1"/>
            <a:r>
              <a:rPr lang="en-US" sz="2000" dirty="0"/>
              <a:t>Calm the body</a:t>
            </a:r>
          </a:p>
          <a:p>
            <a:pPr lvl="1"/>
            <a:r>
              <a:rPr lang="en-US" sz="2000" dirty="0"/>
              <a:t>Clear the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Good enough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Good enough week </a:t>
            </a:r>
          </a:p>
          <a:p>
            <a:pPr lvl="1"/>
            <a:r>
              <a:rPr lang="en-US" sz="2000" dirty="0"/>
              <a:t>Sustainable wellness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Good enough life</a:t>
            </a:r>
          </a:p>
          <a:p>
            <a:pPr lvl="1"/>
            <a:r>
              <a:rPr lang="en-US" sz="2000" dirty="0"/>
              <a:t>Purpose, values, relationship</a:t>
            </a:r>
          </a:p>
        </p:txBody>
      </p:sp>
      <p:pic>
        <p:nvPicPr>
          <p:cNvPr id="4" name="Picture 3" descr="Mindfulness in the Military wellness areas">
            <a:extLst>
              <a:ext uri="{FF2B5EF4-FFF2-40B4-BE49-F238E27FC236}">
                <a16:creationId xmlns:a16="http://schemas.microsoft.com/office/drawing/2014/main" id="{CB3C86D0-357F-7304-2BE1-9F8C9F16E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242" y="1915916"/>
            <a:ext cx="4721885" cy="36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J9 Logo">
            <a:extLst>
              <a:ext uri="{FF2B5EF4-FFF2-40B4-BE49-F238E27FC236}">
                <a16:creationId xmlns:a16="http://schemas.microsoft.com/office/drawing/2014/main" id="{3F945A03-7EFF-E7B0-69EA-3C8B7CEE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49" y="1087415"/>
            <a:ext cx="7185025" cy="457200"/>
          </a:xfrm>
        </p:spPr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for this section:</a:t>
            </a:r>
            <a:br>
              <a:rPr lang="en-US" dirty="0">
                <a:latin typeface="Arial"/>
                <a:ea typeface="ＭＳ Ｐゴシック"/>
                <a:cs typeface="Arial"/>
              </a:rPr>
            </a:br>
            <a:br>
              <a:rPr lang="en-US" dirty="0">
                <a:latin typeface="Arial"/>
                <a:ea typeface="ＭＳ Ｐゴシック"/>
                <a:cs typeface="Arial"/>
              </a:rPr>
            </a:br>
            <a:r>
              <a:rPr lang="en-US" b="0" dirty="0">
                <a:latin typeface="Arial"/>
                <a:ea typeface="ＭＳ Ｐゴシック"/>
                <a:cs typeface="Arial"/>
              </a:rPr>
              <a:t>how would you apply these principles to your own life? </a:t>
            </a:r>
            <a:br>
              <a:rPr lang="en-US" b="0" dirty="0">
                <a:latin typeface="Arial"/>
                <a:ea typeface="ＭＳ Ｐゴシック"/>
                <a:cs typeface="Arial"/>
              </a:rPr>
            </a:br>
            <a:br>
              <a:rPr lang="en-US" b="0" dirty="0">
                <a:latin typeface="Arial"/>
                <a:ea typeface="ＭＳ Ｐゴシック"/>
                <a:cs typeface="Arial"/>
              </a:rPr>
            </a:br>
            <a:r>
              <a:rPr lang="en-US" b="0" dirty="0">
                <a:latin typeface="Arial"/>
                <a:ea typeface="ＭＳ Ｐゴシック"/>
                <a:cs typeface="Arial"/>
              </a:rPr>
              <a:t>How would you help your soldiers apply these principles? </a:t>
            </a:r>
            <a:endParaRPr lang="en-US" b="0" dirty="0"/>
          </a:p>
        </p:txBody>
      </p:sp>
      <p:pic>
        <p:nvPicPr>
          <p:cNvPr id="5" name="Picture 4" descr="J9 Logo">
            <a:extLst>
              <a:ext uri="{FF2B5EF4-FFF2-40B4-BE49-F238E27FC236}">
                <a16:creationId xmlns:a16="http://schemas.microsoft.com/office/drawing/2014/main" id="{47AD9DD5-88D3-3076-787F-164025695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3" y="116340"/>
            <a:ext cx="854735" cy="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-9 Logo">
            <a:extLst>
              <a:ext uri="{FF2B5EF4-FFF2-40B4-BE49-F238E27FC236}">
                <a16:creationId xmlns:a16="http://schemas.microsoft.com/office/drawing/2014/main" id="{898DEFD4-D17D-4973-EECC-629BB93CE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441" y="0"/>
            <a:ext cx="948878" cy="9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8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5A03-7EFF-E7B0-69EA-3C8B7CEE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good enough wellness</a:t>
            </a:r>
            <a:endParaRPr lang="en-US" dirty="0"/>
          </a:p>
        </p:txBody>
      </p:sp>
      <p:pic>
        <p:nvPicPr>
          <p:cNvPr id="4" name="Picture 4" descr="J9 Logo">
            <a:extLst>
              <a:ext uri="{FF2B5EF4-FFF2-40B4-BE49-F238E27FC236}">
                <a16:creationId xmlns:a16="http://schemas.microsoft.com/office/drawing/2014/main" id="{A7C7DBC0-5442-C3EF-64BA-67DA4EB8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" y="69637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-9 Logo">
            <a:extLst>
              <a:ext uri="{FF2B5EF4-FFF2-40B4-BE49-F238E27FC236}">
                <a16:creationId xmlns:a16="http://schemas.microsoft.com/office/drawing/2014/main" id="{5BFA14DA-EA64-584E-4179-5FB15171F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969" y="0"/>
            <a:ext cx="1017350" cy="1041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3ECEB-B4E0-7945-90BC-BCB2FAA27D5F}"/>
              </a:ext>
            </a:extLst>
          </p:cNvPr>
          <p:cNvSpPr txBox="1"/>
          <p:nvPr/>
        </p:nvSpPr>
        <p:spPr>
          <a:xfrm>
            <a:off x="318051" y="2017643"/>
            <a:ext cx="359796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Good enough life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Good enough week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Good enough moments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Good enough day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6" name="Picture 5" descr="circle for the 8 areas of wellness">
            <a:extLst>
              <a:ext uri="{FF2B5EF4-FFF2-40B4-BE49-F238E27FC236}">
                <a16:creationId xmlns:a16="http://schemas.microsoft.com/office/drawing/2014/main" id="{94990620-6B5B-FA3B-3E58-89C0B77E4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530" y="1116412"/>
            <a:ext cx="4631634" cy="4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17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5A03-7EFF-E7B0-69EA-3C8B7CEE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good enough life</a:t>
            </a:r>
            <a:endParaRPr lang="en-US" dirty="0"/>
          </a:p>
        </p:txBody>
      </p:sp>
      <p:pic>
        <p:nvPicPr>
          <p:cNvPr id="4" name="Picture 4" descr="J9 Logo">
            <a:extLst>
              <a:ext uri="{FF2B5EF4-FFF2-40B4-BE49-F238E27FC236}">
                <a16:creationId xmlns:a16="http://schemas.microsoft.com/office/drawing/2014/main" id="{A9300751-4B20-81B1-F58D-27A77DAB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" y="54975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-9 Logo">
            <a:extLst>
              <a:ext uri="{FF2B5EF4-FFF2-40B4-BE49-F238E27FC236}">
                <a16:creationId xmlns:a16="http://schemas.microsoft.com/office/drawing/2014/main" id="{431E0AFF-012D-B98D-BF8D-418D1E6B7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051" y="1"/>
            <a:ext cx="991268" cy="1014456"/>
          </a:xfrm>
          <a:prstGeom prst="rect">
            <a:avLst/>
          </a:prstGeom>
        </p:spPr>
      </p:pic>
      <p:pic>
        <p:nvPicPr>
          <p:cNvPr id="11" name="Picture 10" descr="How To Find Your Ikigai And Transform Your Outlook On Life And Business">
            <a:extLst>
              <a:ext uri="{FF2B5EF4-FFF2-40B4-BE49-F238E27FC236}">
                <a16:creationId xmlns:a16="http://schemas.microsoft.com/office/drawing/2014/main" id="{56F73ED2-F645-A36A-91F6-3FE8621FD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57" y="1152939"/>
            <a:ext cx="4363278" cy="4363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D10DF0-B992-E6C9-F4A0-B7F53D67F1DF}"/>
              </a:ext>
            </a:extLst>
          </p:cNvPr>
          <p:cNvSpPr txBox="1"/>
          <p:nvPr/>
        </p:nvSpPr>
        <p:spPr>
          <a:xfrm>
            <a:off x="496954" y="5814389"/>
            <a:ext cx="3528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Find your fit</a:t>
            </a:r>
            <a:endParaRPr lang="en-US" dirty="0"/>
          </a:p>
        </p:txBody>
      </p:sp>
      <p:pic>
        <p:nvPicPr>
          <p:cNvPr id="13" name="Picture 12" descr="Winter Camp over Ouray : San Juan Mountains, Colorado : Mountain Photography by Jack Brauer">
            <a:extLst>
              <a:ext uri="{FF2B5EF4-FFF2-40B4-BE49-F238E27FC236}">
                <a16:creationId xmlns:a16="http://schemas.microsoft.com/office/drawing/2014/main" id="{00F53409-3B01-A65B-D6EF-15474B1DB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1053" y="1095995"/>
            <a:ext cx="3038475" cy="2032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722B7-A7B4-48D7-5A84-9FA8DBE41230}"/>
              </a:ext>
            </a:extLst>
          </p:cNvPr>
          <p:cNvSpPr txBox="1"/>
          <p:nvPr/>
        </p:nvSpPr>
        <p:spPr>
          <a:xfrm>
            <a:off x="5287616" y="3130825"/>
            <a:ext cx="3528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Dreams and discernment</a:t>
            </a:r>
            <a:endParaRPr lang="en-US" dirty="0"/>
          </a:p>
        </p:txBody>
      </p:sp>
      <p:pic>
        <p:nvPicPr>
          <p:cNvPr id="6" name="Picture 5" descr="They sleep in dirt so you can sleep in peace... remember that! | Iraq war, Military, American ...">
            <a:extLst>
              <a:ext uri="{FF2B5EF4-FFF2-40B4-BE49-F238E27FC236}">
                <a16:creationId xmlns:a16="http://schemas.microsoft.com/office/drawing/2014/main" id="{513E9842-93D4-C9EB-EE2F-57DEEC65B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4573" y="3614023"/>
            <a:ext cx="3031434" cy="2114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D91392-6515-09CB-25C3-4CAD1EDA4D59}"/>
              </a:ext>
            </a:extLst>
          </p:cNvPr>
          <p:cNvSpPr txBox="1"/>
          <p:nvPr/>
        </p:nvSpPr>
        <p:spPr>
          <a:xfrm>
            <a:off x="5237920" y="5814390"/>
            <a:ext cx="3528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Pad your rock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1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5A03-7EFF-E7B0-69EA-3C8B7CEE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good enough week</a:t>
            </a:r>
            <a:endParaRPr lang="en-US" dirty="0"/>
          </a:p>
        </p:txBody>
      </p:sp>
      <p:pic>
        <p:nvPicPr>
          <p:cNvPr id="8" name="Picture 4" descr="J9 Logo">
            <a:extLst>
              <a:ext uri="{FF2B5EF4-FFF2-40B4-BE49-F238E27FC236}">
                <a16:creationId xmlns:a16="http://schemas.microsoft.com/office/drawing/2014/main" id="{301925F8-2671-C74D-8F4C-4A2FB07F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" y="16628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-9 Logo">
            <a:extLst>
              <a:ext uri="{FF2B5EF4-FFF2-40B4-BE49-F238E27FC236}">
                <a16:creationId xmlns:a16="http://schemas.microsoft.com/office/drawing/2014/main" id="{AE7F3A5A-FFA9-C0F7-B96F-22713A573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882" y="1"/>
            <a:ext cx="943437" cy="965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3ECEB-B4E0-7945-90BC-BCB2FAA27D5F}"/>
              </a:ext>
            </a:extLst>
          </p:cNvPr>
          <p:cNvSpPr txBox="1"/>
          <p:nvPr/>
        </p:nvSpPr>
        <p:spPr>
          <a:xfrm>
            <a:off x="347868" y="1093304"/>
            <a:ext cx="359796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Work-Life Sustainability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Relationships 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Rest and recovery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Hobbies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Training 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Goals 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6" name="Picture 5" descr="What is the PERMA model of positive psychology? - Podcasts - Strengthscope">
            <a:extLst>
              <a:ext uri="{FF2B5EF4-FFF2-40B4-BE49-F238E27FC236}">
                <a16:creationId xmlns:a16="http://schemas.microsoft.com/office/drawing/2014/main" id="{CAA175E9-6CDA-415A-07B5-4CD85BDEF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32" y="4207565"/>
            <a:ext cx="3945832" cy="2199859"/>
          </a:xfrm>
          <a:prstGeom prst="rect">
            <a:avLst/>
          </a:prstGeom>
        </p:spPr>
      </p:pic>
      <p:pic>
        <p:nvPicPr>
          <p:cNvPr id="4" name="Picture 3" descr="Yoda Quote Do Or Do Not Poster – Sole Poster">
            <a:extLst>
              <a:ext uri="{FF2B5EF4-FFF2-40B4-BE49-F238E27FC236}">
                <a16:creationId xmlns:a16="http://schemas.microsoft.com/office/drawing/2014/main" id="{98624EA2-40DE-2ABA-82DE-78E44323AF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339" y="1421296"/>
            <a:ext cx="4293704" cy="4293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84341-9038-26C1-79F5-E6C02BBCEAE4}"/>
              </a:ext>
            </a:extLst>
          </p:cNvPr>
          <p:cNvSpPr txBox="1"/>
          <p:nvPr/>
        </p:nvSpPr>
        <p:spPr>
          <a:xfrm>
            <a:off x="5078895" y="5883965"/>
            <a:ext cx="37967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Yoda says, master before quitting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32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0185C-021A-7C2F-D104-2FC6AB3B8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53EE20-F77C-57FA-9F89-6C8A4576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Individual: SUSTAINABLE healthy habits</a:t>
            </a:r>
            <a:endParaRPr lang="en-US" dirty="0"/>
          </a:p>
        </p:txBody>
      </p:sp>
      <p:pic>
        <p:nvPicPr>
          <p:cNvPr id="1028" name="Picture 4" descr="J9 logo">
            <a:extLst>
              <a:ext uri="{FF2B5EF4-FFF2-40B4-BE49-F238E27FC236}">
                <a16:creationId xmlns:a16="http://schemas.microsoft.com/office/drawing/2014/main" id="{7B935C1C-7035-B48C-1002-D23D56C6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" y="20424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-9 logo">
            <a:extLst>
              <a:ext uri="{FF2B5EF4-FFF2-40B4-BE49-F238E27FC236}">
                <a16:creationId xmlns:a16="http://schemas.microsoft.com/office/drawing/2014/main" id="{4D837BBF-6F2F-536B-D12B-AEDF482C1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583" y="1"/>
            <a:ext cx="1052736" cy="107736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4300C4F-B0EC-E3AB-0FC6-878C6BBA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360" y="1514190"/>
            <a:ext cx="7147506" cy="1914810"/>
          </a:xfrm>
        </p:spPr>
        <p:txBody>
          <a:bodyPr/>
          <a:lstStyle/>
          <a:p>
            <a:r>
              <a:rPr lang="en-US" sz="2400" b="1" dirty="0">
                <a:latin typeface="Arial"/>
                <a:ea typeface="ＭＳ Ｐゴシック"/>
                <a:cs typeface="Arial"/>
              </a:rPr>
              <a:t>Minimum Sustainable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What’s the least you can do?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To be ok?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To be better?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7" name="Picture 6" descr="Better Day List:&#10;Morning - Gratitude&#10;Driving - Be Still/Breathe&#10;Arriving - Name your why&#10;At work - Be in your body&#10;Transition - Speak truth&#10;Getting Home - Wash off the day&#10;Bedtime - Talk to yourself">
            <a:extLst>
              <a:ext uri="{FF2B5EF4-FFF2-40B4-BE49-F238E27FC236}">
                <a16:creationId xmlns:a16="http://schemas.microsoft.com/office/drawing/2014/main" id="{CD4535ED-E8B3-312F-964B-0BA6CC7B7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351" y="3603282"/>
            <a:ext cx="6603308" cy="24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2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193F-1932-6E83-38DC-E2B0D63BB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0C71B0-16C6-559A-29AB-A54ECA3C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Unit support</a:t>
            </a:r>
            <a:endParaRPr lang="en-US" dirty="0"/>
          </a:p>
        </p:txBody>
      </p:sp>
      <p:pic>
        <p:nvPicPr>
          <p:cNvPr id="1028" name="Picture 4" descr="J9 Logo">
            <a:extLst>
              <a:ext uri="{FF2B5EF4-FFF2-40B4-BE49-F238E27FC236}">
                <a16:creationId xmlns:a16="http://schemas.microsoft.com/office/drawing/2014/main" id="{F54B537A-0CFA-752D-C3FD-40A86F27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" y="20424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-9 Logo">
            <a:extLst>
              <a:ext uri="{FF2B5EF4-FFF2-40B4-BE49-F238E27FC236}">
                <a16:creationId xmlns:a16="http://schemas.microsoft.com/office/drawing/2014/main" id="{2C1D4C93-4434-7BDE-14DC-AA4C609C9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429" y="0"/>
            <a:ext cx="1043890" cy="1068309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F62EBD-B9CF-517E-5A79-749FB2143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93" y="1613778"/>
            <a:ext cx="4218915" cy="46240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Suicide Intervention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SFR (Soldier &amp; Family Readiness)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Chaplain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Behavioral Health Officer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r>
              <a:rPr lang="en-US" sz="2400" dirty="0">
                <a:latin typeface="Arial"/>
                <a:ea typeface="ＭＳ Ｐゴシック"/>
                <a:cs typeface="Arial"/>
              </a:rPr>
              <a:t>What does “Unit Culture” mean and how do you improve it? </a:t>
            </a:r>
          </a:p>
          <a:p>
            <a:pPr lvl="1" indent="0">
              <a:buNone/>
            </a:pPr>
            <a:endParaRPr lang="en-US" sz="2400" dirty="0">
              <a:latin typeface="Arial"/>
              <a:ea typeface="ＭＳ Ｐゴシック"/>
              <a:cs typeface="Arial"/>
            </a:endParaRPr>
          </a:p>
          <a:p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5" name="Picture 4" descr="Arches Utah Army National Guard">
            <a:extLst>
              <a:ext uri="{FF2B5EF4-FFF2-40B4-BE49-F238E27FC236}">
                <a16:creationId xmlns:a16="http://schemas.microsoft.com/office/drawing/2014/main" id="{63317E09-716B-6411-7328-F7599CF019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18" y="1353493"/>
            <a:ext cx="2757887" cy="41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34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B641E-9486-4A60-E132-55BB660BB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D0F0E-EFAE-05F9-4C40-8186A35D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Army Support</a:t>
            </a:r>
            <a:endParaRPr lang="en-US" dirty="0"/>
          </a:p>
        </p:txBody>
      </p:sp>
      <p:pic>
        <p:nvPicPr>
          <p:cNvPr id="1028" name="Picture 4" descr="J9 Logo">
            <a:extLst>
              <a:ext uri="{FF2B5EF4-FFF2-40B4-BE49-F238E27FC236}">
                <a16:creationId xmlns:a16="http://schemas.microsoft.com/office/drawing/2014/main" id="{B2838C29-7992-5BE3-97C4-984B2E91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" y="91302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-9 Logo">
            <a:extLst>
              <a:ext uri="{FF2B5EF4-FFF2-40B4-BE49-F238E27FC236}">
                <a16:creationId xmlns:a16="http://schemas.microsoft.com/office/drawing/2014/main" id="{E1FFA2E2-6F57-768D-174C-BF1BD68DD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915" y="1"/>
            <a:ext cx="1016404" cy="1040180"/>
          </a:xfrm>
          <a:prstGeom prst="rect">
            <a:avLst/>
          </a:prstGeom>
        </p:spPr>
      </p:pic>
      <p:pic>
        <p:nvPicPr>
          <p:cNvPr id="5" name="Picture 4" descr="Directorate of Prevention, Resilience and Readiness Title and logo">
            <a:extLst>
              <a:ext uri="{FF2B5EF4-FFF2-40B4-BE49-F238E27FC236}">
                <a16:creationId xmlns:a16="http://schemas.microsoft.com/office/drawing/2014/main" id="{9376F187-A23E-BA8B-369F-D8E44485B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903"/>
            <a:ext cx="9144000" cy="3224784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15B3A6B-06F4-9C0F-1FD7-A5E4CBE6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04" y="4891133"/>
            <a:ext cx="4218915" cy="46240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Military OneSource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GiveAnHour/Military</a:t>
            </a:r>
          </a:p>
          <a:p>
            <a:pPr lvl="1" indent="0">
              <a:buNone/>
            </a:pPr>
            <a:endParaRPr lang="en-US" sz="2400" dirty="0">
              <a:latin typeface="Arial"/>
              <a:ea typeface="ＭＳ Ｐゴシック"/>
              <a:cs typeface="Arial"/>
            </a:endParaRPr>
          </a:p>
          <a:p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42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4AD36-D346-1EE4-A14C-8FB51477A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8B64-AB24-3D44-0B1D-D927B6DE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is risk?</a:t>
            </a:r>
          </a:p>
        </p:txBody>
      </p:sp>
      <p:pic>
        <p:nvPicPr>
          <p:cNvPr id="18" name="Picture 17" descr="J9 logo">
            <a:extLst>
              <a:ext uri="{FF2B5EF4-FFF2-40B4-BE49-F238E27FC236}">
                <a16:creationId xmlns:a16="http://schemas.microsoft.com/office/drawing/2014/main" id="{2B50F319-52CC-F3D5-05C7-2CFDD439E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G-9 logo">
            <a:extLst>
              <a:ext uri="{FF2B5EF4-FFF2-40B4-BE49-F238E27FC236}">
                <a16:creationId xmlns:a16="http://schemas.microsoft.com/office/drawing/2014/main" id="{A10008C0-D7F5-1AF9-C1FB-30BB14895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038" name="Picture 14" descr="Rush hour is over in the Bay Area ...">
            <a:extLst>
              <a:ext uri="{FF2B5EF4-FFF2-40B4-BE49-F238E27FC236}">
                <a16:creationId xmlns:a16="http://schemas.microsoft.com/office/drawing/2014/main" id="{BDF3D467-08E5-B65A-3F44-51C5352F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44916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ldiers test new combat-focused ...">
            <a:extLst>
              <a:ext uri="{FF2B5EF4-FFF2-40B4-BE49-F238E27FC236}">
                <a16:creationId xmlns:a16="http://schemas.microsoft.com/office/drawing/2014/main" id="{71D59F8F-1AAF-5DA2-FD9E-1A6CC7ABF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C354F75-F74D-F675-9170-590DE0E327D5}"/>
              </a:ext>
            </a:extLst>
          </p:cNvPr>
          <p:cNvSpPr txBox="1"/>
          <p:nvPr/>
        </p:nvSpPr>
        <p:spPr>
          <a:xfrm>
            <a:off x="654147" y="5371574"/>
            <a:ext cx="220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Necessary Risk </a:t>
            </a:r>
            <a:endParaRPr lang="en-US" dirty="0"/>
          </a:p>
        </p:txBody>
      </p:sp>
      <p:pic>
        <p:nvPicPr>
          <p:cNvPr id="1030" name="Picture 6" descr="Do You Ride or Drive a Motorcycle?">
            <a:extLst>
              <a:ext uri="{FF2B5EF4-FFF2-40B4-BE49-F238E27FC236}">
                <a16:creationId xmlns:a16="http://schemas.microsoft.com/office/drawing/2014/main" id="{C0A5A49F-AB7F-75AC-02A0-DB6E3D6C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3" y="136406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x Honnold Filmed in National Geographic's 'Free Solo' Movie | National  Geographic">
            <a:extLst>
              <a:ext uri="{FF2B5EF4-FFF2-40B4-BE49-F238E27FC236}">
                <a16:creationId xmlns:a16="http://schemas.microsoft.com/office/drawing/2014/main" id="{8A6638E6-3106-9D99-2F37-34BB077A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45" y="3359523"/>
            <a:ext cx="1756307" cy="22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A79F172-0C50-5BF1-0925-4867EF9BB4BC}"/>
              </a:ext>
            </a:extLst>
          </p:cNvPr>
          <p:cNvSpPr txBox="1"/>
          <p:nvPr/>
        </p:nvSpPr>
        <p:spPr>
          <a:xfrm>
            <a:off x="3627339" y="5679639"/>
            <a:ext cx="220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Optional Risk </a:t>
            </a:r>
            <a:endParaRPr lang="en-US" dirty="0"/>
          </a:p>
        </p:txBody>
      </p:sp>
      <p:pic>
        <p:nvPicPr>
          <p:cNvPr id="1044" name="Picture 20" descr="Think Smoking Cannabis Won't Damage ...">
            <a:extLst>
              <a:ext uri="{FF2B5EF4-FFF2-40B4-BE49-F238E27FC236}">
                <a16:creationId xmlns:a16="http://schemas.microsoft.com/office/drawing/2014/main" id="{34AA67C2-A7CD-32D5-CA16-85197945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13" y="1752600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hat Can I Do to Help My Case Before ...">
            <a:extLst>
              <a:ext uri="{FF2B5EF4-FFF2-40B4-BE49-F238E27FC236}">
                <a16:creationId xmlns:a16="http://schemas.microsoft.com/office/drawing/2014/main" id="{CCA61236-D8E1-C07F-ABFE-FA0066DE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8" y="4146114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51E0157-43A3-70CB-058C-C42A27989D5D}"/>
              </a:ext>
            </a:extLst>
          </p:cNvPr>
          <p:cNvSpPr txBox="1"/>
          <p:nvPr/>
        </p:nvSpPr>
        <p:spPr>
          <a:xfrm>
            <a:off x="6280049" y="5795200"/>
            <a:ext cx="240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Unnecessary Risk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8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91209-5FAE-7227-91B1-3C4515D75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4F50F-BB46-C5B9-7BD6-D0567447AD4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06388" y="4081463"/>
            <a:ext cx="8661400" cy="5143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Train to the level of your life</a:t>
            </a:r>
          </a:p>
        </p:txBody>
      </p:sp>
      <p:pic>
        <p:nvPicPr>
          <p:cNvPr id="8" name="Picture 7" descr="J9 logo; Ready and Resilient">
            <a:extLst>
              <a:ext uri="{FF2B5EF4-FFF2-40B4-BE49-F238E27FC236}">
                <a16:creationId xmlns:a16="http://schemas.microsoft.com/office/drawing/2014/main" id="{6F73A6D8-A417-1E31-4E2D-3A6D7EC8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8" y="216705"/>
            <a:ext cx="3615406" cy="3212295"/>
          </a:xfrm>
          <a:prstGeom prst="rect">
            <a:avLst/>
          </a:prstGeom>
        </p:spPr>
      </p:pic>
      <p:pic>
        <p:nvPicPr>
          <p:cNvPr id="10" name="Picture 9" descr="QR Code">
            <a:extLst>
              <a:ext uri="{FF2B5EF4-FFF2-40B4-BE49-F238E27FC236}">
                <a16:creationId xmlns:a16="http://schemas.microsoft.com/office/drawing/2014/main" id="{80003EC1-FABC-0EDB-52C3-C62CF1A93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77" y="556303"/>
            <a:ext cx="2527246" cy="25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5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98FF-339D-E0F7-6F64-C5BB1424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 Factors</a:t>
            </a:r>
          </a:p>
        </p:txBody>
      </p:sp>
      <p:pic>
        <p:nvPicPr>
          <p:cNvPr id="18" name="Picture 17" descr="J-9 logo">
            <a:extLst>
              <a:ext uri="{FF2B5EF4-FFF2-40B4-BE49-F238E27FC236}">
                <a16:creationId xmlns:a16="http://schemas.microsoft.com/office/drawing/2014/main" id="{2E371D45-B706-9DCC-9706-C2088EF07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pic>
        <p:nvPicPr>
          <p:cNvPr id="11" name="Picture 10" descr="G-9 logo">
            <a:extLst>
              <a:ext uri="{FF2B5EF4-FFF2-40B4-BE49-F238E27FC236}">
                <a16:creationId xmlns:a16="http://schemas.microsoft.com/office/drawing/2014/main" id="{6C8EC2E8-8304-DB26-FFD9-A04CF720A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6" name="Picture 5" descr="Risk Categories: Amber signifies MODERATE risk levels and red signifies HIGH risk levels.&#10;Red suicide rectangle&#10;Gray problem drinkers rectangle&#10;Gray Alcohol and other drug rectangle&#10;Yellow financial problems rectangle&#10;Red personal resiliency rectangle&#10;Red verbal/physical abuse rectangle&#10;gray unit cohesion rectangle&#10;Gray sexual practices rectangle&#10;Yellow other crimes rectangle&#10;Gray Army environment rectangle">
            <a:extLst>
              <a:ext uri="{FF2B5EF4-FFF2-40B4-BE49-F238E27FC236}">
                <a16:creationId xmlns:a16="http://schemas.microsoft.com/office/drawing/2014/main" id="{95E355A8-3CE1-5F6B-F5EE-75298093C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39" y="1868034"/>
            <a:ext cx="9141858" cy="3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4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91ED9-78C7-B782-7873-022BF2A90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158C61-2A5E-5023-B3B0-4F8E22E5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Scope of suicidal impulse</a:t>
            </a:r>
            <a:endParaRPr lang="en-US" dirty="0"/>
          </a:p>
        </p:txBody>
      </p:sp>
      <p:pic>
        <p:nvPicPr>
          <p:cNvPr id="2" name="Picture 1" descr="J9 Logo">
            <a:extLst>
              <a:ext uri="{FF2B5EF4-FFF2-40B4-BE49-F238E27FC236}">
                <a16:creationId xmlns:a16="http://schemas.microsoft.com/office/drawing/2014/main" id="{A2A8CC6E-2600-9574-B18F-E2C4C4612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" y="66238"/>
            <a:ext cx="917871" cy="921202"/>
          </a:xfrm>
          <a:prstGeom prst="rect">
            <a:avLst/>
          </a:prstGeom>
        </p:spPr>
      </p:pic>
      <p:pic>
        <p:nvPicPr>
          <p:cNvPr id="4" name="Picture 3" descr="G-9 Logo">
            <a:extLst>
              <a:ext uri="{FF2B5EF4-FFF2-40B4-BE49-F238E27FC236}">
                <a16:creationId xmlns:a16="http://schemas.microsoft.com/office/drawing/2014/main" id="{714F9EE0-3F06-FBA1-516F-EF83A77B1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153" y="0"/>
            <a:ext cx="969166" cy="991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E8FD3-744E-C550-579E-D392B464F915}"/>
              </a:ext>
            </a:extLst>
          </p:cNvPr>
          <p:cNvSpPr txBox="1"/>
          <p:nvPr/>
        </p:nvSpPr>
        <p:spPr>
          <a:xfrm>
            <a:off x="250091" y="2151726"/>
            <a:ext cx="3580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/>
              <a:t>71%</a:t>
            </a:r>
          </a:p>
          <a:p>
            <a:r>
              <a:rPr lang="en-US" sz="4000" dirty="0"/>
              <a:t>&lt; one hour</a:t>
            </a:r>
          </a:p>
        </p:txBody>
      </p:sp>
      <p:pic>
        <p:nvPicPr>
          <p:cNvPr id="5" name="Content Placeholder 4" descr="Suicide Attempters % over time">
            <a:extLst>
              <a:ext uri="{FF2B5EF4-FFF2-40B4-BE49-F238E27FC236}">
                <a16:creationId xmlns:a16="http://schemas.microsoft.com/office/drawing/2014/main" id="{7636EC08-CF60-18A3-FC92-AB6D6C540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30" y="1906862"/>
            <a:ext cx="5085379" cy="3044275"/>
          </a:xfrm>
        </p:spPr>
      </p:pic>
    </p:spTree>
    <p:extLst>
      <p:ext uri="{BB962C8B-B14F-4D97-AF65-F5344CB8AC3E}">
        <p14:creationId xmlns:p14="http://schemas.microsoft.com/office/powerpoint/2010/main" val="374788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2B99A-4892-7BCA-CBBD-EE57CAA6D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813EA-8342-149B-F041-8CF72274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Senseless suicide</a:t>
            </a:r>
            <a:endParaRPr lang="en-US" dirty="0"/>
          </a:p>
        </p:txBody>
      </p:sp>
      <p:pic>
        <p:nvPicPr>
          <p:cNvPr id="1028" name="Picture 4" descr="J9 Logo">
            <a:extLst>
              <a:ext uri="{FF2B5EF4-FFF2-40B4-BE49-F238E27FC236}">
                <a16:creationId xmlns:a16="http://schemas.microsoft.com/office/drawing/2014/main" id="{F7CF7C7B-BFD5-A33D-861C-155A3FC8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" y="111505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-9 logo">
            <a:extLst>
              <a:ext uri="{FF2B5EF4-FFF2-40B4-BE49-F238E27FC236}">
                <a16:creationId xmlns:a16="http://schemas.microsoft.com/office/drawing/2014/main" id="{DC1F708A-12BA-7F4F-9873-4132458A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433" y="0"/>
            <a:ext cx="987886" cy="1010995"/>
          </a:xfrm>
          <a:prstGeom prst="rect">
            <a:avLst/>
          </a:prstGeom>
        </p:spPr>
      </p:pic>
      <p:pic>
        <p:nvPicPr>
          <p:cNvPr id="4" name="Content Placeholder 4" descr="Pistol with ammo surrounding it and a drink next to it">
            <a:extLst>
              <a:ext uri="{FF2B5EF4-FFF2-40B4-BE49-F238E27FC236}">
                <a16:creationId xmlns:a16="http://schemas.microsoft.com/office/drawing/2014/main" id="{6E69EE72-AE23-251D-AA19-6A77FE900B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274" y="1875407"/>
            <a:ext cx="4660779" cy="310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Trends in Suicide Statistics">
            <a:extLst>
              <a:ext uri="{FF2B5EF4-FFF2-40B4-BE49-F238E27FC236}">
                <a16:creationId xmlns:a16="http://schemas.microsoft.com/office/drawing/2014/main" id="{385C912A-97D2-05F2-B477-09BF13C4A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68" y="1319260"/>
            <a:ext cx="2426698" cy="4714875"/>
          </a:xfrm>
        </p:spPr>
      </p:pic>
    </p:spTree>
    <p:extLst>
      <p:ext uri="{BB962C8B-B14F-4D97-AF65-F5344CB8AC3E}">
        <p14:creationId xmlns:p14="http://schemas.microsoft.com/office/powerpoint/2010/main" val="207873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806624" y="6523300"/>
            <a:ext cx="362498" cy="305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FFC626"/>
                </a:solidFill>
                <a:latin typeface="Arial"/>
              </a:rPr>
              <a:t>5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A811AC3B-4673-0858-3E99-C084887D16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08623" y="320979"/>
            <a:ext cx="7463568" cy="682586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Recognize the Signs to Assess Risks</a:t>
            </a:r>
          </a:p>
        </p:txBody>
      </p:sp>
      <p:grpSp>
        <p:nvGrpSpPr>
          <p:cNvPr id="24" name="Group 23" descr="U.S. ARMY logo and the G-9 logo">
            <a:extLst>
              <a:ext uri="{FF2B5EF4-FFF2-40B4-BE49-F238E27FC236}">
                <a16:creationId xmlns:a16="http://schemas.microsoft.com/office/drawing/2014/main" id="{66FD586D-A5FE-DB19-D386-E87728F616D7}"/>
              </a:ext>
            </a:extLst>
          </p:cNvPr>
          <p:cNvGrpSpPr/>
          <p:nvPr/>
        </p:nvGrpSpPr>
        <p:grpSpPr>
          <a:xfrm>
            <a:off x="131197" y="430"/>
            <a:ext cx="9015516" cy="1060759"/>
            <a:chOff x="131197" y="430"/>
            <a:chExt cx="9015516" cy="1060759"/>
          </a:xfrm>
        </p:grpSpPr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D17F2B93-CCF5-B8A1-9C9F-8AFB45D7E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97" y="84629"/>
              <a:ext cx="714085" cy="892361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5BA8A80C-4355-D746-446A-044523F96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661" y="430"/>
              <a:ext cx="1060052" cy="106075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2208468" y="1403945"/>
            <a:ext cx="3816275" cy="443753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751" tIns="88751" rIns="88751" bIns="88751" numCol="1" spcCol="1270" anchor="ctr" anchorCtr="0">
            <a:noAutofit/>
          </a:bodyPr>
          <a:lstStyle/>
          <a:p>
            <a:pPr defTabSz="560884">
              <a:spcAft>
                <a:spcPct val="35000"/>
              </a:spcAft>
            </a:pPr>
            <a:r>
              <a:rPr lang="en-US" sz="2718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WARNING SIGNS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9757" y="1871124"/>
            <a:ext cx="7585593" cy="7987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2622" lvl="1" defTabSz="215725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Time-sensitive concerns for suicide risk</a:t>
            </a:r>
          </a:p>
          <a:p>
            <a:pPr marL="1662622" lvl="1" defTabSz="215725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Stop and deal with this </a:t>
            </a: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08469" y="3075193"/>
            <a:ext cx="3816275" cy="443753"/>
          </a:xfrm>
          <a:prstGeom prst="roundRect">
            <a:avLst/>
          </a:prstGeom>
          <a:noFill/>
          <a:ln w="571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751" tIns="88751" rIns="88751" bIns="88751" numCol="1" spcCol="1270" anchor="ctr" anchorCtr="0">
            <a:noAutofit/>
          </a:bodyPr>
          <a:lstStyle/>
          <a:p>
            <a:pPr defTabSz="560884"/>
            <a:r>
              <a:rPr lang="en-US" sz="2718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RISK FACTORS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0737" y="3542373"/>
            <a:ext cx="7744614" cy="798755"/>
          </a:xfrm>
          <a:prstGeom prst="rect">
            <a:avLst/>
          </a:prstGeom>
          <a:solidFill>
            <a:srgbClr val="FFC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2120" lvl="1" defTabSz="215725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that increase suicide risk</a:t>
            </a:r>
          </a:p>
          <a:p>
            <a:pPr marL="1832120" lvl="1" defTabSz="215725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Check in and follow up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08470" y="4638834"/>
            <a:ext cx="3816275" cy="443753"/>
          </a:xfrm>
          <a:prstGeom prst="roundRect">
            <a:avLst/>
          </a:prstGeom>
          <a:noFill/>
          <a:ln w="571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751" tIns="88751" rIns="88751" bIns="88751" numCol="1" spcCol="1270" anchor="ctr" anchorCtr="0">
            <a:noAutofit/>
          </a:bodyPr>
          <a:lstStyle/>
          <a:p>
            <a:pPr defTabSz="560884"/>
            <a:r>
              <a:rPr lang="en-US" sz="2718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PROTECTIVE FACTORS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4448" y="5100051"/>
            <a:ext cx="7740902" cy="7987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2120" lvl="1" defTabSz="215725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Behaviors or supports that reduce risk</a:t>
            </a:r>
          </a:p>
          <a:p>
            <a:pPr marL="1832120" lvl="1" defTabSz="215725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Encourage healthy behaviors</a:t>
            </a:r>
          </a:p>
        </p:txBody>
      </p:sp>
      <p:pic>
        <p:nvPicPr>
          <p:cNvPr id="19" name="Picture 18" descr="A close-up of a traffic light&#10;&#10;">
            <a:extLst>
              <a:ext uri="{FF2B5EF4-FFF2-40B4-BE49-F238E27FC236}">
                <a16:creationId xmlns:a16="http://schemas.microsoft.com/office/drawing/2014/main" id="{8A97346C-575B-4006-AD2E-058F715AD7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1" r="-36084" b="7143"/>
          <a:stretch/>
        </p:blipFill>
        <p:spPr>
          <a:xfrm>
            <a:off x="0" y="1375766"/>
            <a:ext cx="5536641" cy="5147534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A73F4601-D91F-841C-BED3-2D17F95A9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5602" y="633358"/>
            <a:ext cx="7189773" cy="3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59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C0E123D9-F623-EA13-4989-DF6FD240A6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08624" y="331490"/>
            <a:ext cx="7463568" cy="682586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Use ACE to Mitigate Risks</a:t>
            </a:r>
          </a:p>
        </p:txBody>
      </p:sp>
      <p:grpSp>
        <p:nvGrpSpPr>
          <p:cNvPr id="10" name="Group 9" descr="U.S. Army logo and G-9 logo">
            <a:extLst>
              <a:ext uri="{FF2B5EF4-FFF2-40B4-BE49-F238E27FC236}">
                <a16:creationId xmlns:a16="http://schemas.microsoft.com/office/drawing/2014/main" id="{94F055BB-59D5-40B7-1F9B-C23736F4ECD7}"/>
              </a:ext>
            </a:extLst>
          </p:cNvPr>
          <p:cNvGrpSpPr/>
          <p:nvPr/>
        </p:nvGrpSpPr>
        <p:grpSpPr>
          <a:xfrm>
            <a:off x="131198" y="431"/>
            <a:ext cx="9015516" cy="1060759"/>
            <a:chOff x="131197" y="430"/>
            <a:chExt cx="9015516" cy="1060759"/>
          </a:xfrm>
        </p:grpSpPr>
        <p:pic>
          <p:nvPicPr>
            <p:cNvPr id="11" name="Picture 10" descr="US ARMY Logo">
              <a:extLst>
                <a:ext uri="{FF2B5EF4-FFF2-40B4-BE49-F238E27FC236}">
                  <a16:creationId xmlns:a16="http://schemas.microsoft.com/office/drawing/2014/main" id="{E260A8F3-7F82-8C0C-7FC1-A1FCFED9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97" y="84629"/>
              <a:ext cx="714085" cy="892361"/>
            </a:xfrm>
            <a:prstGeom prst="rect">
              <a:avLst/>
            </a:prstGeom>
          </p:spPr>
        </p:pic>
        <p:pic>
          <p:nvPicPr>
            <p:cNvPr id="12" name="Picture 11" descr="G-9 Logo&#10;">
              <a:extLst>
                <a:ext uri="{FF2B5EF4-FFF2-40B4-BE49-F238E27FC236}">
                  <a16:creationId xmlns:a16="http://schemas.microsoft.com/office/drawing/2014/main" id="{D7932FC1-1042-3C51-177A-86C494E2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661" y="430"/>
              <a:ext cx="1060052" cy="1060759"/>
            </a:xfrm>
            <a:prstGeom prst="rect">
              <a:avLst/>
            </a:prstGeom>
          </p:spPr>
        </p:pic>
      </p:grpSp>
      <p:pic>
        <p:nvPicPr>
          <p:cNvPr id="40" name="Picture 39" descr="ASK, CARE, ESCORT ">
            <a:extLst>
              <a:ext uri="{FF2B5EF4-FFF2-40B4-BE49-F238E27FC236}">
                <a16:creationId xmlns:a16="http://schemas.microsoft.com/office/drawing/2014/main" id="{841710DA-48CA-190C-B139-7CD0635780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" y="957674"/>
            <a:ext cx="7071823" cy="3052624"/>
          </a:xfrm>
          <a:prstGeom prst="rect">
            <a:avLst/>
          </a:prstGeom>
        </p:spPr>
      </p:pic>
      <p:pic>
        <p:nvPicPr>
          <p:cNvPr id="44" name="Picture 43" descr="A">
            <a:extLst>
              <a:ext uri="{FF2B5EF4-FFF2-40B4-BE49-F238E27FC236}">
                <a16:creationId xmlns:a16="http://schemas.microsoft.com/office/drawing/2014/main" id="{169799E6-B461-5169-2449-302A6016E6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081" y="1311934"/>
            <a:ext cx="970155" cy="1711227"/>
          </a:xfrm>
          <a:prstGeom prst="rect">
            <a:avLst/>
          </a:prstGeom>
          <a:effectLst>
            <a:outerShdw dist="88900" dir="2700000" algn="tl" rotWithShape="0">
              <a:prstClr val="black">
                <a:alpha val="5000"/>
              </a:prstClr>
            </a:outerShdw>
          </a:effectLst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DD4406-3A00-9F7E-A5B6-A9C1271F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02076" y="3005686"/>
            <a:ext cx="1875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1658B95-275C-AA1B-7C7F-2669413BC6A6}"/>
              </a:ext>
            </a:extLst>
          </p:cNvPr>
          <p:cNvSpPr txBox="1"/>
          <p:nvPr/>
        </p:nvSpPr>
        <p:spPr>
          <a:xfrm>
            <a:off x="1243208" y="3063017"/>
            <a:ext cx="1793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1CA31"/>
                </a:solidFill>
              </a:rPr>
              <a:t>ASK</a:t>
            </a:r>
            <a:r>
              <a:rPr lang="en-US" sz="1500" dirty="0">
                <a:solidFill>
                  <a:schemeClr val="bg1"/>
                </a:solidFill>
              </a:rPr>
              <a:t> if they are okay and if you can help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45" name="Picture 44" descr="C">
            <a:extLst>
              <a:ext uri="{FF2B5EF4-FFF2-40B4-BE49-F238E27FC236}">
                <a16:creationId xmlns:a16="http://schemas.microsoft.com/office/drawing/2014/main" id="{FC12ADEE-FED4-B4DD-7634-17D8F46046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240" y="1167230"/>
            <a:ext cx="821252" cy="1848726"/>
          </a:xfrm>
          <a:prstGeom prst="rect">
            <a:avLst/>
          </a:prstGeom>
          <a:effectLst>
            <a:outerShdw dist="88900" dir="2700000" algn="tl" rotWithShape="0">
              <a:prstClr val="black">
                <a:alpha val="5000"/>
              </a:prstClr>
            </a:outerShdw>
          </a:effectLst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87D084-7508-42AE-6A0D-E6D7AAF77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17786" y="3005686"/>
            <a:ext cx="1890251" cy="174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41F4D4-3D1A-5625-23DA-539F12850A00}"/>
              </a:ext>
            </a:extLst>
          </p:cNvPr>
          <p:cNvSpPr txBox="1"/>
          <p:nvPr/>
        </p:nvSpPr>
        <p:spPr>
          <a:xfrm>
            <a:off x="3546071" y="3072632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Show you </a:t>
            </a:r>
            <a:r>
              <a:rPr lang="en-US" sz="1500" b="1" dirty="0">
                <a:solidFill>
                  <a:srgbClr val="F1CA31"/>
                </a:solidFill>
              </a:rPr>
              <a:t>CARE</a:t>
            </a:r>
            <a:r>
              <a:rPr lang="en-US" sz="1500" dirty="0">
                <a:solidFill>
                  <a:schemeClr val="bg1"/>
                </a:solidFill>
              </a:rPr>
              <a:t> by listening to their problem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46" name="Picture 45" descr="E">
            <a:extLst>
              <a:ext uri="{FF2B5EF4-FFF2-40B4-BE49-F238E27FC236}">
                <a16:creationId xmlns:a16="http://schemas.microsoft.com/office/drawing/2014/main" id="{A367EF12-7483-7DF6-8B86-C56837E2EC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664" y="1246956"/>
            <a:ext cx="772700" cy="1776206"/>
          </a:xfrm>
          <a:prstGeom prst="rect">
            <a:avLst/>
          </a:prstGeom>
          <a:effectLst>
            <a:outerShdw dist="88900" dir="2700000" algn="tl" rotWithShape="0">
              <a:prstClr val="black">
                <a:alpha val="5000"/>
              </a:prstClr>
            </a:outerShdw>
          </a:effec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D3096E-2EBD-439F-D5B0-A23338FC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15172" y="3019198"/>
            <a:ext cx="1900720" cy="39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1F80151-C9CB-BF56-5D57-25E52C7E4153}"/>
              </a:ext>
            </a:extLst>
          </p:cNvPr>
          <p:cNvSpPr txBox="1"/>
          <p:nvPr/>
        </p:nvSpPr>
        <p:spPr>
          <a:xfrm>
            <a:off x="5899291" y="3072633"/>
            <a:ext cx="1732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1CA31"/>
                </a:solidFill>
              </a:rPr>
              <a:t>ESCORT</a:t>
            </a:r>
            <a:r>
              <a:rPr lang="en-US" sz="1500" dirty="0">
                <a:solidFill>
                  <a:schemeClr val="bg1"/>
                </a:solidFill>
              </a:rPr>
              <a:t> them to an appropriate helping resource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2" name="Rectangle 21" descr="Question box">
            <a:extLst>
              <a:ext uri="{FF2B5EF4-FFF2-40B4-BE49-F238E27FC236}">
                <a16:creationId xmlns:a16="http://schemas.microsoft.com/office/drawing/2014/main" id="{92BF20F5-E176-4F40-B4BB-D8931849A102}"/>
              </a:ext>
            </a:extLst>
          </p:cNvPr>
          <p:cNvSpPr/>
          <p:nvPr/>
        </p:nvSpPr>
        <p:spPr>
          <a:xfrm>
            <a:off x="3269087" y="4296889"/>
            <a:ext cx="5201813" cy="720335"/>
          </a:xfrm>
          <a:prstGeom prst="rect">
            <a:avLst/>
          </a:prstGeom>
          <a:solidFill>
            <a:schemeClr val="bg1"/>
          </a:solidFill>
          <a:ln>
            <a:solidFill>
              <a:srgbClr val="C4B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529" y="4050963"/>
            <a:ext cx="511257" cy="511257"/>
          </a:xfrm>
          <a:prstGeom prst="rect">
            <a:avLst/>
          </a:prstGeom>
          <a:effectLst>
            <a:outerShdw dist="25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364227" y="4339087"/>
            <a:ext cx="5201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6093">
              <a:defRPr/>
            </a:pPr>
            <a:r>
              <a:rPr lang="en-US" sz="1600" i="1" kern="0" dirty="0">
                <a:solidFill>
                  <a:prstClr val="black"/>
                </a:solidFill>
                <a:latin typeface="+mj-lt"/>
              </a:rPr>
              <a:t>Choose a risk factor. </a:t>
            </a:r>
            <a:r>
              <a:rPr lang="en-US" sz="1600" kern="0" dirty="0">
                <a:solidFill>
                  <a:prstClr val="black"/>
                </a:solidFill>
                <a:latin typeface="+mj-lt"/>
              </a:rPr>
              <a:t>How could you use each step of </a:t>
            </a:r>
            <a:r>
              <a:rPr lang="en-US" sz="1600" b="1" kern="0" dirty="0">
                <a:solidFill>
                  <a:prstClr val="black"/>
                </a:solidFill>
                <a:latin typeface="+mj-lt"/>
              </a:rPr>
              <a:t>ACE</a:t>
            </a:r>
            <a:r>
              <a:rPr lang="en-US" sz="1600" kern="0" dirty="0">
                <a:solidFill>
                  <a:prstClr val="black"/>
                </a:solidFill>
                <a:latin typeface="+mj-lt"/>
              </a:rPr>
              <a:t> to help the Soldier mitigate the risk?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1E65C3-6073-6A6B-A651-28211D6F9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29462" y="5692078"/>
            <a:ext cx="980663" cy="361732"/>
          </a:xfrm>
          <a:prstGeom prst="rect">
            <a:avLst/>
          </a:prstGeom>
          <a:solidFill>
            <a:srgbClr val="FEC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C58248-A4D8-629F-9C9E-4B0969A23638}"/>
              </a:ext>
            </a:extLst>
          </p:cNvPr>
          <p:cNvSpPr txBox="1"/>
          <p:nvPr/>
        </p:nvSpPr>
        <p:spPr>
          <a:xfrm rot="16200000">
            <a:off x="292238" y="5693445"/>
            <a:ext cx="862918" cy="331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dirty="0">
                <a:latin typeface="Arial" panose="020B0604020202020204" pitchFamily="34" charset="0"/>
              </a:rPr>
              <a:t>RISK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3FCE16-615E-7A6D-33E7-9906B164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926" y="5100334"/>
            <a:ext cx="1904734" cy="384696"/>
          </a:xfrm>
          <a:prstGeom prst="rect">
            <a:avLst/>
          </a:prstGeom>
          <a:solidFill>
            <a:srgbClr val="FEC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19D4E69-171D-3C73-22A6-536DCBD0474F}"/>
              </a:ext>
            </a:extLst>
          </p:cNvPr>
          <p:cNvSpPr txBox="1"/>
          <p:nvPr/>
        </p:nvSpPr>
        <p:spPr>
          <a:xfrm>
            <a:off x="792075" y="5108015"/>
            <a:ext cx="1406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</a:rPr>
              <a:t>FACTORS</a:t>
            </a:r>
            <a:endParaRPr lang="en-US" dirty="0"/>
          </a:p>
        </p:txBody>
      </p:sp>
      <p:pic>
        <p:nvPicPr>
          <p:cNvPr id="56" name="Picture 55" descr="A small warning triangle sign&#10;">
            <a:extLst>
              <a:ext uri="{FF2B5EF4-FFF2-40B4-BE49-F238E27FC236}">
                <a16:creationId xmlns:a16="http://schemas.microsoft.com/office/drawing/2014/main" id="{23FCE8B1-1294-6E70-94B4-FA0DAAE2EFC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25" y="5095493"/>
            <a:ext cx="448858" cy="3996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9E280F5-291B-2C5F-0A32-F349B6984A5E}"/>
              </a:ext>
            </a:extLst>
          </p:cNvPr>
          <p:cNvSpPr txBox="1"/>
          <p:nvPr/>
        </p:nvSpPr>
        <p:spPr>
          <a:xfrm>
            <a:off x="924560" y="5458417"/>
            <a:ext cx="2907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lvl="1" indent="-293688">
              <a:buFont typeface="Arial" panose="020B0604020202020204" pitchFamily="34" charset="0"/>
              <a:buChar char="•"/>
            </a:pPr>
            <a:r>
              <a:rPr lang="en-US" sz="1400" dirty="0"/>
              <a:t>Avoiding friends or isolating </a:t>
            </a:r>
          </a:p>
          <a:p>
            <a:pPr marL="293688" lvl="1" indent="-293688">
              <a:buFont typeface="Arial" panose="020B0604020202020204" pitchFamily="34" charset="0"/>
              <a:buChar char="•"/>
            </a:pPr>
            <a:r>
              <a:rPr lang="en-US" sz="1400" dirty="0"/>
              <a:t>Dramatic mood changes</a:t>
            </a:r>
          </a:p>
          <a:p>
            <a:pPr marL="293688" lvl="1" indent="-293688">
              <a:buFont typeface="Arial" panose="020B0604020202020204" pitchFamily="34" charset="0"/>
              <a:buChar char="•"/>
            </a:pPr>
            <a:r>
              <a:rPr lang="en-US" sz="1400" dirty="0"/>
              <a:t>Anger or irritability</a:t>
            </a:r>
          </a:p>
          <a:p>
            <a:pPr marL="293688" lvl="1" indent="-293688">
              <a:buFont typeface="Arial" panose="020B0604020202020204" pitchFamily="34" charset="0"/>
              <a:buChar char="•"/>
            </a:pPr>
            <a:r>
              <a:rPr lang="en-US" sz="1400" dirty="0"/>
              <a:t>Anxiety or depression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8A96AE-34AC-7413-A66D-9CB8D596D272}"/>
              </a:ext>
            </a:extLst>
          </p:cNvPr>
          <p:cNvSpPr txBox="1"/>
          <p:nvPr/>
        </p:nvSpPr>
        <p:spPr>
          <a:xfrm>
            <a:off x="3026670" y="5463258"/>
            <a:ext cx="3086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Inability to sleep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Poor coping mechanisms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Family/loved one’s history of suicide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ED4876-885D-F461-101C-786BF745F76B}"/>
              </a:ext>
            </a:extLst>
          </p:cNvPr>
          <p:cNvSpPr txBox="1"/>
          <p:nvPr/>
        </p:nvSpPr>
        <p:spPr>
          <a:xfrm>
            <a:off x="5629313" y="5495108"/>
            <a:ext cx="30861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Bullying or discrimination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Loss, conflict, change in relationships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Job/financial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2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68524" y="6523300"/>
            <a:ext cx="362498" cy="305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FFC626"/>
                </a:solidFill>
                <a:latin typeface="Arial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8482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2020-4158-844D-310C-061443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ASAP Program </a:t>
            </a:r>
          </a:p>
        </p:txBody>
      </p:sp>
      <p:pic>
        <p:nvPicPr>
          <p:cNvPr id="13" name="Picture 12" descr="J9 logo">
            <a:extLst>
              <a:ext uri="{FF2B5EF4-FFF2-40B4-BE49-F238E27FC236}">
                <a16:creationId xmlns:a16="http://schemas.microsoft.com/office/drawing/2014/main" id="{BBD2B692-16F9-97AC-6390-E89244E4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955" y="259858"/>
            <a:ext cx="1393405" cy="13782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BBB8A-9974-7649-F797-5A798823E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73DECCD-0D81-4401-A3EF-8F006B41780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9A32B33-0716-AFDC-8D6A-B2500CB07C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Substance Abuse Program Initiation</a:t>
            </a:r>
          </a:p>
          <a:p>
            <a:pPr lvl="1"/>
            <a:r>
              <a:rPr lang="en-US" sz="2800" dirty="0"/>
              <a:t>UA Positive</a:t>
            </a:r>
          </a:p>
          <a:p>
            <a:pPr lvl="1"/>
            <a:r>
              <a:rPr lang="en-US" sz="2800" dirty="0"/>
              <a:t>Self Referral</a:t>
            </a:r>
          </a:p>
          <a:p>
            <a:pPr lvl="1"/>
            <a:r>
              <a:rPr lang="en-US" sz="2800" dirty="0"/>
              <a:t>Commander Referral</a:t>
            </a:r>
          </a:p>
          <a:p>
            <a:r>
              <a:rPr lang="en-US" sz="2800" dirty="0"/>
              <a:t>Commander Counseling</a:t>
            </a:r>
          </a:p>
          <a:p>
            <a:r>
              <a:rPr lang="en-US" sz="2800" dirty="0"/>
              <a:t>Soldier contacts Psychological Health</a:t>
            </a:r>
          </a:p>
          <a:p>
            <a:r>
              <a:rPr lang="en-US" sz="2800" dirty="0"/>
              <a:t>ASAP team supports Soldiers</a:t>
            </a:r>
          </a:p>
        </p:txBody>
      </p:sp>
      <p:pic>
        <p:nvPicPr>
          <p:cNvPr id="15" name="Picture 14" descr="Army Substance Abuse Program Logo">
            <a:extLst>
              <a:ext uri="{FF2B5EF4-FFF2-40B4-BE49-F238E27FC236}">
                <a16:creationId xmlns:a16="http://schemas.microsoft.com/office/drawing/2014/main" id="{6E08CF36-2CA0-22E3-FB47-4CF344B50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02" y="3429001"/>
            <a:ext cx="1662912" cy="23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2381"/>
      </p:ext>
    </p:extLst>
  </p:cSld>
  <p:clrMapOvr>
    <a:masterClrMapping/>
  </p:clrMapOvr>
</p:sld>
</file>

<file path=ppt/theme/theme1.xml><?xml version="1.0" encoding="utf-8"?>
<a:theme xmlns:a="http://schemas.openxmlformats.org/drawingml/2006/main" name="R2_Master_Template">
  <a:themeElements>
    <a:clrScheme name="R2 Color Palette">
      <a:dk1>
        <a:srgbClr val="000000"/>
      </a:dk1>
      <a:lt1>
        <a:srgbClr val="FFFFFF"/>
      </a:lt1>
      <a:dk2>
        <a:srgbClr val="77797B"/>
      </a:dk2>
      <a:lt2>
        <a:srgbClr val="FFFFFF"/>
      </a:lt2>
      <a:accent1>
        <a:srgbClr val="F4B71A"/>
      </a:accent1>
      <a:accent2>
        <a:srgbClr val="246199"/>
      </a:accent2>
      <a:accent3>
        <a:srgbClr val="622E71"/>
      </a:accent3>
      <a:accent4>
        <a:srgbClr val="7A993D"/>
      </a:accent4>
      <a:accent5>
        <a:srgbClr val="ED7C23"/>
      </a:accent5>
      <a:accent6>
        <a:srgbClr val="D8D8D8"/>
      </a:accent6>
      <a:hlink>
        <a:srgbClr val="005878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ve_Army_Dual-Situ_PowerPoint_Template" id="{119FEBCA-574F-464C-BDBF-00251169DA99}" vid="{756AE2AD-0DF1-4349-A1DA-9E22D0902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28FE54389B8642AF9F6460975B1470" ma:contentTypeVersion="3" ma:contentTypeDescription="Create a new document." ma:contentTypeScope="" ma:versionID="03511a396bed3477282347602f4ac9c8">
  <xsd:schema xmlns:xsd="http://www.w3.org/2001/XMLSchema" xmlns:xs="http://www.w3.org/2001/XMLSchema" xmlns:p="http://schemas.microsoft.com/office/2006/metadata/properties" xmlns:ns2="3c903d23-4fbc-4856-987d-246510195c1f" targetNamespace="http://schemas.microsoft.com/office/2006/metadata/properties" ma:root="true" ma:fieldsID="b39e012b0514eaa1a3b4fa29805e0e99" ns2:_="">
    <xsd:import namespace="3c903d23-4fbc-4856-987d-246510195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03d23-4fbc-4856-987d-246510195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9F36B7-92A6-4FAC-8994-B5211225B7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7E591F-A0C3-402E-BD29-8B3144C67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903d23-4fbc-4856-987d-246510195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B99EE8-63D8-4C12-82B5-DDF8113E914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1934</Words>
  <Application>Microsoft Office PowerPoint</Application>
  <PresentationFormat>On-screen Show (4:3)</PresentationFormat>
  <Paragraphs>410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Garamond</vt:lpstr>
      <vt:lpstr>Impact</vt:lpstr>
      <vt:lpstr>Verdana</vt:lpstr>
      <vt:lpstr>R2_Master_Template</vt:lpstr>
      <vt:lpstr>Risk Mitigation training</vt:lpstr>
      <vt:lpstr>Risk Reduction program</vt:lpstr>
      <vt:lpstr>What is risk?</vt:lpstr>
      <vt:lpstr>Risk Factors</vt:lpstr>
      <vt:lpstr>Scope of suicidal impulse</vt:lpstr>
      <vt:lpstr>Senseless suicide</vt:lpstr>
      <vt:lpstr>Recognize the Signs to Assess Risks</vt:lpstr>
      <vt:lpstr>Use ACE to Mitigate Risks</vt:lpstr>
      <vt:lpstr>ASAP Program </vt:lpstr>
      <vt:lpstr>Financial readiness</vt:lpstr>
      <vt:lpstr>Personal resiliency</vt:lpstr>
      <vt:lpstr>sleep readiness</vt:lpstr>
      <vt:lpstr>Emotional readiness (abuse prevention)</vt:lpstr>
      <vt:lpstr>Unit cohesion</vt:lpstr>
      <vt:lpstr>Sexual/relationship readiness</vt:lpstr>
      <vt:lpstr>Discipline/good conduct</vt:lpstr>
      <vt:lpstr>Army environment</vt:lpstr>
      <vt:lpstr>Readiness and resilience</vt:lpstr>
      <vt:lpstr>Individual: Self-Awareness</vt:lpstr>
      <vt:lpstr>Individual: growth mindset</vt:lpstr>
      <vt:lpstr>Individual: healthy habits</vt:lpstr>
      <vt:lpstr>Good enough resilience</vt:lpstr>
      <vt:lpstr>for this section:  how would you apply these principles to your own life?   How would you help your soldiers apply these principles? </vt:lpstr>
      <vt:lpstr>good enough wellness</vt:lpstr>
      <vt:lpstr>good enough life</vt:lpstr>
      <vt:lpstr>good enough week</vt:lpstr>
      <vt:lpstr>Individual: SUSTAINABLE healthy habits</vt:lpstr>
      <vt:lpstr>Unit support</vt:lpstr>
      <vt:lpstr>Army Support</vt:lpstr>
      <vt:lpstr>Train to the level of your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99</cp:revision>
  <dcterms:created xsi:type="dcterms:W3CDTF">2023-08-30T17:27:37Z</dcterms:created>
  <dcterms:modified xsi:type="dcterms:W3CDTF">2026-02-02T19:28:37Z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0x010100E628FE54389B8642AF9F6460975B1470</vt:lpwstr>
  </property>
</Properties>
</file>