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Lst>
  <p:sldSz cy="6858000" cx="9144000"/>
  <p:notesSz cx="6946900" cy="9220200"/>
  <p:embeddedFontLst>
    <p:embeddedFont>
      <p:font typeface="Quattrocento Sans"/>
      <p:regular r:id="rId40"/>
      <p:bold r:id="rId41"/>
      <p:italic r:id="rId42"/>
      <p:boldItalic r:id="rId4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144">
          <p15:clr>
            <a:srgbClr val="A4A3A4"/>
          </p15:clr>
        </p15:guide>
      </p15:sldGuideLst>
    </p:ext>
    <p:ext uri="GoogleSlidesCustomDataVersion2">
      <go:slidesCustomData xmlns:go="http://customooxmlschemas.google.com/" r:id="rId44" roundtripDataSignature="AMtx7mhIP5ynZZUipxeYySRf5Q8w+M9AY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144"/>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QuattrocentoSans-regular.fntdata"/><Relationship Id="rId20" Type="http://schemas.openxmlformats.org/officeDocument/2006/relationships/slide" Target="slides/slide15.xml"/><Relationship Id="rId42" Type="http://schemas.openxmlformats.org/officeDocument/2006/relationships/font" Target="fonts/QuattrocentoSans-italic.fntdata"/><Relationship Id="rId41" Type="http://schemas.openxmlformats.org/officeDocument/2006/relationships/font" Target="fonts/QuattrocentoSans-bold.fntdata"/><Relationship Id="rId22" Type="http://schemas.openxmlformats.org/officeDocument/2006/relationships/slide" Target="slides/slide17.xml"/><Relationship Id="rId44" Type="http://customschemas.google.com/relationships/presentationmetadata" Target="metadata"/><Relationship Id="rId21" Type="http://schemas.openxmlformats.org/officeDocument/2006/relationships/slide" Target="slides/slide16.xml"/><Relationship Id="rId43" Type="http://schemas.openxmlformats.org/officeDocument/2006/relationships/font" Target="fonts/QuattrocentoSans-boldItalic.fntdata"/><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slide" Target="slides/slide34.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09900" cy="460375"/>
          </a:xfrm>
          <a:prstGeom prst="rect">
            <a:avLst/>
          </a:prstGeom>
          <a:noFill/>
          <a:ln>
            <a:noFill/>
          </a:ln>
        </p:spPr>
        <p:txBody>
          <a:bodyPr anchorCtr="0" anchor="t" bIns="45375" lIns="90775" spcFirstLastPara="1" rIns="90775" wrap="square" tIns="45375">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935413" y="0"/>
            <a:ext cx="3009900" cy="460375"/>
          </a:xfrm>
          <a:prstGeom prst="rect">
            <a:avLst/>
          </a:prstGeom>
          <a:noFill/>
          <a:ln>
            <a:noFill/>
          </a:ln>
        </p:spPr>
        <p:txBody>
          <a:bodyPr anchorCtr="0" anchor="t" bIns="45375" lIns="90775" spcFirstLastPara="1" rIns="90775" wrap="square" tIns="45375">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1168400" y="692150"/>
            <a:ext cx="4610100" cy="3457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95325" y="4379913"/>
            <a:ext cx="5556250" cy="4148137"/>
          </a:xfrm>
          <a:prstGeom prst="rect">
            <a:avLst/>
          </a:prstGeom>
          <a:noFill/>
          <a:ln>
            <a:noFill/>
          </a:ln>
        </p:spPr>
        <p:txBody>
          <a:bodyPr anchorCtr="0" anchor="t" bIns="45375" lIns="90775" spcFirstLastPara="1" rIns="90775" wrap="square" tIns="45375">
            <a:normAutofit/>
          </a:bodyPr>
          <a:lstStyle>
            <a:lvl1pPr indent="-228600" lvl="0" marL="4572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758238"/>
            <a:ext cx="3009900" cy="460375"/>
          </a:xfrm>
          <a:prstGeom prst="rect">
            <a:avLst/>
          </a:prstGeom>
          <a:noFill/>
          <a:ln>
            <a:noFill/>
          </a:ln>
        </p:spPr>
        <p:txBody>
          <a:bodyPr anchorCtr="0" anchor="b" bIns="45375" lIns="90775" spcFirstLastPara="1" rIns="90775" wrap="square" tIns="45375">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935413" y="8758238"/>
            <a:ext cx="3009900" cy="460375"/>
          </a:xfrm>
          <a:prstGeom prst="rect">
            <a:avLst/>
          </a:prstGeom>
          <a:noFill/>
          <a:ln>
            <a:noFill/>
          </a:ln>
        </p:spPr>
        <p:txBody>
          <a:bodyPr anchorCtr="0" anchor="b" bIns="45375" lIns="90775" spcFirstLastPara="1" rIns="90775" wrap="square" tIns="45375">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1:notes"/>
          <p:cNvSpPr txBox="1"/>
          <p:nvPr>
            <p:ph idx="1" type="body"/>
          </p:nvPr>
        </p:nvSpPr>
        <p:spPr>
          <a:xfrm>
            <a:off x="695325" y="4379913"/>
            <a:ext cx="5556250" cy="4148137"/>
          </a:xfrm>
          <a:prstGeom prst="rect">
            <a:avLst/>
          </a:prstGeom>
        </p:spPr>
        <p:txBody>
          <a:bodyPr anchorCtr="0" anchor="t" bIns="45375" lIns="90775" spcFirstLastPara="1" rIns="90775" wrap="square" tIns="45375">
            <a:noAutofit/>
          </a:bodyPr>
          <a:lstStyle/>
          <a:p>
            <a:pPr indent="0" lvl="0" marL="0" rtl="0" algn="l">
              <a:spcBef>
                <a:spcPts val="360"/>
              </a:spcBef>
              <a:spcAft>
                <a:spcPts val="0"/>
              </a:spcAft>
              <a:buNone/>
            </a:pPr>
            <a:r>
              <a:t/>
            </a:r>
            <a:endParaRPr/>
          </a:p>
        </p:txBody>
      </p:sp>
      <p:sp>
        <p:nvSpPr>
          <p:cNvPr id="92" name="Google Shape;92;p1:notes"/>
          <p:cNvSpPr/>
          <p:nvPr>
            <p:ph idx="2" type="sldImg"/>
          </p:nvPr>
        </p:nvSpPr>
        <p:spPr>
          <a:xfrm>
            <a:off x="1168400" y="692150"/>
            <a:ext cx="4610100" cy="3457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10:notes"/>
          <p:cNvSpPr txBox="1"/>
          <p:nvPr>
            <p:ph idx="1" type="body"/>
          </p:nvPr>
        </p:nvSpPr>
        <p:spPr>
          <a:xfrm>
            <a:off x="695325" y="4379913"/>
            <a:ext cx="5556250" cy="4148137"/>
          </a:xfrm>
          <a:prstGeom prst="rect">
            <a:avLst/>
          </a:prstGeom>
        </p:spPr>
        <p:txBody>
          <a:bodyPr anchorCtr="0" anchor="t" bIns="45375" lIns="90775" spcFirstLastPara="1" rIns="90775" wrap="square" tIns="45375">
            <a:noAutofit/>
          </a:bodyPr>
          <a:lstStyle/>
          <a:p>
            <a:pPr indent="0" lvl="0" marL="0" rtl="0" algn="l">
              <a:spcBef>
                <a:spcPts val="360"/>
              </a:spcBef>
              <a:spcAft>
                <a:spcPts val="0"/>
              </a:spcAft>
              <a:buNone/>
            </a:pPr>
            <a:r>
              <a:t/>
            </a:r>
            <a:endParaRPr/>
          </a:p>
        </p:txBody>
      </p:sp>
      <p:sp>
        <p:nvSpPr>
          <p:cNvPr id="155" name="Google Shape;155;p10:notes"/>
          <p:cNvSpPr/>
          <p:nvPr>
            <p:ph idx="2" type="sldImg"/>
          </p:nvPr>
        </p:nvSpPr>
        <p:spPr>
          <a:xfrm>
            <a:off x="1168400" y="692150"/>
            <a:ext cx="4610100" cy="3457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11:notes"/>
          <p:cNvSpPr txBox="1"/>
          <p:nvPr>
            <p:ph idx="1" type="body"/>
          </p:nvPr>
        </p:nvSpPr>
        <p:spPr>
          <a:xfrm>
            <a:off x="695325" y="4379913"/>
            <a:ext cx="5556250" cy="4148137"/>
          </a:xfrm>
          <a:prstGeom prst="rect">
            <a:avLst/>
          </a:prstGeom>
        </p:spPr>
        <p:txBody>
          <a:bodyPr anchorCtr="0" anchor="t" bIns="45375" lIns="90775" spcFirstLastPara="1" rIns="90775" wrap="square" tIns="45375">
            <a:noAutofit/>
          </a:bodyPr>
          <a:lstStyle/>
          <a:p>
            <a:pPr indent="0" lvl="0" marL="0" rtl="0" algn="l">
              <a:spcBef>
                <a:spcPts val="360"/>
              </a:spcBef>
              <a:spcAft>
                <a:spcPts val="0"/>
              </a:spcAft>
              <a:buNone/>
            </a:pPr>
            <a:r>
              <a:t/>
            </a:r>
            <a:endParaRPr/>
          </a:p>
        </p:txBody>
      </p:sp>
      <p:sp>
        <p:nvSpPr>
          <p:cNvPr id="163" name="Google Shape;163;p11:notes"/>
          <p:cNvSpPr/>
          <p:nvPr>
            <p:ph idx="2" type="sldImg"/>
          </p:nvPr>
        </p:nvSpPr>
        <p:spPr>
          <a:xfrm>
            <a:off x="1168400" y="692150"/>
            <a:ext cx="4610100" cy="3457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12:notes"/>
          <p:cNvSpPr txBox="1"/>
          <p:nvPr>
            <p:ph idx="1" type="body"/>
          </p:nvPr>
        </p:nvSpPr>
        <p:spPr>
          <a:xfrm>
            <a:off x="695325" y="4379913"/>
            <a:ext cx="5556250" cy="4148137"/>
          </a:xfrm>
          <a:prstGeom prst="rect">
            <a:avLst/>
          </a:prstGeom>
        </p:spPr>
        <p:txBody>
          <a:bodyPr anchorCtr="0" anchor="t" bIns="45375" lIns="90775" spcFirstLastPara="1" rIns="90775" wrap="square" tIns="45375">
            <a:noAutofit/>
          </a:bodyPr>
          <a:lstStyle/>
          <a:p>
            <a:pPr indent="0" lvl="0" marL="0" rtl="0" algn="l">
              <a:spcBef>
                <a:spcPts val="360"/>
              </a:spcBef>
              <a:spcAft>
                <a:spcPts val="0"/>
              </a:spcAft>
              <a:buNone/>
            </a:pPr>
            <a:r>
              <a:t/>
            </a:r>
            <a:endParaRPr/>
          </a:p>
        </p:txBody>
      </p:sp>
      <p:sp>
        <p:nvSpPr>
          <p:cNvPr id="218" name="Google Shape;218;p12:notes"/>
          <p:cNvSpPr/>
          <p:nvPr>
            <p:ph idx="2" type="sldImg"/>
          </p:nvPr>
        </p:nvSpPr>
        <p:spPr>
          <a:xfrm>
            <a:off x="1168400" y="692150"/>
            <a:ext cx="4610100" cy="3457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13:notes"/>
          <p:cNvSpPr txBox="1"/>
          <p:nvPr>
            <p:ph idx="1" type="body"/>
          </p:nvPr>
        </p:nvSpPr>
        <p:spPr>
          <a:xfrm>
            <a:off x="695325" y="4379913"/>
            <a:ext cx="5556250" cy="4148137"/>
          </a:xfrm>
          <a:prstGeom prst="rect">
            <a:avLst/>
          </a:prstGeom>
        </p:spPr>
        <p:txBody>
          <a:bodyPr anchorCtr="0" anchor="t" bIns="45375" lIns="90775" spcFirstLastPara="1" rIns="90775" wrap="square" tIns="45375">
            <a:noAutofit/>
          </a:bodyPr>
          <a:lstStyle/>
          <a:p>
            <a:pPr indent="0" lvl="0" marL="0" rtl="0" algn="l">
              <a:spcBef>
                <a:spcPts val="360"/>
              </a:spcBef>
              <a:spcAft>
                <a:spcPts val="0"/>
              </a:spcAft>
              <a:buNone/>
            </a:pPr>
            <a:r>
              <a:t/>
            </a:r>
            <a:endParaRPr/>
          </a:p>
        </p:txBody>
      </p:sp>
      <p:sp>
        <p:nvSpPr>
          <p:cNvPr id="224" name="Google Shape;224;p13:notes"/>
          <p:cNvSpPr/>
          <p:nvPr>
            <p:ph idx="2" type="sldImg"/>
          </p:nvPr>
        </p:nvSpPr>
        <p:spPr>
          <a:xfrm>
            <a:off x="1168400" y="692150"/>
            <a:ext cx="4610100" cy="3457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14:notes"/>
          <p:cNvSpPr txBox="1"/>
          <p:nvPr>
            <p:ph idx="1" type="body"/>
          </p:nvPr>
        </p:nvSpPr>
        <p:spPr>
          <a:xfrm>
            <a:off x="695325" y="4379913"/>
            <a:ext cx="5556250" cy="4148137"/>
          </a:xfrm>
          <a:prstGeom prst="rect">
            <a:avLst/>
          </a:prstGeom>
        </p:spPr>
        <p:txBody>
          <a:bodyPr anchorCtr="0" anchor="t" bIns="45375" lIns="90775" spcFirstLastPara="1" rIns="90775" wrap="square" tIns="45375">
            <a:noAutofit/>
          </a:bodyPr>
          <a:lstStyle/>
          <a:p>
            <a:pPr indent="0" lvl="0" marL="0" rtl="0" algn="l">
              <a:spcBef>
                <a:spcPts val="360"/>
              </a:spcBef>
              <a:spcAft>
                <a:spcPts val="0"/>
              </a:spcAft>
              <a:buNone/>
            </a:pPr>
            <a:r>
              <a:t/>
            </a:r>
            <a:endParaRPr/>
          </a:p>
        </p:txBody>
      </p:sp>
      <p:sp>
        <p:nvSpPr>
          <p:cNvPr id="233" name="Google Shape;233;p14:notes"/>
          <p:cNvSpPr/>
          <p:nvPr>
            <p:ph idx="2" type="sldImg"/>
          </p:nvPr>
        </p:nvSpPr>
        <p:spPr>
          <a:xfrm>
            <a:off x="1168400" y="692150"/>
            <a:ext cx="4610100" cy="3457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15:notes"/>
          <p:cNvSpPr txBox="1"/>
          <p:nvPr>
            <p:ph idx="1" type="body"/>
          </p:nvPr>
        </p:nvSpPr>
        <p:spPr>
          <a:xfrm>
            <a:off x="695325" y="4379913"/>
            <a:ext cx="5556250" cy="4148137"/>
          </a:xfrm>
          <a:prstGeom prst="rect">
            <a:avLst/>
          </a:prstGeom>
        </p:spPr>
        <p:txBody>
          <a:bodyPr anchorCtr="0" anchor="t" bIns="45375" lIns="90775" spcFirstLastPara="1" rIns="90775" wrap="square" tIns="45375">
            <a:noAutofit/>
          </a:bodyPr>
          <a:lstStyle/>
          <a:p>
            <a:pPr indent="0" lvl="0" marL="0" rtl="0" algn="l">
              <a:spcBef>
                <a:spcPts val="360"/>
              </a:spcBef>
              <a:spcAft>
                <a:spcPts val="0"/>
              </a:spcAft>
              <a:buNone/>
            </a:pPr>
            <a:r>
              <a:t/>
            </a:r>
            <a:endParaRPr/>
          </a:p>
        </p:txBody>
      </p:sp>
      <p:sp>
        <p:nvSpPr>
          <p:cNvPr id="243" name="Google Shape;243;p15:notes"/>
          <p:cNvSpPr/>
          <p:nvPr>
            <p:ph idx="2" type="sldImg"/>
          </p:nvPr>
        </p:nvSpPr>
        <p:spPr>
          <a:xfrm>
            <a:off x="1168400" y="692150"/>
            <a:ext cx="4610100" cy="3457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16:notes"/>
          <p:cNvSpPr txBox="1"/>
          <p:nvPr>
            <p:ph idx="1" type="body"/>
          </p:nvPr>
        </p:nvSpPr>
        <p:spPr>
          <a:xfrm>
            <a:off x="695325" y="4379913"/>
            <a:ext cx="5556250" cy="4148137"/>
          </a:xfrm>
          <a:prstGeom prst="rect">
            <a:avLst/>
          </a:prstGeom>
        </p:spPr>
        <p:txBody>
          <a:bodyPr anchorCtr="0" anchor="t" bIns="45375" lIns="90775" spcFirstLastPara="1" rIns="90775" wrap="square" tIns="45375">
            <a:noAutofit/>
          </a:bodyPr>
          <a:lstStyle/>
          <a:p>
            <a:pPr indent="0" lvl="0" marL="0" rtl="0" algn="l">
              <a:spcBef>
                <a:spcPts val="360"/>
              </a:spcBef>
              <a:spcAft>
                <a:spcPts val="0"/>
              </a:spcAft>
              <a:buNone/>
            </a:pPr>
            <a:r>
              <a:t/>
            </a:r>
            <a:endParaRPr/>
          </a:p>
        </p:txBody>
      </p:sp>
      <p:sp>
        <p:nvSpPr>
          <p:cNvPr id="251" name="Google Shape;251;p16:notes"/>
          <p:cNvSpPr/>
          <p:nvPr>
            <p:ph idx="2" type="sldImg"/>
          </p:nvPr>
        </p:nvSpPr>
        <p:spPr>
          <a:xfrm>
            <a:off x="1168400" y="692150"/>
            <a:ext cx="4610100" cy="3457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17:notes"/>
          <p:cNvSpPr txBox="1"/>
          <p:nvPr>
            <p:ph idx="1" type="body"/>
          </p:nvPr>
        </p:nvSpPr>
        <p:spPr>
          <a:xfrm>
            <a:off x="695325" y="4379913"/>
            <a:ext cx="5556250" cy="4148137"/>
          </a:xfrm>
          <a:prstGeom prst="rect">
            <a:avLst/>
          </a:prstGeom>
        </p:spPr>
        <p:txBody>
          <a:bodyPr anchorCtr="0" anchor="t" bIns="45375" lIns="90775" spcFirstLastPara="1" rIns="90775" wrap="square" tIns="45375">
            <a:noAutofit/>
          </a:bodyPr>
          <a:lstStyle/>
          <a:p>
            <a:pPr indent="0" lvl="0" marL="0" rtl="0" algn="l">
              <a:spcBef>
                <a:spcPts val="360"/>
              </a:spcBef>
              <a:spcAft>
                <a:spcPts val="0"/>
              </a:spcAft>
              <a:buNone/>
            </a:pPr>
            <a:r>
              <a:t/>
            </a:r>
            <a:endParaRPr/>
          </a:p>
        </p:txBody>
      </p:sp>
      <p:sp>
        <p:nvSpPr>
          <p:cNvPr id="260" name="Google Shape;260;p17:notes"/>
          <p:cNvSpPr/>
          <p:nvPr>
            <p:ph idx="2" type="sldImg"/>
          </p:nvPr>
        </p:nvSpPr>
        <p:spPr>
          <a:xfrm>
            <a:off x="1168400" y="692150"/>
            <a:ext cx="4610100" cy="3457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18:notes"/>
          <p:cNvSpPr txBox="1"/>
          <p:nvPr>
            <p:ph idx="1" type="body"/>
          </p:nvPr>
        </p:nvSpPr>
        <p:spPr>
          <a:xfrm>
            <a:off x="695325" y="4379913"/>
            <a:ext cx="5556250" cy="4148137"/>
          </a:xfrm>
          <a:prstGeom prst="rect">
            <a:avLst/>
          </a:prstGeom>
        </p:spPr>
        <p:txBody>
          <a:bodyPr anchorCtr="0" anchor="t" bIns="45375" lIns="90775" spcFirstLastPara="1" rIns="90775" wrap="square" tIns="45375">
            <a:noAutofit/>
          </a:bodyPr>
          <a:lstStyle/>
          <a:p>
            <a:pPr indent="0" lvl="0" marL="0" rtl="0" algn="l">
              <a:spcBef>
                <a:spcPts val="360"/>
              </a:spcBef>
              <a:spcAft>
                <a:spcPts val="0"/>
              </a:spcAft>
              <a:buNone/>
            </a:pPr>
            <a:r>
              <a:t/>
            </a:r>
            <a:endParaRPr/>
          </a:p>
        </p:txBody>
      </p:sp>
      <p:sp>
        <p:nvSpPr>
          <p:cNvPr id="266" name="Google Shape;266;p18:notes"/>
          <p:cNvSpPr/>
          <p:nvPr>
            <p:ph idx="2" type="sldImg"/>
          </p:nvPr>
        </p:nvSpPr>
        <p:spPr>
          <a:xfrm>
            <a:off x="1168400" y="692150"/>
            <a:ext cx="4610100" cy="3457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19:notes"/>
          <p:cNvSpPr txBox="1"/>
          <p:nvPr>
            <p:ph idx="1" type="body"/>
          </p:nvPr>
        </p:nvSpPr>
        <p:spPr>
          <a:xfrm>
            <a:off x="695325" y="4379913"/>
            <a:ext cx="5556250" cy="4148137"/>
          </a:xfrm>
          <a:prstGeom prst="rect">
            <a:avLst/>
          </a:prstGeom>
        </p:spPr>
        <p:txBody>
          <a:bodyPr anchorCtr="0" anchor="t" bIns="45375" lIns="90775" spcFirstLastPara="1" rIns="90775" wrap="square" tIns="45375">
            <a:noAutofit/>
          </a:bodyPr>
          <a:lstStyle/>
          <a:p>
            <a:pPr indent="0" lvl="0" marL="0" rtl="0" algn="l">
              <a:spcBef>
                <a:spcPts val="360"/>
              </a:spcBef>
              <a:spcAft>
                <a:spcPts val="0"/>
              </a:spcAft>
              <a:buNone/>
            </a:pPr>
            <a:r>
              <a:t/>
            </a:r>
            <a:endParaRPr/>
          </a:p>
        </p:txBody>
      </p:sp>
      <p:sp>
        <p:nvSpPr>
          <p:cNvPr id="275" name="Google Shape;275;p19:notes"/>
          <p:cNvSpPr/>
          <p:nvPr>
            <p:ph idx="2" type="sldImg"/>
          </p:nvPr>
        </p:nvSpPr>
        <p:spPr>
          <a:xfrm>
            <a:off x="1168400" y="692150"/>
            <a:ext cx="4610100" cy="3457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2:notes"/>
          <p:cNvSpPr txBox="1"/>
          <p:nvPr>
            <p:ph idx="1" type="body"/>
          </p:nvPr>
        </p:nvSpPr>
        <p:spPr>
          <a:xfrm>
            <a:off x="695325" y="4379913"/>
            <a:ext cx="5556250" cy="4148137"/>
          </a:xfrm>
          <a:prstGeom prst="rect">
            <a:avLst/>
          </a:prstGeom>
        </p:spPr>
        <p:txBody>
          <a:bodyPr anchorCtr="0" anchor="t" bIns="45375" lIns="90775" spcFirstLastPara="1" rIns="90775" wrap="square" tIns="45375">
            <a:noAutofit/>
          </a:bodyPr>
          <a:lstStyle/>
          <a:p>
            <a:pPr indent="0" lvl="0" marL="0" rtl="0" algn="l">
              <a:spcBef>
                <a:spcPts val="360"/>
              </a:spcBef>
              <a:spcAft>
                <a:spcPts val="0"/>
              </a:spcAft>
              <a:buNone/>
            </a:pPr>
            <a:r>
              <a:t/>
            </a:r>
            <a:endParaRPr/>
          </a:p>
        </p:txBody>
      </p:sp>
      <p:sp>
        <p:nvSpPr>
          <p:cNvPr id="98" name="Google Shape;98;p2:notes"/>
          <p:cNvSpPr/>
          <p:nvPr>
            <p:ph idx="2" type="sldImg"/>
          </p:nvPr>
        </p:nvSpPr>
        <p:spPr>
          <a:xfrm>
            <a:off x="1168400" y="692150"/>
            <a:ext cx="4610100" cy="3457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20:notes"/>
          <p:cNvSpPr txBox="1"/>
          <p:nvPr>
            <p:ph idx="1" type="body"/>
          </p:nvPr>
        </p:nvSpPr>
        <p:spPr>
          <a:xfrm>
            <a:off x="695325" y="4379913"/>
            <a:ext cx="5556250" cy="4148137"/>
          </a:xfrm>
          <a:prstGeom prst="rect">
            <a:avLst/>
          </a:prstGeom>
        </p:spPr>
        <p:txBody>
          <a:bodyPr anchorCtr="0" anchor="t" bIns="45375" lIns="90775" spcFirstLastPara="1" rIns="90775" wrap="square" tIns="45375">
            <a:noAutofit/>
          </a:bodyPr>
          <a:lstStyle/>
          <a:p>
            <a:pPr indent="0" lvl="0" marL="0" rtl="0" algn="l">
              <a:spcBef>
                <a:spcPts val="360"/>
              </a:spcBef>
              <a:spcAft>
                <a:spcPts val="0"/>
              </a:spcAft>
              <a:buNone/>
            </a:pPr>
            <a:r>
              <a:t/>
            </a:r>
            <a:endParaRPr/>
          </a:p>
        </p:txBody>
      </p:sp>
      <p:sp>
        <p:nvSpPr>
          <p:cNvPr id="286" name="Google Shape;286;p20:notes"/>
          <p:cNvSpPr/>
          <p:nvPr>
            <p:ph idx="2" type="sldImg"/>
          </p:nvPr>
        </p:nvSpPr>
        <p:spPr>
          <a:xfrm>
            <a:off x="1168400" y="692150"/>
            <a:ext cx="4610100" cy="3457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21:notes"/>
          <p:cNvSpPr txBox="1"/>
          <p:nvPr>
            <p:ph idx="1" type="body"/>
          </p:nvPr>
        </p:nvSpPr>
        <p:spPr>
          <a:xfrm>
            <a:off x="695325" y="4379913"/>
            <a:ext cx="5556250" cy="4148137"/>
          </a:xfrm>
          <a:prstGeom prst="rect">
            <a:avLst/>
          </a:prstGeom>
        </p:spPr>
        <p:txBody>
          <a:bodyPr anchorCtr="0" anchor="t" bIns="45375" lIns="90775" spcFirstLastPara="1" rIns="90775" wrap="square" tIns="45375">
            <a:noAutofit/>
          </a:bodyPr>
          <a:lstStyle/>
          <a:p>
            <a:pPr indent="0" lvl="0" marL="0" rtl="0" algn="l">
              <a:spcBef>
                <a:spcPts val="360"/>
              </a:spcBef>
              <a:spcAft>
                <a:spcPts val="0"/>
              </a:spcAft>
              <a:buNone/>
            </a:pPr>
            <a:r>
              <a:t/>
            </a:r>
            <a:endParaRPr/>
          </a:p>
        </p:txBody>
      </p:sp>
      <p:sp>
        <p:nvSpPr>
          <p:cNvPr id="294" name="Google Shape;294;p21:notes"/>
          <p:cNvSpPr/>
          <p:nvPr>
            <p:ph idx="2" type="sldImg"/>
          </p:nvPr>
        </p:nvSpPr>
        <p:spPr>
          <a:xfrm>
            <a:off x="1168400" y="692150"/>
            <a:ext cx="4610100" cy="3457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22:notes"/>
          <p:cNvSpPr txBox="1"/>
          <p:nvPr>
            <p:ph idx="1" type="body"/>
          </p:nvPr>
        </p:nvSpPr>
        <p:spPr>
          <a:xfrm>
            <a:off x="695325" y="4379913"/>
            <a:ext cx="5556250" cy="4148137"/>
          </a:xfrm>
          <a:prstGeom prst="rect">
            <a:avLst/>
          </a:prstGeom>
        </p:spPr>
        <p:txBody>
          <a:bodyPr anchorCtr="0" anchor="t" bIns="45375" lIns="90775" spcFirstLastPara="1" rIns="90775" wrap="square" tIns="45375">
            <a:noAutofit/>
          </a:bodyPr>
          <a:lstStyle/>
          <a:p>
            <a:pPr indent="0" lvl="0" marL="0" rtl="0" algn="l">
              <a:spcBef>
                <a:spcPts val="360"/>
              </a:spcBef>
              <a:spcAft>
                <a:spcPts val="0"/>
              </a:spcAft>
              <a:buNone/>
            </a:pPr>
            <a:r>
              <a:t/>
            </a:r>
            <a:endParaRPr/>
          </a:p>
        </p:txBody>
      </p:sp>
      <p:sp>
        <p:nvSpPr>
          <p:cNvPr id="302" name="Google Shape;302;p22:notes"/>
          <p:cNvSpPr/>
          <p:nvPr>
            <p:ph idx="2" type="sldImg"/>
          </p:nvPr>
        </p:nvSpPr>
        <p:spPr>
          <a:xfrm>
            <a:off x="1168400" y="692150"/>
            <a:ext cx="4610100" cy="3457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p23:notes"/>
          <p:cNvSpPr txBox="1"/>
          <p:nvPr>
            <p:ph idx="1" type="body"/>
          </p:nvPr>
        </p:nvSpPr>
        <p:spPr>
          <a:xfrm>
            <a:off x="695325" y="4379913"/>
            <a:ext cx="5556250" cy="4148137"/>
          </a:xfrm>
          <a:prstGeom prst="rect">
            <a:avLst/>
          </a:prstGeom>
        </p:spPr>
        <p:txBody>
          <a:bodyPr anchorCtr="0" anchor="t" bIns="45375" lIns="90775" spcFirstLastPara="1" rIns="90775" wrap="square" tIns="45375">
            <a:noAutofit/>
          </a:bodyPr>
          <a:lstStyle/>
          <a:p>
            <a:pPr indent="0" lvl="0" marL="0" rtl="0" algn="l">
              <a:spcBef>
                <a:spcPts val="360"/>
              </a:spcBef>
              <a:spcAft>
                <a:spcPts val="0"/>
              </a:spcAft>
              <a:buNone/>
            </a:pPr>
            <a:r>
              <a:t/>
            </a:r>
            <a:endParaRPr/>
          </a:p>
        </p:txBody>
      </p:sp>
      <p:sp>
        <p:nvSpPr>
          <p:cNvPr id="312" name="Google Shape;312;p23:notes"/>
          <p:cNvSpPr/>
          <p:nvPr>
            <p:ph idx="2" type="sldImg"/>
          </p:nvPr>
        </p:nvSpPr>
        <p:spPr>
          <a:xfrm>
            <a:off x="1168400" y="692150"/>
            <a:ext cx="4610100" cy="3457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p24:notes"/>
          <p:cNvSpPr txBox="1"/>
          <p:nvPr>
            <p:ph idx="1" type="body"/>
          </p:nvPr>
        </p:nvSpPr>
        <p:spPr>
          <a:xfrm>
            <a:off x="695325" y="4379913"/>
            <a:ext cx="5556250" cy="4148137"/>
          </a:xfrm>
          <a:prstGeom prst="rect">
            <a:avLst/>
          </a:prstGeom>
        </p:spPr>
        <p:txBody>
          <a:bodyPr anchorCtr="0" anchor="t" bIns="45375" lIns="90775" spcFirstLastPara="1" rIns="90775" wrap="square" tIns="45375">
            <a:noAutofit/>
          </a:bodyPr>
          <a:lstStyle/>
          <a:p>
            <a:pPr indent="0" lvl="0" marL="0" rtl="0" algn="l">
              <a:spcBef>
                <a:spcPts val="360"/>
              </a:spcBef>
              <a:spcAft>
                <a:spcPts val="0"/>
              </a:spcAft>
              <a:buNone/>
            </a:pPr>
            <a:r>
              <a:t/>
            </a:r>
            <a:endParaRPr/>
          </a:p>
        </p:txBody>
      </p:sp>
      <p:sp>
        <p:nvSpPr>
          <p:cNvPr id="323" name="Google Shape;323;p24:notes"/>
          <p:cNvSpPr/>
          <p:nvPr>
            <p:ph idx="2" type="sldImg"/>
          </p:nvPr>
        </p:nvSpPr>
        <p:spPr>
          <a:xfrm>
            <a:off x="1168400" y="692150"/>
            <a:ext cx="4610100" cy="3457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p25:notes"/>
          <p:cNvSpPr txBox="1"/>
          <p:nvPr>
            <p:ph idx="1" type="body"/>
          </p:nvPr>
        </p:nvSpPr>
        <p:spPr>
          <a:xfrm>
            <a:off x="695325" y="4379913"/>
            <a:ext cx="5556250" cy="4148137"/>
          </a:xfrm>
          <a:prstGeom prst="rect">
            <a:avLst/>
          </a:prstGeom>
        </p:spPr>
        <p:txBody>
          <a:bodyPr anchorCtr="0" anchor="t" bIns="45375" lIns="90775" spcFirstLastPara="1" rIns="90775" wrap="square" tIns="45375">
            <a:noAutofit/>
          </a:bodyPr>
          <a:lstStyle/>
          <a:p>
            <a:pPr indent="0" lvl="0" marL="0" rtl="0" algn="l">
              <a:spcBef>
                <a:spcPts val="360"/>
              </a:spcBef>
              <a:spcAft>
                <a:spcPts val="0"/>
              </a:spcAft>
              <a:buNone/>
            </a:pPr>
            <a:r>
              <a:t/>
            </a:r>
            <a:endParaRPr/>
          </a:p>
        </p:txBody>
      </p:sp>
      <p:sp>
        <p:nvSpPr>
          <p:cNvPr id="329" name="Google Shape;329;p25:notes"/>
          <p:cNvSpPr/>
          <p:nvPr>
            <p:ph idx="2" type="sldImg"/>
          </p:nvPr>
        </p:nvSpPr>
        <p:spPr>
          <a:xfrm>
            <a:off x="1168400" y="692150"/>
            <a:ext cx="4610100" cy="3457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p26:notes"/>
          <p:cNvSpPr txBox="1"/>
          <p:nvPr>
            <p:ph idx="1" type="body"/>
          </p:nvPr>
        </p:nvSpPr>
        <p:spPr>
          <a:xfrm>
            <a:off x="695325" y="4379913"/>
            <a:ext cx="5556250" cy="4148137"/>
          </a:xfrm>
          <a:prstGeom prst="rect">
            <a:avLst/>
          </a:prstGeom>
        </p:spPr>
        <p:txBody>
          <a:bodyPr anchorCtr="0" anchor="t" bIns="45375" lIns="90775" spcFirstLastPara="1" rIns="90775" wrap="square" tIns="45375">
            <a:noAutofit/>
          </a:bodyPr>
          <a:lstStyle/>
          <a:p>
            <a:pPr indent="0" lvl="0" marL="0" rtl="0" algn="l">
              <a:spcBef>
                <a:spcPts val="360"/>
              </a:spcBef>
              <a:spcAft>
                <a:spcPts val="0"/>
              </a:spcAft>
              <a:buNone/>
            </a:pPr>
            <a:r>
              <a:t/>
            </a:r>
            <a:endParaRPr/>
          </a:p>
        </p:txBody>
      </p:sp>
      <p:sp>
        <p:nvSpPr>
          <p:cNvPr id="337" name="Google Shape;337;p26:notes"/>
          <p:cNvSpPr/>
          <p:nvPr>
            <p:ph idx="2" type="sldImg"/>
          </p:nvPr>
        </p:nvSpPr>
        <p:spPr>
          <a:xfrm>
            <a:off x="1168400" y="692150"/>
            <a:ext cx="4610100" cy="3457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p27:notes"/>
          <p:cNvSpPr txBox="1"/>
          <p:nvPr>
            <p:ph idx="1" type="body"/>
          </p:nvPr>
        </p:nvSpPr>
        <p:spPr>
          <a:xfrm>
            <a:off x="695325" y="4379913"/>
            <a:ext cx="5556250" cy="4148137"/>
          </a:xfrm>
          <a:prstGeom prst="rect">
            <a:avLst/>
          </a:prstGeom>
        </p:spPr>
        <p:txBody>
          <a:bodyPr anchorCtr="0" anchor="t" bIns="45375" lIns="90775" spcFirstLastPara="1" rIns="90775" wrap="square" tIns="45375">
            <a:noAutofit/>
          </a:bodyPr>
          <a:lstStyle/>
          <a:p>
            <a:pPr indent="0" lvl="0" marL="0" rtl="0" algn="l">
              <a:spcBef>
                <a:spcPts val="360"/>
              </a:spcBef>
              <a:spcAft>
                <a:spcPts val="0"/>
              </a:spcAft>
              <a:buNone/>
            </a:pPr>
            <a:r>
              <a:t/>
            </a:r>
            <a:endParaRPr/>
          </a:p>
        </p:txBody>
      </p:sp>
      <p:sp>
        <p:nvSpPr>
          <p:cNvPr id="345" name="Google Shape;345;p27:notes"/>
          <p:cNvSpPr/>
          <p:nvPr>
            <p:ph idx="2" type="sldImg"/>
          </p:nvPr>
        </p:nvSpPr>
        <p:spPr>
          <a:xfrm>
            <a:off x="1168400" y="692150"/>
            <a:ext cx="4610100" cy="3457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p28:notes"/>
          <p:cNvSpPr txBox="1"/>
          <p:nvPr>
            <p:ph idx="1" type="body"/>
          </p:nvPr>
        </p:nvSpPr>
        <p:spPr>
          <a:xfrm>
            <a:off x="695325" y="4379913"/>
            <a:ext cx="5556250" cy="4148137"/>
          </a:xfrm>
          <a:prstGeom prst="rect">
            <a:avLst/>
          </a:prstGeom>
        </p:spPr>
        <p:txBody>
          <a:bodyPr anchorCtr="0" anchor="t" bIns="45375" lIns="90775" spcFirstLastPara="1" rIns="90775" wrap="square" tIns="45375">
            <a:noAutofit/>
          </a:bodyPr>
          <a:lstStyle/>
          <a:p>
            <a:pPr indent="0" lvl="0" marL="0" rtl="0" algn="l">
              <a:spcBef>
                <a:spcPts val="360"/>
              </a:spcBef>
              <a:spcAft>
                <a:spcPts val="0"/>
              </a:spcAft>
              <a:buNone/>
            </a:pPr>
            <a:r>
              <a:t/>
            </a:r>
            <a:endParaRPr/>
          </a:p>
        </p:txBody>
      </p:sp>
      <p:sp>
        <p:nvSpPr>
          <p:cNvPr id="351" name="Google Shape;351;p28:notes"/>
          <p:cNvSpPr/>
          <p:nvPr>
            <p:ph idx="2" type="sldImg"/>
          </p:nvPr>
        </p:nvSpPr>
        <p:spPr>
          <a:xfrm>
            <a:off x="1168400" y="692150"/>
            <a:ext cx="4610100" cy="3457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p29:notes"/>
          <p:cNvSpPr txBox="1"/>
          <p:nvPr>
            <p:ph idx="1" type="body"/>
          </p:nvPr>
        </p:nvSpPr>
        <p:spPr>
          <a:xfrm>
            <a:off x="695325" y="4379913"/>
            <a:ext cx="5556250" cy="4148137"/>
          </a:xfrm>
          <a:prstGeom prst="rect">
            <a:avLst/>
          </a:prstGeom>
        </p:spPr>
        <p:txBody>
          <a:bodyPr anchorCtr="0" anchor="t" bIns="45375" lIns="90775" spcFirstLastPara="1" rIns="90775" wrap="square" tIns="45375">
            <a:noAutofit/>
          </a:bodyPr>
          <a:lstStyle/>
          <a:p>
            <a:pPr indent="0" lvl="0" marL="0" rtl="0" algn="l">
              <a:spcBef>
                <a:spcPts val="360"/>
              </a:spcBef>
              <a:spcAft>
                <a:spcPts val="0"/>
              </a:spcAft>
              <a:buNone/>
            </a:pPr>
            <a:r>
              <a:t/>
            </a:r>
            <a:endParaRPr/>
          </a:p>
        </p:txBody>
      </p:sp>
      <p:sp>
        <p:nvSpPr>
          <p:cNvPr id="358" name="Google Shape;358;p29:notes"/>
          <p:cNvSpPr/>
          <p:nvPr>
            <p:ph idx="2" type="sldImg"/>
          </p:nvPr>
        </p:nvSpPr>
        <p:spPr>
          <a:xfrm>
            <a:off x="1168400" y="692150"/>
            <a:ext cx="4610100" cy="3457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3:notes"/>
          <p:cNvSpPr txBox="1"/>
          <p:nvPr>
            <p:ph idx="1" type="body"/>
          </p:nvPr>
        </p:nvSpPr>
        <p:spPr>
          <a:xfrm>
            <a:off x="695325" y="4379913"/>
            <a:ext cx="5556250" cy="4148137"/>
          </a:xfrm>
          <a:prstGeom prst="rect">
            <a:avLst/>
          </a:prstGeom>
        </p:spPr>
        <p:txBody>
          <a:bodyPr anchorCtr="0" anchor="t" bIns="45375" lIns="90775" spcFirstLastPara="1" rIns="90775" wrap="square" tIns="45375">
            <a:noAutofit/>
          </a:bodyPr>
          <a:lstStyle/>
          <a:p>
            <a:pPr indent="0" lvl="0" marL="0" rtl="0" algn="l">
              <a:spcBef>
                <a:spcPts val="360"/>
              </a:spcBef>
              <a:spcAft>
                <a:spcPts val="0"/>
              </a:spcAft>
              <a:buNone/>
            </a:pPr>
            <a:r>
              <a:t/>
            </a:r>
            <a:endParaRPr/>
          </a:p>
        </p:txBody>
      </p:sp>
      <p:sp>
        <p:nvSpPr>
          <p:cNvPr id="106" name="Google Shape;106;p3:notes"/>
          <p:cNvSpPr/>
          <p:nvPr>
            <p:ph idx="2" type="sldImg"/>
          </p:nvPr>
        </p:nvSpPr>
        <p:spPr>
          <a:xfrm>
            <a:off x="1168400" y="692150"/>
            <a:ext cx="4610100" cy="3457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p30:notes"/>
          <p:cNvSpPr txBox="1"/>
          <p:nvPr>
            <p:ph idx="1" type="body"/>
          </p:nvPr>
        </p:nvSpPr>
        <p:spPr>
          <a:xfrm>
            <a:off x="695325" y="4379913"/>
            <a:ext cx="5556250" cy="4148137"/>
          </a:xfrm>
          <a:prstGeom prst="rect">
            <a:avLst/>
          </a:prstGeom>
        </p:spPr>
        <p:txBody>
          <a:bodyPr anchorCtr="0" anchor="t" bIns="45375" lIns="90775" spcFirstLastPara="1" rIns="90775" wrap="square" tIns="45375">
            <a:noAutofit/>
          </a:bodyPr>
          <a:lstStyle/>
          <a:p>
            <a:pPr indent="0" lvl="0" marL="0" rtl="0" algn="l">
              <a:spcBef>
                <a:spcPts val="360"/>
              </a:spcBef>
              <a:spcAft>
                <a:spcPts val="0"/>
              </a:spcAft>
              <a:buNone/>
            </a:pPr>
            <a:r>
              <a:t/>
            </a:r>
            <a:endParaRPr/>
          </a:p>
        </p:txBody>
      </p:sp>
      <p:sp>
        <p:nvSpPr>
          <p:cNvPr id="367" name="Google Shape;367;p30:notes"/>
          <p:cNvSpPr/>
          <p:nvPr>
            <p:ph idx="2" type="sldImg"/>
          </p:nvPr>
        </p:nvSpPr>
        <p:spPr>
          <a:xfrm>
            <a:off x="1168400" y="692150"/>
            <a:ext cx="4610100" cy="3457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p31:notes"/>
          <p:cNvSpPr txBox="1"/>
          <p:nvPr>
            <p:ph idx="1" type="body"/>
          </p:nvPr>
        </p:nvSpPr>
        <p:spPr>
          <a:xfrm>
            <a:off x="695325" y="4379913"/>
            <a:ext cx="5556250" cy="4148137"/>
          </a:xfrm>
          <a:prstGeom prst="rect">
            <a:avLst/>
          </a:prstGeom>
        </p:spPr>
        <p:txBody>
          <a:bodyPr anchorCtr="0" anchor="t" bIns="45375" lIns="90775" spcFirstLastPara="1" rIns="90775" wrap="square" tIns="45375">
            <a:noAutofit/>
          </a:bodyPr>
          <a:lstStyle/>
          <a:p>
            <a:pPr indent="0" lvl="0" marL="0" rtl="0" algn="l">
              <a:spcBef>
                <a:spcPts val="360"/>
              </a:spcBef>
              <a:spcAft>
                <a:spcPts val="0"/>
              </a:spcAft>
              <a:buNone/>
            </a:pPr>
            <a:r>
              <a:t/>
            </a:r>
            <a:endParaRPr/>
          </a:p>
        </p:txBody>
      </p:sp>
      <p:sp>
        <p:nvSpPr>
          <p:cNvPr id="373" name="Google Shape;373;p31:notes"/>
          <p:cNvSpPr/>
          <p:nvPr>
            <p:ph idx="2" type="sldImg"/>
          </p:nvPr>
        </p:nvSpPr>
        <p:spPr>
          <a:xfrm>
            <a:off x="1168400" y="692150"/>
            <a:ext cx="4610100" cy="3457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p32:notes"/>
          <p:cNvSpPr txBox="1"/>
          <p:nvPr>
            <p:ph idx="1" type="body"/>
          </p:nvPr>
        </p:nvSpPr>
        <p:spPr>
          <a:xfrm>
            <a:off x="695325" y="4379913"/>
            <a:ext cx="5556250" cy="4148137"/>
          </a:xfrm>
          <a:prstGeom prst="rect">
            <a:avLst/>
          </a:prstGeom>
        </p:spPr>
        <p:txBody>
          <a:bodyPr anchorCtr="0" anchor="t" bIns="45375" lIns="90775" spcFirstLastPara="1" rIns="90775" wrap="square" tIns="45375">
            <a:noAutofit/>
          </a:bodyPr>
          <a:lstStyle/>
          <a:p>
            <a:pPr indent="0" lvl="0" marL="0" rtl="0" algn="l">
              <a:spcBef>
                <a:spcPts val="360"/>
              </a:spcBef>
              <a:spcAft>
                <a:spcPts val="0"/>
              </a:spcAft>
              <a:buNone/>
            </a:pPr>
            <a:r>
              <a:t/>
            </a:r>
            <a:endParaRPr/>
          </a:p>
        </p:txBody>
      </p:sp>
      <p:sp>
        <p:nvSpPr>
          <p:cNvPr id="380" name="Google Shape;380;p32:notes"/>
          <p:cNvSpPr/>
          <p:nvPr>
            <p:ph idx="2" type="sldImg"/>
          </p:nvPr>
        </p:nvSpPr>
        <p:spPr>
          <a:xfrm>
            <a:off x="1168400" y="692150"/>
            <a:ext cx="4610100" cy="3457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p33:notes"/>
          <p:cNvSpPr txBox="1"/>
          <p:nvPr>
            <p:ph idx="1" type="body"/>
          </p:nvPr>
        </p:nvSpPr>
        <p:spPr>
          <a:xfrm>
            <a:off x="695325" y="4379913"/>
            <a:ext cx="5556250" cy="4148137"/>
          </a:xfrm>
          <a:prstGeom prst="rect">
            <a:avLst/>
          </a:prstGeom>
        </p:spPr>
        <p:txBody>
          <a:bodyPr anchorCtr="0" anchor="t" bIns="45375" lIns="90775" spcFirstLastPara="1" rIns="90775" wrap="square" tIns="45375">
            <a:noAutofit/>
          </a:bodyPr>
          <a:lstStyle/>
          <a:p>
            <a:pPr indent="0" lvl="0" marL="0" rtl="0" algn="l">
              <a:spcBef>
                <a:spcPts val="360"/>
              </a:spcBef>
              <a:spcAft>
                <a:spcPts val="0"/>
              </a:spcAft>
              <a:buNone/>
            </a:pPr>
            <a:r>
              <a:t/>
            </a:r>
            <a:endParaRPr/>
          </a:p>
        </p:txBody>
      </p:sp>
      <p:sp>
        <p:nvSpPr>
          <p:cNvPr id="387" name="Google Shape;387;p33:notes"/>
          <p:cNvSpPr/>
          <p:nvPr>
            <p:ph idx="2" type="sldImg"/>
          </p:nvPr>
        </p:nvSpPr>
        <p:spPr>
          <a:xfrm>
            <a:off x="1168400" y="692150"/>
            <a:ext cx="4610100" cy="3457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p34:notes"/>
          <p:cNvSpPr txBox="1"/>
          <p:nvPr>
            <p:ph idx="1" type="body"/>
          </p:nvPr>
        </p:nvSpPr>
        <p:spPr>
          <a:xfrm>
            <a:off x="695325" y="4379913"/>
            <a:ext cx="5556250" cy="4148137"/>
          </a:xfrm>
          <a:prstGeom prst="rect">
            <a:avLst/>
          </a:prstGeom>
        </p:spPr>
        <p:txBody>
          <a:bodyPr anchorCtr="0" anchor="t" bIns="45375" lIns="90775" spcFirstLastPara="1" rIns="90775" wrap="square" tIns="45375">
            <a:noAutofit/>
          </a:bodyPr>
          <a:lstStyle/>
          <a:p>
            <a:pPr indent="0" lvl="0" marL="0" rtl="0" algn="l">
              <a:spcBef>
                <a:spcPts val="360"/>
              </a:spcBef>
              <a:spcAft>
                <a:spcPts val="0"/>
              </a:spcAft>
              <a:buNone/>
            </a:pPr>
            <a:r>
              <a:t/>
            </a:r>
            <a:endParaRPr/>
          </a:p>
        </p:txBody>
      </p:sp>
      <p:sp>
        <p:nvSpPr>
          <p:cNvPr id="394" name="Google Shape;394;p34:notes"/>
          <p:cNvSpPr/>
          <p:nvPr>
            <p:ph idx="2" type="sldImg"/>
          </p:nvPr>
        </p:nvSpPr>
        <p:spPr>
          <a:xfrm>
            <a:off x="1168400" y="692150"/>
            <a:ext cx="4610100" cy="3457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4:notes"/>
          <p:cNvSpPr txBox="1"/>
          <p:nvPr>
            <p:ph idx="1" type="body"/>
          </p:nvPr>
        </p:nvSpPr>
        <p:spPr>
          <a:xfrm>
            <a:off x="695325" y="4379913"/>
            <a:ext cx="5556250" cy="4148137"/>
          </a:xfrm>
          <a:prstGeom prst="rect">
            <a:avLst/>
          </a:prstGeom>
        </p:spPr>
        <p:txBody>
          <a:bodyPr anchorCtr="0" anchor="t" bIns="45375" lIns="90775" spcFirstLastPara="1" rIns="90775" wrap="square" tIns="45375">
            <a:noAutofit/>
          </a:bodyPr>
          <a:lstStyle/>
          <a:p>
            <a:pPr indent="0" lvl="0" marL="0" rtl="0" algn="l">
              <a:spcBef>
                <a:spcPts val="360"/>
              </a:spcBef>
              <a:spcAft>
                <a:spcPts val="0"/>
              </a:spcAft>
              <a:buNone/>
            </a:pPr>
            <a:r>
              <a:t/>
            </a:r>
            <a:endParaRPr/>
          </a:p>
        </p:txBody>
      </p:sp>
      <p:sp>
        <p:nvSpPr>
          <p:cNvPr id="112" name="Google Shape;112;p4:notes"/>
          <p:cNvSpPr/>
          <p:nvPr>
            <p:ph idx="2" type="sldImg"/>
          </p:nvPr>
        </p:nvSpPr>
        <p:spPr>
          <a:xfrm>
            <a:off x="1168400" y="692150"/>
            <a:ext cx="4610100" cy="3457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5:notes"/>
          <p:cNvSpPr txBox="1"/>
          <p:nvPr>
            <p:ph idx="1" type="body"/>
          </p:nvPr>
        </p:nvSpPr>
        <p:spPr>
          <a:xfrm>
            <a:off x="695325" y="4379913"/>
            <a:ext cx="5556250" cy="4148137"/>
          </a:xfrm>
          <a:prstGeom prst="rect">
            <a:avLst/>
          </a:prstGeom>
        </p:spPr>
        <p:txBody>
          <a:bodyPr anchorCtr="0" anchor="t" bIns="45375" lIns="90775" spcFirstLastPara="1" rIns="90775" wrap="square" tIns="45375">
            <a:noAutofit/>
          </a:bodyPr>
          <a:lstStyle/>
          <a:p>
            <a:pPr indent="0" lvl="0" marL="0" rtl="0" algn="l">
              <a:spcBef>
                <a:spcPts val="360"/>
              </a:spcBef>
              <a:spcAft>
                <a:spcPts val="0"/>
              </a:spcAft>
              <a:buNone/>
            </a:pPr>
            <a:r>
              <a:t/>
            </a:r>
            <a:endParaRPr/>
          </a:p>
        </p:txBody>
      </p:sp>
      <p:sp>
        <p:nvSpPr>
          <p:cNvPr id="118" name="Google Shape;118;p5:notes"/>
          <p:cNvSpPr/>
          <p:nvPr>
            <p:ph idx="2" type="sldImg"/>
          </p:nvPr>
        </p:nvSpPr>
        <p:spPr>
          <a:xfrm>
            <a:off x="1168400" y="692150"/>
            <a:ext cx="4610100" cy="3457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6:notes"/>
          <p:cNvSpPr txBox="1"/>
          <p:nvPr>
            <p:ph idx="1" type="body"/>
          </p:nvPr>
        </p:nvSpPr>
        <p:spPr>
          <a:xfrm>
            <a:off x="695325" y="4379913"/>
            <a:ext cx="5556250" cy="4148137"/>
          </a:xfrm>
          <a:prstGeom prst="rect">
            <a:avLst/>
          </a:prstGeom>
        </p:spPr>
        <p:txBody>
          <a:bodyPr anchorCtr="0" anchor="t" bIns="45375" lIns="90775" spcFirstLastPara="1" rIns="90775" wrap="square" tIns="45375">
            <a:noAutofit/>
          </a:bodyPr>
          <a:lstStyle/>
          <a:p>
            <a:pPr indent="0" lvl="0" marL="0" rtl="0" algn="l">
              <a:spcBef>
                <a:spcPts val="360"/>
              </a:spcBef>
              <a:spcAft>
                <a:spcPts val="0"/>
              </a:spcAft>
              <a:buNone/>
            </a:pPr>
            <a:r>
              <a:t/>
            </a:r>
            <a:endParaRPr/>
          </a:p>
        </p:txBody>
      </p:sp>
      <p:sp>
        <p:nvSpPr>
          <p:cNvPr id="125" name="Google Shape;125;p6:notes"/>
          <p:cNvSpPr/>
          <p:nvPr>
            <p:ph idx="2" type="sldImg"/>
          </p:nvPr>
        </p:nvSpPr>
        <p:spPr>
          <a:xfrm>
            <a:off x="1168400" y="692150"/>
            <a:ext cx="4610100" cy="3457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7:notes"/>
          <p:cNvSpPr txBox="1"/>
          <p:nvPr>
            <p:ph idx="1" type="body"/>
          </p:nvPr>
        </p:nvSpPr>
        <p:spPr>
          <a:xfrm>
            <a:off x="695325" y="4379913"/>
            <a:ext cx="5556250" cy="4148137"/>
          </a:xfrm>
          <a:prstGeom prst="rect">
            <a:avLst/>
          </a:prstGeom>
        </p:spPr>
        <p:txBody>
          <a:bodyPr anchorCtr="0" anchor="t" bIns="45375" lIns="90775" spcFirstLastPara="1" rIns="90775" wrap="square" tIns="45375">
            <a:noAutofit/>
          </a:bodyPr>
          <a:lstStyle/>
          <a:p>
            <a:pPr indent="0" lvl="0" marL="0" rtl="0" algn="l">
              <a:spcBef>
                <a:spcPts val="360"/>
              </a:spcBef>
              <a:spcAft>
                <a:spcPts val="0"/>
              </a:spcAft>
              <a:buNone/>
            </a:pPr>
            <a:r>
              <a:t/>
            </a:r>
            <a:endParaRPr/>
          </a:p>
        </p:txBody>
      </p:sp>
      <p:sp>
        <p:nvSpPr>
          <p:cNvPr id="131" name="Google Shape;131;p7:notes"/>
          <p:cNvSpPr/>
          <p:nvPr>
            <p:ph idx="2" type="sldImg"/>
          </p:nvPr>
        </p:nvSpPr>
        <p:spPr>
          <a:xfrm>
            <a:off x="1168400" y="692150"/>
            <a:ext cx="4610100" cy="3457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8:notes"/>
          <p:cNvSpPr txBox="1"/>
          <p:nvPr>
            <p:ph idx="1" type="body"/>
          </p:nvPr>
        </p:nvSpPr>
        <p:spPr>
          <a:xfrm>
            <a:off x="695325" y="4379913"/>
            <a:ext cx="5556250" cy="4148137"/>
          </a:xfrm>
          <a:prstGeom prst="rect">
            <a:avLst/>
          </a:prstGeom>
        </p:spPr>
        <p:txBody>
          <a:bodyPr anchorCtr="0" anchor="t" bIns="45375" lIns="90775" spcFirstLastPara="1" rIns="90775" wrap="square" tIns="45375">
            <a:noAutofit/>
          </a:bodyPr>
          <a:lstStyle/>
          <a:p>
            <a:pPr indent="0" lvl="0" marL="0" rtl="0" algn="l">
              <a:spcBef>
                <a:spcPts val="360"/>
              </a:spcBef>
              <a:spcAft>
                <a:spcPts val="0"/>
              </a:spcAft>
              <a:buNone/>
            </a:pPr>
            <a:r>
              <a:t/>
            </a:r>
            <a:endParaRPr/>
          </a:p>
        </p:txBody>
      </p:sp>
      <p:sp>
        <p:nvSpPr>
          <p:cNvPr id="138" name="Google Shape;138;p8:notes"/>
          <p:cNvSpPr/>
          <p:nvPr>
            <p:ph idx="2" type="sldImg"/>
          </p:nvPr>
        </p:nvSpPr>
        <p:spPr>
          <a:xfrm>
            <a:off x="1168400" y="692150"/>
            <a:ext cx="4610100" cy="3457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9:notes"/>
          <p:cNvSpPr txBox="1"/>
          <p:nvPr>
            <p:ph idx="1" type="body"/>
          </p:nvPr>
        </p:nvSpPr>
        <p:spPr>
          <a:xfrm>
            <a:off x="695325" y="4379913"/>
            <a:ext cx="5556250" cy="4148137"/>
          </a:xfrm>
          <a:prstGeom prst="rect">
            <a:avLst/>
          </a:prstGeom>
        </p:spPr>
        <p:txBody>
          <a:bodyPr anchorCtr="0" anchor="t" bIns="45375" lIns="90775" spcFirstLastPara="1" rIns="90775" wrap="square" tIns="45375">
            <a:noAutofit/>
          </a:bodyPr>
          <a:lstStyle/>
          <a:p>
            <a:pPr indent="0" lvl="0" marL="0" rtl="0" algn="l">
              <a:spcBef>
                <a:spcPts val="360"/>
              </a:spcBef>
              <a:spcAft>
                <a:spcPts val="0"/>
              </a:spcAft>
              <a:buNone/>
            </a:pPr>
            <a:r>
              <a:t/>
            </a:r>
            <a:endParaRPr/>
          </a:p>
        </p:txBody>
      </p:sp>
      <p:sp>
        <p:nvSpPr>
          <p:cNvPr id="148" name="Google Shape;148;p9:notes"/>
          <p:cNvSpPr/>
          <p:nvPr>
            <p:ph idx="2" type="sldImg"/>
          </p:nvPr>
        </p:nvSpPr>
        <p:spPr>
          <a:xfrm>
            <a:off x="1168400" y="692150"/>
            <a:ext cx="4610100" cy="3457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3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3" name="Google Shape;23;p36"/>
          <p:cNvSpPr txBox="1"/>
          <p:nvPr>
            <p:ph idx="1" type="body"/>
          </p:nvPr>
        </p:nvSpPr>
        <p:spPr>
          <a:xfrm>
            <a:off x="457200" y="1524000"/>
            <a:ext cx="8229600" cy="4525963"/>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3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sz="1200">
                <a:solidFill>
                  <a:srgbClr val="898989"/>
                </a:solidFill>
                <a:latin typeface="Calibri"/>
                <a:ea typeface="Calibri"/>
                <a:cs typeface="Calibri"/>
                <a:sym typeface="Calibri"/>
              </a:defRPr>
            </a:lvl1pPr>
            <a:lvl2pPr indent="0" lvl="1" marL="0" algn="r">
              <a:spcBef>
                <a:spcPts val="0"/>
              </a:spcBef>
              <a:spcAft>
                <a:spcPts val="0"/>
              </a:spcAft>
              <a:buNone/>
              <a:defRPr sz="1200">
                <a:solidFill>
                  <a:srgbClr val="898989"/>
                </a:solidFill>
                <a:latin typeface="Calibri"/>
                <a:ea typeface="Calibri"/>
                <a:cs typeface="Calibri"/>
                <a:sym typeface="Calibri"/>
              </a:defRPr>
            </a:lvl2pPr>
            <a:lvl3pPr indent="0" lvl="2" marL="0" algn="r">
              <a:spcBef>
                <a:spcPts val="0"/>
              </a:spcBef>
              <a:spcAft>
                <a:spcPts val="0"/>
              </a:spcAft>
              <a:buNone/>
              <a:defRPr sz="1200">
                <a:solidFill>
                  <a:srgbClr val="898989"/>
                </a:solidFill>
                <a:latin typeface="Calibri"/>
                <a:ea typeface="Calibri"/>
                <a:cs typeface="Calibri"/>
                <a:sym typeface="Calibri"/>
              </a:defRPr>
            </a:lvl3pPr>
            <a:lvl4pPr indent="0" lvl="3" marL="0" algn="r">
              <a:spcBef>
                <a:spcPts val="0"/>
              </a:spcBef>
              <a:spcAft>
                <a:spcPts val="0"/>
              </a:spcAft>
              <a:buNone/>
              <a:defRPr sz="1200">
                <a:solidFill>
                  <a:srgbClr val="898989"/>
                </a:solidFill>
                <a:latin typeface="Calibri"/>
                <a:ea typeface="Calibri"/>
                <a:cs typeface="Calibri"/>
                <a:sym typeface="Calibri"/>
              </a:defRPr>
            </a:lvl4pPr>
            <a:lvl5pPr indent="0" lvl="4" marL="0" algn="r">
              <a:spcBef>
                <a:spcPts val="0"/>
              </a:spcBef>
              <a:spcAft>
                <a:spcPts val="0"/>
              </a:spcAft>
              <a:buNone/>
              <a:defRPr sz="1200">
                <a:solidFill>
                  <a:srgbClr val="898989"/>
                </a:solidFill>
                <a:latin typeface="Calibri"/>
                <a:ea typeface="Calibri"/>
                <a:cs typeface="Calibri"/>
                <a:sym typeface="Calibri"/>
              </a:defRPr>
            </a:lvl5pPr>
            <a:lvl6pPr indent="0" lvl="5" marL="0" algn="r">
              <a:spcBef>
                <a:spcPts val="0"/>
              </a:spcBef>
              <a:spcAft>
                <a:spcPts val="0"/>
              </a:spcAft>
              <a:buNone/>
              <a:defRPr sz="1200">
                <a:solidFill>
                  <a:srgbClr val="898989"/>
                </a:solidFill>
                <a:latin typeface="Calibri"/>
                <a:ea typeface="Calibri"/>
                <a:cs typeface="Calibri"/>
                <a:sym typeface="Calibri"/>
              </a:defRPr>
            </a:lvl6pPr>
            <a:lvl7pPr indent="0" lvl="6" marL="0" algn="r">
              <a:spcBef>
                <a:spcPts val="0"/>
              </a:spcBef>
              <a:spcAft>
                <a:spcPts val="0"/>
              </a:spcAft>
              <a:buNone/>
              <a:defRPr sz="1200">
                <a:solidFill>
                  <a:srgbClr val="898989"/>
                </a:solidFill>
                <a:latin typeface="Calibri"/>
                <a:ea typeface="Calibri"/>
                <a:cs typeface="Calibri"/>
                <a:sym typeface="Calibri"/>
              </a:defRPr>
            </a:lvl7pPr>
            <a:lvl8pPr indent="0" lvl="7" marL="0" algn="r">
              <a:spcBef>
                <a:spcPts val="0"/>
              </a:spcBef>
              <a:spcAft>
                <a:spcPts val="0"/>
              </a:spcAft>
              <a:buNone/>
              <a:defRPr sz="1200">
                <a:solidFill>
                  <a:srgbClr val="898989"/>
                </a:solidFill>
                <a:latin typeface="Calibri"/>
                <a:ea typeface="Calibri"/>
                <a:cs typeface="Calibri"/>
                <a:sym typeface="Calibri"/>
              </a:defRPr>
            </a:lvl8pPr>
            <a:lvl9pPr indent="0" lvl="8" marL="0" algn="r">
              <a:spcBef>
                <a:spcPts val="0"/>
              </a:spcBef>
              <a:spcAft>
                <a:spcPts val="0"/>
              </a:spcAft>
              <a:buNone/>
              <a:defRPr sz="1200">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8" name="Shape 78"/>
        <p:cNvGrpSpPr/>
        <p:nvPr/>
      </p:nvGrpSpPr>
      <p:grpSpPr>
        <a:xfrm>
          <a:off x="0" y="0"/>
          <a:ext cx="0" cy="0"/>
          <a:chOff x="0" y="0"/>
          <a:chExt cx="0" cy="0"/>
        </a:xfrm>
      </p:grpSpPr>
      <p:sp>
        <p:nvSpPr>
          <p:cNvPr id="79" name="Google Shape;79;p4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80" name="Google Shape;80;p45"/>
          <p:cNvSpPr txBox="1"/>
          <p:nvPr>
            <p:ph idx="1" type="body"/>
          </p:nvPr>
        </p:nvSpPr>
        <p:spPr>
          <a:xfrm rot="5400000">
            <a:off x="2309019" y="-327818"/>
            <a:ext cx="4525963" cy="82296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1" name="Google Shape;81;p4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4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4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sz="1200">
                <a:solidFill>
                  <a:srgbClr val="898989"/>
                </a:solidFill>
                <a:latin typeface="Calibri"/>
                <a:ea typeface="Calibri"/>
                <a:cs typeface="Calibri"/>
                <a:sym typeface="Calibri"/>
              </a:defRPr>
            </a:lvl1pPr>
            <a:lvl2pPr indent="0" lvl="1" marL="0" algn="r">
              <a:spcBef>
                <a:spcPts val="0"/>
              </a:spcBef>
              <a:spcAft>
                <a:spcPts val="0"/>
              </a:spcAft>
              <a:buNone/>
              <a:defRPr sz="1200">
                <a:solidFill>
                  <a:srgbClr val="898989"/>
                </a:solidFill>
                <a:latin typeface="Calibri"/>
                <a:ea typeface="Calibri"/>
                <a:cs typeface="Calibri"/>
                <a:sym typeface="Calibri"/>
              </a:defRPr>
            </a:lvl2pPr>
            <a:lvl3pPr indent="0" lvl="2" marL="0" algn="r">
              <a:spcBef>
                <a:spcPts val="0"/>
              </a:spcBef>
              <a:spcAft>
                <a:spcPts val="0"/>
              </a:spcAft>
              <a:buNone/>
              <a:defRPr sz="1200">
                <a:solidFill>
                  <a:srgbClr val="898989"/>
                </a:solidFill>
                <a:latin typeface="Calibri"/>
                <a:ea typeface="Calibri"/>
                <a:cs typeface="Calibri"/>
                <a:sym typeface="Calibri"/>
              </a:defRPr>
            </a:lvl3pPr>
            <a:lvl4pPr indent="0" lvl="3" marL="0" algn="r">
              <a:spcBef>
                <a:spcPts val="0"/>
              </a:spcBef>
              <a:spcAft>
                <a:spcPts val="0"/>
              </a:spcAft>
              <a:buNone/>
              <a:defRPr sz="1200">
                <a:solidFill>
                  <a:srgbClr val="898989"/>
                </a:solidFill>
                <a:latin typeface="Calibri"/>
                <a:ea typeface="Calibri"/>
                <a:cs typeface="Calibri"/>
                <a:sym typeface="Calibri"/>
              </a:defRPr>
            </a:lvl4pPr>
            <a:lvl5pPr indent="0" lvl="4" marL="0" algn="r">
              <a:spcBef>
                <a:spcPts val="0"/>
              </a:spcBef>
              <a:spcAft>
                <a:spcPts val="0"/>
              </a:spcAft>
              <a:buNone/>
              <a:defRPr sz="1200">
                <a:solidFill>
                  <a:srgbClr val="898989"/>
                </a:solidFill>
                <a:latin typeface="Calibri"/>
                <a:ea typeface="Calibri"/>
                <a:cs typeface="Calibri"/>
                <a:sym typeface="Calibri"/>
              </a:defRPr>
            </a:lvl5pPr>
            <a:lvl6pPr indent="0" lvl="5" marL="0" algn="r">
              <a:spcBef>
                <a:spcPts val="0"/>
              </a:spcBef>
              <a:spcAft>
                <a:spcPts val="0"/>
              </a:spcAft>
              <a:buNone/>
              <a:defRPr sz="1200">
                <a:solidFill>
                  <a:srgbClr val="898989"/>
                </a:solidFill>
                <a:latin typeface="Calibri"/>
                <a:ea typeface="Calibri"/>
                <a:cs typeface="Calibri"/>
                <a:sym typeface="Calibri"/>
              </a:defRPr>
            </a:lvl6pPr>
            <a:lvl7pPr indent="0" lvl="6" marL="0" algn="r">
              <a:spcBef>
                <a:spcPts val="0"/>
              </a:spcBef>
              <a:spcAft>
                <a:spcPts val="0"/>
              </a:spcAft>
              <a:buNone/>
              <a:defRPr sz="1200">
                <a:solidFill>
                  <a:srgbClr val="898989"/>
                </a:solidFill>
                <a:latin typeface="Calibri"/>
                <a:ea typeface="Calibri"/>
                <a:cs typeface="Calibri"/>
                <a:sym typeface="Calibri"/>
              </a:defRPr>
            </a:lvl7pPr>
            <a:lvl8pPr indent="0" lvl="7" marL="0" algn="r">
              <a:spcBef>
                <a:spcPts val="0"/>
              </a:spcBef>
              <a:spcAft>
                <a:spcPts val="0"/>
              </a:spcAft>
              <a:buNone/>
              <a:defRPr sz="1200">
                <a:solidFill>
                  <a:srgbClr val="898989"/>
                </a:solidFill>
                <a:latin typeface="Calibri"/>
                <a:ea typeface="Calibri"/>
                <a:cs typeface="Calibri"/>
                <a:sym typeface="Calibri"/>
              </a:defRPr>
            </a:lvl8pPr>
            <a:lvl9pPr indent="0" lvl="8" marL="0" algn="r">
              <a:spcBef>
                <a:spcPts val="0"/>
              </a:spcBef>
              <a:spcAft>
                <a:spcPts val="0"/>
              </a:spcAft>
              <a:buNone/>
              <a:defRPr sz="1200">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4" name="Shape 84"/>
        <p:cNvGrpSpPr/>
        <p:nvPr/>
      </p:nvGrpSpPr>
      <p:grpSpPr>
        <a:xfrm>
          <a:off x="0" y="0"/>
          <a:ext cx="0" cy="0"/>
          <a:chOff x="0" y="0"/>
          <a:chExt cx="0" cy="0"/>
        </a:xfrm>
      </p:grpSpPr>
      <p:sp>
        <p:nvSpPr>
          <p:cNvPr id="85" name="Google Shape;85;p46"/>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86" name="Google Shape;86;p46"/>
          <p:cNvSpPr txBox="1"/>
          <p:nvPr>
            <p:ph idx="1" type="body"/>
          </p:nvPr>
        </p:nvSpPr>
        <p:spPr>
          <a:xfrm rot="5400000">
            <a:off x="541338" y="144462"/>
            <a:ext cx="5851525" cy="6019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7" name="Google Shape;87;p4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4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4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sz="1200">
                <a:solidFill>
                  <a:srgbClr val="898989"/>
                </a:solidFill>
                <a:latin typeface="Calibri"/>
                <a:ea typeface="Calibri"/>
                <a:cs typeface="Calibri"/>
                <a:sym typeface="Calibri"/>
              </a:defRPr>
            </a:lvl1pPr>
            <a:lvl2pPr indent="0" lvl="1" marL="0" algn="r">
              <a:spcBef>
                <a:spcPts val="0"/>
              </a:spcBef>
              <a:spcAft>
                <a:spcPts val="0"/>
              </a:spcAft>
              <a:buNone/>
              <a:defRPr sz="1200">
                <a:solidFill>
                  <a:srgbClr val="898989"/>
                </a:solidFill>
                <a:latin typeface="Calibri"/>
                <a:ea typeface="Calibri"/>
                <a:cs typeface="Calibri"/>
                <a:sym typeface="Calibri"/>
              </a:defRPr>
            </a:lvl2pPr>
            <a:lvl3pPr indent="0" lvl="2" marL="0" algn="r">
              <a:spcBef>
                <a:spcPts val="0"/>
              </a:spcBef>
              <a:spcAft>
                <a:spcPts val="0"/>
              </a:spcAft>
              <a:buNone/>
              <a:defRPr sz="1200">
                <a:solidFill>
                  <a:srgbClr val="898989"/>
                </a:solidFill>
                <a:latin typeface="Calibri"/>
                <a:ea typeface="Calibri"/>
                <a:cs typeface="Calibri"/>
                <a:sym typeface="Calibri"/>
              </a:defRPr>
            </a:lvl3pPr>
            <a:lvl4pPr indent="0" lvl="3" marL="0" algn="r">
              <a:spcBef>
                <a:spcPts val="0"/>
              </a:spcBef>
              <a:spcAft>
                <a:spcPts val="0"/>
              </a:spcAft>
              <a:buNone/>
              <a:defRPr sz="1200">
                <a:solidFill>
                  <a:srgbClr val="898989"/>
                </a:solidFill>
                <a:latin typeface="Calibri"/>
                <a:ea typeface="Calibri"/>
                <a:cs typeface="Calibri"/>
                <a:sym typeface="Calibri"/>
              </a:defRPr>
            </a:lvl4pPr>
            <a:lvl5pPr indent="0" lvl="4" marL="0" algn="r">
              <a:spcBef>
                <a:spcPts val="0"/>
              </a:spcBef>
              <a:spcAft>
                <a:spcPts val="0"/>
              </a:spcAft>
              <a:buNone/>
              <a:defRPr sz="1200">
                <a:solidFill>
                  <a:srgbClr val="898989"/>
                </a:solidFill>
                <a:latin typeface="Calibri"/>
                <a:ea typeface="Calibri"/>
                <a:cs typeface="Calibri"/>
                <a:sym typeface="Calibri"/>
              </a:defRPr>
            </a:lvl5pPr>
            <a:lvl6pPr indent="0" lvl="5" marL="0" algn="r">
              <a:spcBef>
                <a:spcPts val="0"/>
              </a:spcBef>
              <a:spcAft>
                <a:spcPts val="0"/>
              </a:spcAft>
              <a:buNone/>
              <a:defRPr sz="1200">
                <a:solidFill>
                  <a:srgbClr val="898989"/>
                </a:solidFill>
                <a:latin typeface="Calibri"/>
                <a:ea typeface="Calibri"/>
                <a:cs typeface="Calibri"/>
                <a:sym typeface="Calibri"/>
              </a:defRPr>
            </a:lvl6pPr>
            <a:lvl7pPr indent="0" lvl="6" marL="0" algn="r">
              <a:spcBef>
                <a:spcPts val="0"/>
              </a:spcBef>
              <a:spcAft>
                <a:spcPts val="0"/>
              </a:spcAft>
              <a:buNone/>
              <a:defRPr sz="1200">
                <a:solidFill>
                  <a:srgbClr val="898989"/>
                </a:solidFill>
                <a:latin typeface="Calibri"/>
                <a:ea typeface="Calibri"/>
                <a:cs typeface="Calibri"/>
                <a:sym typeface="Calibri"/>
              </a:defRPr>
            </a:lvl7pPr>
            <a:lvl8pPr indent="0" lvl="7" marL="0" algn="r">
              <a:spcBef>
                <a:spcPts val="0"/>
              </a:spcBef>
              <a:spcAft>
                <a:spcPts val="0"/>
              </a:spcAft>
              <a:buNone/>
              <a:defRPr sz="1200">
                <a:solidFill>
                  <a:srgbClr val="898989"/>
                </a:solidFill>
                <a:latin typeface="Calibri"/>
                <a:ea typeface="Calibri"/>
                <a:cs typeface="Calibri"/>
                <a:sym typeface="Calibri"/>
              </a:defRPr>
            </a:lvl8pPr>
            <a:lvl9pPr indent="0" lvl="8" marL="0" algn="r">
              <a:spcBef>
                <a:spcPts val="0"/>
              </a:spcBef>
              <a:spcAft>
                <a:spcPts val="0"/>
              </a:spcAft>
              <a:buNone/>
              <a:defRPr sz="1200">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7" name="Shape 27"/>
        <p:cNvGrpSpPr/>
        <p:nvPr/>
      </p:nvGrpSpPr>
      <p:grpSpPr>
        <a:xfrm>
          <a:off x="0" y="0"/>
          <a:ext cx="0" cy="0"/>
          <a:chOff x="0" y="0"/>
          <a:chExt cx="0" cy="0"/>
        </a:xfrm>
      </p:grpSpPr>
      <p:sp>
        <p:nvSpPr>
          <p:cNvPr id="28" name="Google Shape;28;p3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9" name="Google Shape;29;p3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3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3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sz="1200">
                <a:solidFill>
                  <a:srgbClr val="898989"/>
                </a:solidFill>
                <a:latin typeface="Calibri"/>
                <a:ea typeface="Calibri"/>
                <a:cs typeface="Calibri"/>
                <a:sym typeface="Calibri"/>
              </a:defRPr>
            </a:lvl1pPr>
            <a:lvl2pPr indent="0" lvl="1" marL="0" algn="r">
              <a:spcBef>
                <a:spcPts val="0"/>
              </a:spcBef>
              <a:spcAft>
                <a:spcPts val="0"/>
              </a:spcAft>
              <a:buNone/>
              <a:defRPr sz="1200">
                <a:solidFill>
                  <a:srgbClr val="898989"/>
                </a:solidFill>
                <a:latin typeface="Calibri"/>
                <a:ea typeface="Calibri"/>
                <a:cs typeface="Calibri"/>
                <a:sym typeface="Calibri"/>
              </a:defRPr>
            </a:lvl2pPr>
            <a:lvl3pPr indent="0" lvl="2" marL="0" algn="r">
              <a:spcBef>
                <a:spcPts val="0"/>
              </a:spcBef>
              <a:spcAft>
                <a:spcPts val="0"/>
              </a:spcAft>
              <a:buNone/>
              <a:defRPr sz="1200">
                <a:solidFill>
                  <a:srgbClr val="898989"/>
                </a:solidFill>
                <a:latin typeface="Calibri"/>
                <a:ea typeface="Calibri"/>
                <a:cs typeface="Calibri"/>
                <a:sym typeface="Calibri"/>
              </a:defRPr>
            </a:lvl3pPr>
            <a:lvl4pPr indent="0" lvl="3" marL="0" algn="r">
              <a:spcBef>
                <a:spcPts val="0"/>
              </a:spcBef>
              <a:spcAft>
                <a:spcPts val="0"/>
              </a:spcAft>
              <a:buNone/>
              <a:defRPr sz="1200">
                <a:solidFill>
                  <a:srgbClr val="898989"/>
                </a:solidFill>
                <a:latin typeface="Calibri"/>
                <a:ea typeface="Calibri"/>
                <a:cs typeface="Calibri"/>
                <a:sym typeface="Calibri"/>
              </a:defRPr>
            </a:lvl4pPr>
            <a:lvl5pPr indent="0" lvl="4" marL="0" algn="r">
              <a:spcBef>
                <a:spcPts val="0"/>
              </a:spcBef>
              <a:spcAft>
                <a:spcPts val="0"/>
              </a:spcAft>
              <a:buNone/>
              <a:defRPr sz="1200">
                <a:solidFill>
                  <a:srgbClr val="898989"/>
                </a:solidFill>
                <a:latin typeface="Calibri"/>
                <a:ea typeface="Calibri"/>
                <a:cs typeface="Calibri"/>
                <a:sym typeface="Calibri"/>
              </a:defRPr>
            </a:lvl5pPr>
            <a:lvl6pPr indent="0" lvl="5" marL="0" algn="r">
              <a:spcBef>
                <a:spcPts val="0"/>
              </a:spcBef>
              <a:spcAft>
                <a:spcPts val="0"/>
              </a:spcAft>
              <a:buNone/>
              <a:defRPr sz="1200">
                <a:solidFill>
                  <a:srgbClr val="898989"/>
                </a:solidFill>
                <a:latin typeface="Calibri"/>
                <a:ea typeface="Calibri"/>
                <a:cs typeface="Calibri"/>
                <a:sym typeface="Calibri"/>
              </a:defRPr>
            </a:lvl6pPr>
            <a:lvl7pPr indent="0" lvl="6" marL="0" algn="r">
              <a:spcBef>
                <a:spcPts val="0"/>
              </a:spcBef>
              <a:spcAft>
                <a:spcPts val="0"/>
              </a:spcAft>
              <a:buNone/>
              <a:defRPr sz="1200">
                <a:solidFill>
                  <a:srgbClr val="898989"/>
                </a:solidFill>
                <a:latin typeface="Calibri"/>
                <a:ea typeface="Calibri"/>
                <a:cs typeface="Calibri"/>
                <a:sym typeface="Calibri"/>
              </a:defRPr>
            </a:lvl7pPr>
            <a:lvl8pPr indent="0" lvl="7" marL="0" algn="r">
              <a:spcBef>
                <a:spcPts val="0"/>
              </a:spcBef>
              <a:spcAft>
                <a:spcPts val="0"/>
              </a:spcAft>
              <a:buNone/>
              <a:defRPr sz="1200">
                <a:solidFill>
                  <a:srgbClr val="898989"/>
                </a:solidFill>
                <a:latin typeface="Calibri"/>
                <a:ea typeface="Calibri"/>
                <a:cs typeface="Calibri"/>
                <a:sym typeface="Calibri"/>
              </a:defRPr>
            </a:lvl8pPr>
            <a:lvl9pPr indent="0" lvl="8" marL="0" algn="r">
              <a:spcBef>
                <a:spcPts val="0"/>
              </a:spcBef>
              <a:spcAft>
                <a:spcPts val="0"/>
              </a:spcAft>
              <a:buNone/>
              <a:defRPr sz="1200">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2" name="Shape 32"/>
        <p:cNvGrpSpPr/>
        <p:nvPr/>
      </p:nvGrpSpPr>
      <p:grpSpPr>
        <a:xfrm>
          <a:off x="0" y="0"/>
          <a:ext cx="0" cy="0"/>
          <a:chOff x="0" y="0"/>
          <a:chExt cx="0" cy="0"/>
        </a:xfrm>
      </p:grpSpPr>
      <p:sp>
        <p:nvSpPr>
          <p:cNvPr id="33" name="Google Shape;33;p3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3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3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sz="1200">
                <a:solidFill>
                  <a:srgbClr val="898989"/>
                </a:solidFill>
                <a:latin typeface="Calibri"/>
                <a:ea typeface="Calibri"/>
                <a:cs typeface="Calibri"/>
                <a:sym typeface="Calibri"/>
              </a:defRPr>
            </a:lvl1pPr>
            <a:lvl2pPr indent="0" lvl="1" marL="0" algn="r">
              <a:spcBef>
                <a:spcPts val="0"/>
              </a:spcBef>
              <a:spcAft>
                <a:spcPts val="0"/>
              </a:spcAft>
              <a:buNone/>
              <a:defRPr sz="1200">
                <a:solidFill>
                  <a:srgbClr val="898989"/>
                </a:solidFill>
                <a:latin typeface="Calibri"/>
                <a:ea typeface="Calibri"/>
                <a:cs typeface="Calibri"/>
                <a:sym typeface="Calibri"/>
              </a:defRPr>
            </a:lvl2pPr>
            <a:lvl3pPr indent="0" lvl="2" marL="0" algn="r">
              <a:spcBef>
                <a:spcPts val="0"/>
              </a:spcBef>
              <a:spcAft>
                <a:spcPts val="0"/>
              </a:spcAft>
              <a:buNone/>
              <a:defRPr sz="1200">
                <a:solidFill>
                  <a:srgbClr val="898989"/>
                </a:solidFill>
                <a:latin typeface="Calibri"/>
                <a:ea typeface="Calibri"/>
                <a:cs typeface="Calibri"/>
                <a:sym typeface="Calibri"/>
              </a:defRPr>
            </a:lvl3pPr>
            <a:lvl4pPr indent="0" lvl="3" marL="0" algn="r">
              <a:spcBef>
                <a:spcPts val="0"/>
              </a:spcBef>
              <a:spcAft>
                <a:spcPts val="0"/>
              </a:spcAft>
              <a:buNone/>
              <a:defRPr sz="1200">
                <a:solidFill>
                  <a:srgbClr val="898989"/>
                </a:solidFill>
                <a:latin typeface="Calibri"/>
                <a:ea typeface="Calibri"/>
                <a:cs typeface="Calibri"/>
                <a:sym typeface="Calibri"/>
              </a:defRPr>
            </a:lvl4pPr>
            <a:lvl5pPr indent="0" lvl="4" marL="0" algn="r">
              <a:spcBef>
                <a:spcPts val="0"/>
              </a:spcBef>
              <a:spcAft>
                <a:spcPts val="0"/>
              </a:spcAft>
              <a:buNone/>
              <a:defRPr sz="1200">
                <a:solidFill>
                  <a:srgbClr val="898989"/>
                </a:solidFill>
                <a:latin typeface="Calibri"/>
                <a:ea typeface="Calibri"/>
                <a:cs typeface="Calibri"/>
                <a:sym typeface="Calibri"/>
              </a:defRPr>
            </a:lvl5pPr>
            <a:lvl6pPr indent="0" lvl="5" marL="0" algn="r">
              <a:spcBef>
                <a:spcPts val="0"/>
              </a:spcBef>
              <a:spcAft>
                <a:spcPts val="0"/>
              </a:spcAft>
              <a:buNone/>
              <a:defRPr sz="1200">
                <a:solidFill>
                  <a:srgbClr val="898989"/>
                </a:solidFill>
                <a:latin typeface="Calibri"/>
                <a:ea typeface="Calibri"/>
                <a:cs typeface="Calibri"/>
                <a:sym typeface="Calibri"/>
              </a:defRPr>
            </a:lvl6pPr>
            <a:lvl7pPr indent="0" lvl="6" marL="0" algn="r">
              <a:spcBef>
                <a:spcPts val="0"/>
              </a:spcBef>
              <a:spcAft>
                <a:spcPts val="0"/>
              </a:spcAft>
              <a:buNone/>
              <a:defRPr sz="1200">
                <a:solidFill>
                  <a:srgbClr val="898989"/>
                </a:solidFill>
                <a:latin typeface="Calibri"/>
                <a:ea typeface="Calibri"/>
                <a:cs typeface="Calibri"/>
                <a:sym typeface="Calibri"/>
              </a:defRPr>
            </a:lvl7pPr>
            <a:lvl8pPr indent="0" lvl="7" marL="0" algn="r">
              <a:spcBef>
                <a:spcPts val="0"/>
              </a:spcBef>
              <a:spcAft>
                <a:spcPts val="0"/>
              </a:spcAft>
              <a:buNone/>
              <a:defRPr sz="1200">
                <a:solidFill>
                  <a:srgbClr val="898989"/>
                </a:solidFill>
                <a:latin typeface="Calibri"/>
                <a:ea typeface="Calibri"/>
                <a:cs typeface="Calibri"/>
                <a:sym typeface="Calibri"/>
              </a:defRPr>
            </a:lvl8pPr>
            <a:lvl9pPr indent="0" lvl="8" marL="0" algn="r">
              <a:spcBef>
                <a:spcPts val="0"/>
              </a:spcBef>
              <a:spcAft>
                <a:spcPts val="0"/>
              </a:spcAft>
              <a:buNone/>
              <a:defRPr sz="1200">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6" name="Shape 36"/>
        <p:cNvGrpSpPr/>
        <p:nvPr/>
      </p:nvGrpSpPr>
      <p:grpSpPr>
        <a:xfrm>
          <a:off x="0" y="0"/>
          <a:ext cx="0" cy="0"/>
          <a:chOff x="0" y="0"/>
          <a:chExt cx="0" cy="0"/>
        </a:xfrm>
      </p:grpSpPr>
      <p:sp>
        <p:nvSpPr>
          <p:cNvPr id="37" name="Google Shape;37;p39"/>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8" name="Google Shape;38;p39"/>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39" name="Google Shape;39;p3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3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3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sz="1200">
                <a:solidFill>
                  <a:srgbClr val="898989"/>
                </a:solidFill>
                <a:latin typeface="Calibri"/>
                <a:ea typeface="Calibri"/>
                <a:cs typeface="Calibri"/>
                <a:sym typeface="Calibri"/>
              </a:defRPr>
            </a:lvl1pPr>
            <a:lvl2pPr indent="0" lvl="1" marL="0" algn="r">
              <a:spcBef>
                <a:spcPts val="0"/>
              </a:spcBef>
              <a:spcAft>
                <a:spcPts val="0"/>
              </a:spcAft>
              <a:buNone/>
              <a:defRPr sz="1200">
                <a:solidFill>
                  <a:srgbClr val="898989"/>
                </a:solidFill>
                <a:latin typeface="Calibri"/>
                <a:ea typeface="Calibri"/>
                <a:cs typeface="Calibri"/>
                <a:sym typeface="Calibri"/>
              </a:defRPr>
            </a:lvl2pPr>
            <a:lvl3pPr indent="0" lvl="2" marL="0" algn="r">
              <a:spcBef>
                <a:spcPts val="0"/>
              </a:spcBef>
              <a:spcAft>
                <a:spcPts val="0"/>
              </a:spcAft>
              <a:buNone/>
              <a:defRPr sz="1200">
                <a:solidFill>
                  <a:srgbClr val="898989"/>
                </a:solidFill>
                <a:latin typeface="Calibri"/>
                <a:ea typeface="Calibri"/>
                <a:cs typeface="Calibri"/>
                <a:sym typeface="Calibri"/>
              </a:defRPr>
            </a:lvl3pPr>
            <a:lvl4pPr indent="0" lvl="3" marL="0" algn="r">
              <a:spcBef>
                <a:spcPts val="0"/>
              </a:spcBef>
              <a:spcAft>
                <a:spcPts val="0"/>
              </a:spcAft>
              <a:buNone/>
              <a:defRPr sz="1200">
                <a:solidFill>
                  <a:srgbClr val="898989"/>
                </a:solidFill>
                <a:latin typeface="Calibri"/>
                <a:ea typeface="Calibri"/>
                <a:cs typeface="Calibri"/>
                <a:sym typeface="Calibri"/>
              </a:defRPr>
            </a:lvl4pPr>
            <a:lvl5pPr indent="0" lvl="4" marL="0" algn="r">
              <a:spcBef>
                <a:spcPts val="0"/>
              </a:spcBef>
              <a:spcAft>
                <a:spcPts val="0"/>
              </a:spcAft>
              <a:buNone/>
              <a:defRPr sz="1200">
                <a:solidFill>
                  <a:srgbClr val="898989"/>
                </a:solidFill>
                <a:latin typeface="Calibri"/>
                <a:ea typeface="Calibri"/>
                <a:cs typeface="Calibri"/>
                <a:sym typeface="Calibri"/>
              </a:defRPr>
            </a:lvl5pPr>
            <a:lvl6pPr indent="0" lvl="5" marL="0" algn="r">
              <a:spcBef>
                <a:spcPts val="0"/>
              </a:spcBef>
              <a:spcAft>
                <a:spcPts val="0"/>
              </a:spcAft>
              <a:buNone/>
              <a:defRPr sz="1200">
                <a:solidFill>
                  <a:srgbClr val="898989"/>
                </a:solidFill>
                <a:latin typeface="Calibri"/>
                <a:ea typeface="Calibri"/>
                <a:cs typeface="Calibri"/>
                <a:sym typeface="Calibri"/>
              </a:defRPr>
            </a:lvl6pPr>
            <a:lvl7pPr indent="0" lvl="6" marL="0" algn="r">
              <a:spcBef>
                <a:spcPts val="0"/>
              </a:spcBef>
              <a:spcAft>
                <a:spcPts val="0"/>
              </a:spcAft>
              <a:buNone/>
              <a:defRPr sz="1200">
                <a:solidFill>
                  <a:srgbClr val="898989"/>
                </a:solidFill>
                <a:latin typeface="Calibri"/>
                <a:ea typeface="Calibri"/>
                <a:cs typeface="Calibri"/>
                <a:sym typeface="Calibri"/>
              </a:defRPr>
            </a:lvl7pPr>
            <a:lvl8pPr indent="0" lvl="7" marL="0" algn="r">
              <a:spcBef>
                <a:spcPts val="0"/>
              </a:spcBef>
              <a:spcAft>
                <a:spcPts val="0"/>
              </a:spcAft>
              <a:buNone/>
              <a:defRPr sz="1200">
                <a:solidFill>
                  <a:srgbClr val="898989"/>
                </a:solidFill>
                <a:latin typeface="Calibri"/>
                <a:ea typeface="Calibri"/>
                <a:cs typeface="Calibri"/>
                <a:sym typeface="Calibri"/>
              </a:defRPr>
            </a:lvl8pPr>
            <a:lvl9pPr indent="0" lvl="8" marL="0" algn="r">
              <a:spcBef>
                <a:spcPts val="0"/>
              </a:spcBef>
              <a:spcAft>
                <a:spcPts val="0"/>
              </a:spcAft>
              <a:buNone/>
              <a:defRPr sz="1200">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2" name="Shape 42"/>
        <p:cNvGrpSpPr/>
        <p:nvPr/>
      </p:nvGrpSpPr>
      <p:grpSpPr>
        <a:xfrm>
          <a:off x="0" y="0"/>
          <a:ext cx="0" cy="0"/>
          <a:chOff x="0" y="0"/>
          <a:chExt cx="0" cy="0"/>
        </a:xfrm>
      </p:grpSpPr>
      <p:sp>
        <p:nvSpPr>
          <p:cNvPr id="43" name="Google Shape;43;p40"/>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40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4" name="Google Shape;44;p40"/>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45" name="Google Shape;45;p4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4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4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sz="1200">
                <a:solidFill>
                  <a:srgbClr val="898989"/>
                </a:solidFill>
                <a:latin typeface="Calibri"/>
                <a:ea typeface="Calibri"/>
                <a:cs typeface="Calibri"/>
                <a:sym typeface="Calibri"/>
              </a:defRPr>
            </a:lvl1pPr>
            <a:lvl2pPr indent="0" lvl="1" marL="0" algn="r">
              <a:spcBef>
                <a:spcPts val="0"/>
              </a:spcBef>
              <a:spcAft>
                <a:spcPts val="0"/>
              </a:spcAft>
              <a:buNone/>
              <a:defRPr sz="1200">
                <a:solidFill>
                  <a:srgbClr val="898989"/>
                </a:solidFill>
                <a:latin typeface="Calibri"/>
                <a:ea typeface="Calibri"/>
                <a:cs typeface="Calibri"/>
                <a:sym typeface="Calibri"/>
              </a:defRPr>
            </a:lvl2pPr>
            <a:lvl3pPr indent="0" lvl="2" marL="0" algn="r">
              <a:spcBef>
                <a:spcPts val="0"/>
              </a:spcBef>
              <a:spcAft>
                <a:spcPts val="0"/>
              </a:spcAft>
              <a:buNone/>
              <a:defRPr sz="1200">
                <a:solidFill>
                  <a:srgbClr val="898989"/>
                </a:solidFill>
                <a:latin typeface="Calibri"/>
                <a:ea typeface="Calibri"/>
                <a:cs typeface="Calibri"/>
                <a:sym typeface="Calibri"/>
              </a:defRPr>
            </a:lvl3pPr>
            <a:lvl4pPr indent="0" lvl="3" marL="0" algn="r">
              <a:spcBef>
                <a:spcPts val="0"/>
              </a:spcBef>
              <a:spcAft>
                <a:spcPts val="0"/>
              </a:spcAft>
              <a:buNone/>
              <a:defRPr sz="1200">
                <a:solidFill>
                  <a:srgbClr val="898989"/>
                </a:solidFill>
                <a:latin typeface="Calibri"/>
                <a:ea typeface="Calibri"/>
                <a:cs typeface="Calibri"/>
                <a:sym typeface="Calibri"/>
              </a:defRPr>
            </a:lvl4pPr>
            <a:lvl5pPr indent="0" lvl="4" marL="0" algn="r">
              <a:spcBef>
                <a:spcPts val="0"/>
              </a:spcBef>
              <a:spcAft>
                <a:spcPts val="0"/>
              </a:spcAft>
              <a:buNone/>
              <a:defRPr sz="1200">
                <a:solidFill>
                  <a:srgbClr val="898989"/>
                </a:solidFill>
                <a:latin typeface="Calibri"/>
                <a:ea typeface="Calibri"/>
                <a:cs typeface="Calibri"/>
                <a:sym typeface="Calibri"/>
              </a:defRPr>
            </a:lvl5pPr>
            <a:lvl6pPr indent="0" lvl="5" marL="0" algn="r">
              <a:spcBef>
                <a:spcPts val="0"/>
              </a:spcBef>
              <a:spcAft>
                <a:spcPts val="0"/>
              </a:spcAft>
              <a:buNone/>
              <a:defRPr sz="1200">
                <a:solidFill>
                  <a:srgbClr val="898989"/>
                </a:solidFill>
                <a:latin typeface="Calibri"/>
                <a:ea typeface="Calibri"/>
                <a:cs typeface="Calibri"/>
                <a:sym typeface="Calibri"/>
              </a:defRPr>
            </a:lvl6pPr>
            <a:lvl7pPr indent="0" lvl="6" marL="0" algn="r">
              <a:spcBef>
                <a:spcPts val="0"/>
              </a:spcBef>
              <a:spcAft>
                <a:spcPts val="0"/>
              </a:spcAft>
              <a:buNone/>
              <a:defRPr sz="1200">
                <a:solidFill>
                  <a:srgbClr val="898989"/>
                </a:solidFill>
                <a:latin typeface="Calibri"/>
                <a:ea typeface="Calibri"/>
                <a:cs typeface="Calibri"/>
                <a:sym typeface="Calibri"/>
              </a:defRPr>
            </a:lvl7pPr>
            <a:lvl8pPr indent="0" lvl="7" marL="0" algn="r">
              <a:spcBef>
                <a:spcPts val="0"/>
              </a:spcBef>
              <a:spcAft>
                <a:spcPts val="0"/>
              </a:spcAft>
              <a:buNone/>
              <a:defRPr sz="1200">
                <a:solidFill>
                  <a:srgbClr val="898989"/>
                </a:solidFill>
                <a:latin typeface="Calibri"/>
                <a:ea typeface="Calibri"/>
                <a:cs typeface="Calibri"/>
                <a:sym typeface="Calibri"/>
              </a:defRPr>
            </a:lvl8pPr>
            <a:lvl9pPr indent="0" lvl="8" marL="0" algn="r">
              <a:spcBef>
                <a:spcPts val="0"/>
              </a:spcBef>
              <a:spcAft>
                <a:spcPts val="0"/>
              </a:spcAft>
              <a:buNone/>
              <a:defRPr sz="1200">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8" name="Shape 48"/>
        <p:cNvGrpSpPr/>
        <p:nvPr/>
      </p:nvGrpSpPr>
      <p:grpSpPr>
        <a:xfrm>
          <a:off x="0" y="0"/>
          <a:ext cx="0" cy="0"/>
          <a:chOff x="0" y="0"/>
          <a:chExt cx="0" cy="0"/>
        </a:xfrm>
      </p:grpSpPr>
      <p:sp>
        <p:nvSpPr>
          <p:cNvPr id="49" name="Google Shape;49;p4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0" name="Google Shape;50;p41"/>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51" name="Google Shape;51;p41"/>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52" name="Google Shape;52;p4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4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4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sz="1200">
                <a:solidFill>
                  <a:srgbClr val="898989"/>
                </a:solidFill>
                <a:latin typeface="Calibri"/>
                <a:ea typeface="Calibri"/>
                <a:cs typeface="Calibri"/>
                <a:sym typeface="Calibri"/>
              </a:defRPr>
            </a:lvl1pPr>
            <a:lvl2pPr indent="0" lvl="1" marL="0" algn="r">
              <a:spcBef>
                <a:spcPts val="0"/>
              </a:spcBef>
              <a:spcAft>
                <a:spcPts val="0"/>
              </a:spcAft>
              <a:buNone/>
              <a:defRPr sz="1200">
                <a:solidFill>
                  <a:srgbClr val="898989"/>
                </a:solidFill>
                <a:latin typeface="Calibri"/>
                <a:ea typeface="Calibri"/>
                <a:cs typeface="Calibri"/>
                <a:sym typeface="Calibri"/>
              </a:defRPr>
            </a:lvl2pPr>
            <a:lvl3pPr indent="0" lvl="2" marL="0" algn="r">
              <a:spcBef>
                <a:spcPts val="0"/>
              </a:spcBef>
              <a:spcAft>
                <a:spcPts val="0"/>
              </a:spcAft>
              <a:buNone/>
              <a:defRPr sz="1200">
                <a:solidFill>
                  <a:srgbClr val="898989"/>
                </a:solidFill>
                <a:latin typeface="Calibri"/>
                <a:ea typeface="Calibri"/>
                <a:cs typeface="Calibri"/>
                <a:sym typeface="Calibri"/>
              </a:defRPr>
            </a:lvl3pPr>
            <a:lvl4pPr indent="0" lvl="3" marL="0" algn="r">
              <a:spcBef>
                <a:spcPts val="0"/>
              </a:spcBef>
              <a:spcAft>
                <a:spcPts val="0"/>
              </a:spcAft>
              <a:buNone/>
              <a:defRPr sz="1200">
                <a:solidFill>
                  <a:srgbClr val="898989"/>
                </a:solidFill>
                <a:latin typeface="Calibri"/>
                <a:ea typeface="Calibri"/>
                <a:cs typeface="Calibri"/>
                <a:sym typeface="Calibri"/>
              </a:defRPr>
            </a:lvl4pPr>
            <a:lvl5pPr indent="0" lvl="4" marL="0" algn="r">
              <a:spcBef>
                <a:spcPts val="0"/>
              </a:spcBef>
              <a:spcAft>
                <a:spcPts val="0"/>
              </a:spcAft>
              <a:buNone/>
              <a:defRPr sz="1200">
                <a:solidFill>
                  <a:srgbClr val="898989"/>
                </a:solidFill>
                <a:latin typeface="Calibri"/>
                <a:ea typeface="Calibri"/>
                <a:cs typeface="Calibri"/>
                <a:sym typeface="Calibri"/>
              </a:defRPr>
            </a:lvl5pPr>
            <a:lvl6pPr indent="0" lvl="5" marL="0" algn="r">
              <a:spcBef>
                <a:spcPts val="0"/>
              </a:spcBef>
              <a:spcAft>
                <a:spcPts val="0"/>
              </a:spcAft>
              <a:buNone/>
              <a:defRPr sz="1200">
                <a:solidFill>
                  <a:srgbClr val="898989"/>
                </a:solidFill>
                <a:latin typeface="Calibri"/>
                <a:ea typeface="Calibri"/>
                <a:cs typeface="Calibri"/>
                <a:sym typeface="Calibri"/>
              </a:defRPr>
            </a:lvl6pPr>
            <a:lvl7pPr indent="0" lvl="6" marL="0" algn="r">
              <a:spcBef>
                <a:spcPts val="0"/>
              </a:spcBef>
              <a:spcAft>
                <a:spcPts val="0"/>
              </a:spcAft>
              <a:buNone/>
              <a:defRPr sz="1200">
                <a:solidFill>
                  <a:srgbClr val="898989"/>
                </a:solidFill>
                <a:latin typeface="Calibri"/>
                <a:ea typeface="Calibri"/>
                <a:cs typeface="Calibri"/>
                <a:sym typeface="Calibri"/>
              </a:defRPr>
            </a:lvl7pPr>
            <a:lvl8pPr indent="0" lvl="7" marL="0" algn="r">
              <a:spcBef>
                <a:spcPts val="0"/>
              </a:spcBef>
              <a:spcAft>
                <a:spcPts val="0"/>
              </a:spcAft>
              <a:buNone/>
              <a:defRPr sz="1200">
                <a:solidFill>
                  <a:srgbClr val="898989"/>
                </a:solidFill>
                <a:latin typeface="Calibri"/>
                <a:ea typeface="Calibri"/>
                <a:cs typeface="Calibri"/>
                <a:sym typeface="Calibri"/>
              </a:defRPr>
            </a:lvl8pPr>
            <a:lvl9pPr indent="0" lvl="8" marL="0" algn="r">
              <a:spcBef>
                <a:spcPts val="0"/>
              </a:spcBef>
              <a:spcAft>
                <a:spcPts val="0"/>
              </a:spcAft>
              <a:buNone/>
              <a:defRPr sz="1200">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5" name="Shape 55"/>
        <p:cNvGrpSpPr/>
        <p:nvPr/>
      </p:nvGrpSpPr>
      <p:grpSpPr>
        <a:xfrm>
          <a:off x="0" y="0"/>
          <a:ext cx="0" cy="0"/>
          <a:chOff x="0" y="0"/>
          <a:chExt cx="0" cy="0"/>
        </a:xfrm>
      </p:grpSpPr>
      <p:sp>
        <p:nvSpPr>
          <p:cNvPr id="56" name="Google Shape;56;p4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7" name="Google Shape;57;p42"/>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58" name="Google Shape;58;p42"/>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9" name="Google Shape;59;p42"/>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60" name="Google Shape;60;p42"/>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61" name="Google Shape;61;p4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4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4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sz="1200">
                <a:solidFill>
                  <a:srgbClr val="898989"/>
                </a:solidFill>
                <a:latin typeface="Calibri"/>
                <a:ea typeface="Calibri"/>
                <a:cs typeface="Calibri"/>
                <a:sym typeface="Calibri"/>
              </a:defRPr>
            </a:lvl1pPr>
            <a:lvl2pPr indent="0" lvl="1" marL="0" algn="r">
              <a:spcBef>
                <a:spcPts val="0"/>
              </a:spcBef>
              <a:spcAft>
                <a:spcPts val="0"/>
              </a:spcAft>
              <a:buNone/>
              <a:defRPr sz="1200">
                <a:solidFill>
                  <a:srgbClr val="898989"/>
                </a:solidFill>
                <a:latin typeface="Calibri"/>
                <a:ea typeface="Calibri"/>
                <a:cs typeface="Calibri"/>
                <a:sym typeface="Calibri"/>
              </a:defRPr>
            </a:lvl2pPr>
            <a:lvl3pPr indent="0" lvl="2" marL="0" algn="r">
              <a:spcBef>
                <a:spcPts val="0"/>
              </a:spcBef>
              <a:spcAft>
                <a:spcPts val="0"/>
              </a:spcAft>
              <a:buNone/>
              <a:defRPr sz="1200">
                <a:solidFill>
                  <a:srgbClr val="898989"/>
                </a:solidFill>
                <a:latin typeface="Calibri"/>
                <a:ea typeface="Calibri"/>
                <a:cs typeface="Calibri"/>
                <a:sym typeface="Calibri"/>
              </a:defRPr>
            </a:lvl3pPr>
            <a:lvl4pPr indent="0" lvl="3" marL="0" algn="r">
              <a:spcBef>
                <a:spcPts val="0"/>
              </a:spcBef>
              <a:spcAft>
                <a:spcPts val="0"/>
              </a:spcAft>
              <a:buNone/>
              <a:defRPr sz="1200">
                <a:solidFill>
                  <a:srgbClr val="898989"/>
                </a:solidFill>
                <a:latin typeface="Calibri"/>
                <a:ea typeface="Calibri"/>
                <a:cs typeface="Calibri"/>
                <a:sym typeface="Calibri"/>
              </a:defRPr>
            </a:lvl4pPr>
            <a:lvl5pPr indent="0" lvl="4" marL="0" algn="r">
              <a:spcBef>
                <a:spcPts val="0"/>
              </a:spcBef>
              <a:spcAft>
                <a:spcPts val="0"/>
              </a:spcAft>
              <a:buNone/>
              <a:defRPr sz="1200">
                <a:solidFill>
                  <a:srgbClr val="898989"/>
                </a:solidFill>
                <a:latin typeface="Calibri"/>
                <a:ea typeface="Calibri"/>
                <a:cs typeface="Calibri"/>
                <a:sym typeface="Calibri"/>
              </a:defRPr>
            </a:lvl5pPr>
            <a:lvl6pPr indent="0" lvl="5" marL="0" algn="r">
              <a:spcBef>
                <a:spcPts val="0"/>
              </a:spcBef>
              <a:spcAft>
                <a:spcPts val="0"/>
              </a:spcAft>
              <a:buNone/>
              <a:defRPr sz="1200">
                <a:solidFill>
                  <a:srgbClr val="898989"/>
                </a:solidFill>
                <a:latin typeface="Calibri"/>
                <a:ea typeface="Calibri"/>
                <a:cs typeface="Calibri"/>
                <a:sym typeface="Calibri"/>
              </a:defRPr>
            </a:lvl6pPr>
            <a:lvl7pPr indent="0" lvl="6" marL="0" algn="r">
              <a:spcBef>
                <a:spcPts val="0"/>
              </a:spcBef>
              <a:spcAft>
                <a:spcPts val="0"/>
              </a:spcAft>
              <a:buNone/>
              <a:defRPr sz="1200">
                <a:solidFill>
                  <a:srgbClr val="898989"/>
                </a:solidFill>
                <a:latin typeface="Calibri"/>
                <a:ea typeface="Calibri"/>
                <a:cs typeface="Calibri"/>
                <a:sym typeface="Calibri"/>
              </a:defRPr>
            </a:lvl7pPr>
            <a:lvl8pPr indent="0" lvl="7" marL="0" algn="r">
              <a:spcBef>
                <a:spcPts val="0"/>
              </a:spcBef>
              <a:spcAft>
                <a:spcPts val="0"/>
              </a:spcAft>
              <a:buNone/>
              <a:defRPr sz="1200">
                <a:solidFill>
                  <a:srgbClr val="898989"/>
                </a:solidFill>
                <a:latin typeface="Calibri"/>
                <a:ea typeface="Calibri"/>
                <a:cs typeface="Calibri"/>
                <a:sym typeface="Calibri"/>
              </a:defRPr>
            </a:lvl8pPr>
            <a:lvl9pPr indent="0" lvl="8" marL="0" algn="r">
              <a:spcBef>
                <a:spcPts val="0"/>
              </a:spcBef>
              <a:spcAft>
                <a:spcPts val="0"/>
              </a:spcAft>
              <a:buNone/>
              <a:defRPr sz="1200">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4" name="Shape 64"/>
        <p:cNvGrpSpPr/>
        <p:nvPr/>
      </p:nvGrpSpPr>
      <p:grpSpPr>
        <a:xfrm>
          <a:off x="0" y="0"/>
          <a:ext cx="0" cy="0"/>
          <a:chOff x="0" y="0"/>
          <a:chExt cx="0" cy="0"/>
        </a:xfrm>
      </p:grpSpPr>
      <p:sp>
        <p:nvSpPr>
          <p:cNvPr id="65" name="Google Shape;65;p43"/>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6" name="Google Shape;66;p43"/>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67" name="Google Shape;67;p43"/>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8" name="Google Shape;68;p4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4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4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sz="1200">
                <a:solidFill>
                  <a:srgbClr val="898989"/>
                </a:solidFill>
                <a:latin typeface="Calibri"/>
                <a:ea typeface="Calibri"/>
                <a:cs typeface="Calibri"/>
                <a:sym typeface="Calibri"/>
              </a:defRPr>
            </a:lvl1pPr>
            <a:lvl2pPr indent="0" lvl="1" marL="0" algn="r">
              <a:spcBef>
                <a:spcPts val="0"/>
              </a:spcBef>
              <a:spcAft>
                <a:spcPts val="0"/>
              </a:spcAft>
              <a:buNone/>
              <a:defRPr sz="1200">
                <a:solidFill>
                  <a:srgbClr val="898989"/>
                </a:solidFill>
                <a:latin typeface="Calibri"/>
                <a:ea typeface="Calibri"/>
                <a:cs typeface="Calibri"/>
                <a:sym typeface="Calibri"/>
              </a:defRPr>
            </a:lvl2pPr>
            <a:lvl3pPr indent="0" lvl="2" marL="0" algn="r">
              <a:spcBef>
                <a:spcPts val="0"/>
              </a:spcBef>
              <a:spcAft>
                <a:spcPts val="0"/>
              </a:spcAft>
              <a:buNone/>
              <a:defRPr sz="1200">
                <a:solidFill>
                  <a:srgbClr val="898989"/>
                </a:solidFill>
                <a:latin typeface="Calibri"/>
                <a:ea typeface="Calibri"/>
                <a:cs typeface="Calibri"/>
                <a:sym typeface="Calibri"/>
              </a:defRPr>
            </a:lvl3pPr>
            <a:lvl4pPr indent="0" lvl="3" marL="0" algn="r">
              <a:spcBef>
                <a:spcPts val="0"/>
              </a:spcBef>
              <a:spcAft>
                <a:spcPts val="0"/>
              </a:spcAft>
              <a:buNone/>
              <a:defRPr sz="1200">
                <a:solidFill>
                  <a:srgbClr val="898989"/>
                </a:solidFill>
                <a:latin typeface="Calibri"/>
                <a:ea typeface="Calibri"/>
                <a:cs typeface="Calibri"/>
                <a:sym typeface="Calibri"/>
              </a:defRPr>
            </a:lvl4pPr>
            <a:lvl5pPr indent="0" lvl="4" marL="0" algn="r">
              <a:spcBef>
                <a:spcPts val="0"/>
              </a:spcBef>
              <a:spcAft>
                <a:spcPts val="0"/>
              </a:spcAft>
              <a:buNone/>
              <a:defRPr sz="1200">
                <a:solidFill>
                  <a:srgbClr val="898989"/>
                </a:solidFill>
                <a:latin typeface="Calibri"/>
                <a:ea typeface="Calibri"/>
                <a:cs typeface="Calibri"/>
                <a:sym typeface="Calibri"/>
              </a:defRPr>
            </a:lvl5pPr>
            <a:lvl6pPr indent="0" lvl="5" marL="0" algn="r">
              <a:spcBef>
                <a:spcPts val="0"/>
              </a:spcBef>
              <a:spcAft>
                <a:spcPts val="0"/>
              </a:spcAft>
              <a:buNone/>
              <a:defRPr sz="1200">
                <a:solidFill>
                  <a:srgbClr val="898989"/>
                </a:solidFill>
                <a:latin typeface="Calibri"/>
                <a:ea typeface="Calibri"/>
                <a:cs typeface="Calibri"/>
                <a:sym typeface="Calibri"/>
              </a:defRPr>
            </a:lvl6pPr>
            <a:lvl7pPr indent="0" lvl="6" marL="0" algn="r">
              <a:spcBef>
                <a:spcPts val="0"/>
              </a:spcBef>
              <a:spcAft>
                <a:spcPts val="0"/>
              </a:spcAft>
              <a:buNone/>
              <a:defRPr sz="1200">
                <a:solidFill>
                  <a:srgbClr val="898989"/>
                </a:solidFill>
                <a:latin typeface="Calibri"/>
                <a:ea typeface="Calibri"/>
                <a:cs typeface="Calibri"/>
                <a:sym typeface="Calibri"/>
              </a:defRPr>
            </a:lvl7pPr>
            <a:lvl8pPr indent="0" lvl="7" marL="0" algn="r">
              <a:spcBef>
                <a:spcPts val="0"/>
              </a:spcBef>
              <a:spcAft>
                <a:spcPts val="0"/>
              </a:spcAft>
              <a:buNone/>
              <a:defRPr sz="1200">
                <a:solidFill>
                  <a:srgbClr val="898989"/>
                </a:solidFill>
                <a:latin typeface="Calibri"/>
                <a:ea typeface="Calibri"/>
                <a:cs typeface="Calibri"/>
                <a:sym typeface="Calibri"/>
              </a:defRPr>
            </a:lvl8pPr>
            <a:lvl9pPr indent="0" lvl="8" marL="0" algn="r">
              <a:spcBef>
                <a:spcPts val="0"/>
              </a:spcBef>
              <a:spcAft>
                <a:spcPts val="0"/>
              </a:spcAft>
              <a:buNone/>
              <a:defRPr sz="1200">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1" name="Shape 71"/>
        <p:cNvGrpSpPr/>
        <p:nvPr/>
      </p:nvGrpSpPr>
      <p:grpSpPr>
        <a:xfrm>
          <a:off x="0" y="0"/>
          <a:ext cx="0" cy="0"/>
          <a:chOff x="0" y="0"/>
          <a:chExt cx="0" cy="0"/>
        </a:xfrm>
      </p:grpSpPr>
      <p:sp>
        <p:nvSpPr>
          <p:cNvPr id="72" name="Google Shape;72;p44"/>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73" name="Google Shape;73;p44"/>
          <p:cNvSpPr/>
          <p:nvPr>
            <p:ph idx="2" type="pic"/>
          </p:nvPr>
        </p:nvSpPr>
        <p:spPr>
          <a:xfrm>
            <a:off x="1792288" y="612775"/>
            <a:ext cx="5486400" cy="4114800"/>
          </a:xfrm>
          <a:prstGeom prst="rect">
            <a:avLst/>
          </a:prstGeom>
          <a:noFill/>
          <a:ln>
            <a:noFill/>
          </a:ln>
        </p:spPr>
      </p:sp>
      <p:sp>
        <p:nvSpPr>
          <p:cNvPr id="74" name="Google Shape;74;p44"/>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75" name="Google Shape;75;p4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4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4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sz="1200">
                <a:solidFill>
                  <a:srgbClr val="898989"/>
                </a:solidFill>
                <a:latin typeface="Calibri"/>
                <a:ea typeface="Calibri"/>
                <a:cs typeface="Calibri"/>
                <a:sym typeface="Calibri"/>
              </a:defRPr>
            </a:lvl1pPr>
            <a:lvl2pPr indent="0" lvl="1" marL="0" algn="r">
              <a:spcBef>
                <a:spcPts val="0"/>
              </a:spcBef>
              <a:spcAft>
                <a:spcPts val="0"/>
              </a:spcAft>
              <a:buNone/>
              <a:defRPr sz="1200">
                <a:solidFill>
                  <a:srgbClr val="898989"/>
                </a:solidFill>
                <a:latin typeface="Calibri"/>
                <a:ea typeface="Calibri"/>
                <a:cs typeface="Calibri"/>
                <a:sym typeface="Calibri"/>
              </a:defRPr>
            </a:lvl2pPr>
            <a:lvl3pPr indent="0" lvl="2" marL="0" algn="r">
              <a:spcBef>
                <a:spcPts val="0"/>
              </a:spcBef>
              <a:spcAft>
                <a:spcPts val="0"/>
              </a:spcAft>
              <a:buNone/>
              <a:defRPr sz="1200">
                <a:solidFill>
                  <a:srgbClr val="898989"/>
                </a:solidFill>
                <a:latin typeface="Calibri"/>
                <a:ea typeface="Calibri"/>
                <a:cs typeface="Calibri"/>
                <a:sym typeface="Calibri"/>
              </a:defRPr>
            </a:lvl3pPr>
            <a:lvl4pPr indent="0" lvl="3" marL="0" algn="r">
              <a:spcBef>
                <a:spcPts val="0"/>
              </a:spcBef>
              <a:spcAft>
                <a:spcPts val="0"/>
              </a:spcAft>
              <a:buNone/>
              <a:defRPr sz="1200">
                <a:solidFill>
                  <a:srgbClr val="898989"/>
                </a:solidFill>
                <a:latin typeface="Calibri"/>
                <a:ea typeface="Calibri"/>
                <a:cs typeface="Calibri"/>
                <a:sym typeface="Calibri"/>
              </a:defRPr>
            </a:lvl4pPr>
            <a:lvl5pPr indent="0" lvl="4" marL="0" algn="r">
              <a:spcBef>
                <a:spcPts val="0"/>
              </a:spcBef>
              <a:spcAft>
                <a:spcPts val="0"/>
              </a:spcAft>
              <a:buNone/>
              <a:defRPr sz="1200">
                <a:solidFill>
                  <a:srgbClr val="898989"/>
                </a:solidFill>
                <a:latin typeface="Calibri"/>
                <a:ea typeface="Calibri"/>
                <a:cs typeface="Calibri"/>
                <a:sym typeface="Calibri"/>
              </a:defRPr>
            </a:lvl5pPr>
            <a:lvl6pPr indent="0" lvl="5" marL="0" algn="r">
              <a:spcBef>
                <a:spcPts val="0"/>
              </a:spcBef>
              <a:spcAft>
                <a:spcPts val="0"/>
              </a:spcAft>
              <a:buNone/>
              <a:defRPr sz="1200">
                <a:solidFill>
                  <a:srgbClr val="898989"/>
                </a:solidFill>
                <a:latin typeface="Calibri"/>
                <a:ea typeface="Calibri"/>
                <a:cs typeface="Calibri"/>
                <a:sym typeface="Calibri"/>
              </a:defRPr>
            </a:lvl6pPr>
            <a:lvl7pPr indent="0" lvl="6" marL="0" algn="r">
              <a:spcBef>
                <a:spcPts val="0"/>
              </a:spcBef>
              <a:spcAft>
                <a:spcPts val="0"/>
              </a:spcAft>
              <a:buNone/>
              <a:defRPr sz="1200">
                <a:solidFill>
                  <a:srgbClr val="898989"/>
                </a:solidFill>
                <a:latin typeface="Calibri"/>
                <a:ea typeface="Calibri"/>
                <a:cs typeface="Calibri"/>
                <a:sym typeface="Calibri"/>
              </a:defRPr>
            </a:lvl7pPr>
            <a:lvl8pPr indent="0" lvl="7" marL="0" algn="r">
              <a:spcBef>
                <a:spcPts val="0"/>
              </a:spcBef>
              <a:spcAft>
                <a:spcPts val="0"/>
              </a:spcAft>
              <a:buNone/>
              <a:defRPr sz="1200">
                <a:solidFill>
                  <a:srgbClr val="898989"/>
                </a:solidFill>
                <a:latin typeface="Calibri"/>
                <a:ea typeface="Calibri"/>
                <a:cs typeface="Calibri"/>
                <a:sym typeface="Calibri"/>
              </a:defRPr>
            </a:lvl8pPr>
            <a:lvl9pPr indent="0" lvl="8" marL="0" algn="r">
              <a:spcBef>
                <a:spcPts val="0"/>
              </a:spcBef>
              <a:spcAft>
                <a:spcPts val="0"/>
              </a:spcAft>
              <a:buNone/>
              <a:defRPr sz="1200">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1.png"/><Relationship Id="rId2" Type="http://schemas.openxmlformats.org/officeDocument/2006/relationships/image" Target="../media/image3.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4" Type="http://schemas.openxmlformats.org/officeDocument/2006/relationships/theme" Target="../theme/theme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1"/>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lvl="2"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lvl="3"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lvl="4"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lvl="5"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11" name="Google Shape;11;p35"/>
          <p:cNvSpPr txBox="1"/>
          <p:nvPr>
            <p:ph idx="1" type="body"/>
          </p:nvPr>
        </p:nvSpPr>
        <p:spPr>
          <a:xfrm>
            <a:off x="457200" y="1524000"/>
            <a:ext cx="8229600" cy="4525963"/>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2" name="Google Shape;12;p3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 name="Google Shape;13;p3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 name="Google Shape;14;p3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b="0" i="0" sz="1200" u="none" cap="none" strike="noStrike">
                <a:solidFill>
                  <a:srgbClr val="898989"/>
                </a:solidFill>
                <a:latin typeface="Calibri"/>
                <a:ea typeface="Calibri"/>
                <a:cs typeface="Calibri"/>
                <a:sym typeface="Calibri"/>
              </a:defRPr>
            </a:lvl1pPr>
            <a:lvl2pPr indent="0" lvl="1" marL="0" marR="0" rtl="0" algn="r">
              <a:spcBef>
                <a:spcPts val="0"/>
              </a:spcBef>
              <a:spcAft>
                <a:spcPts val="0"/>
              </a:spcAft>
              <a:buNone/>
              <a:defRPr b="0" i="0" sz="1200" u="none" cap="none" strike="noStrike">
                <a:solidFill>
                  <a:srgbClr val="898989"/>
                </a:solidFill>
                <a:latin typeface="Calibri"/>
                <a:ea typeface="Calibri"/>
                <a:cs typeface="Calibri"/>
                <a:sym typeface="Calibri"/>
              </a:defRPr>
            </a:lvl2pPr>
            <a:lvl3pPr indent="0" lvl="2" marL="0" marR="0" rtl="0" algn="r">
              <a:spcBef>
                <a:spcPts val="0"/>
              </a:spcBef>
              <a:spcAft>
                <a:spcPts val="0"/>
              </a:spcAft>
              <a:buNone/>
              <a:defRPr b="0" i="0" sz="1200" u="none" cap="none" strike="noStrike">
                <a:solidFill>
                  <a:srgbClr val="898989"/>
                </a:solidFill>
                <a:latin typeface="Calibri"/>
                <a:ea typeface="Calibri"/>
                <a:cs typeface="Calibri"/>
                <a:sym typeface="Calibri"/>
              </a:defRPr>
            </a:lvl3pPr>
            <a:lvl4pPr indent="0" lvl="3" marL="0" marR="0" rtl="0" algn="r">
              <a:spcBef>
                <a:spcPts val="0"/>
              </a:spcBef>
              <a:spcAft>
                <a:spcPts val="0"/>
              </a:spcAft>
              <a:buNone/>
              <a:defRPr b="0" i="0" sz="1200" u="none" cap="none" strike="noStrike">
                <a:solidFill>
                  <a:srgbClr val="898989"/>
                </a:solidFill>
                <a:latin typeface="Calibri"/>
                <a:ea typeface="Calibri"/>
                <a:cs typeface="Calibri"/>
                <a:sym typeface="Calibri"/>
              </a:defRPr>
            </a:lvl4pPr>
            <a:lvl5pPr indent="0" lvl="4" marL="0" marR="0" rtl="0" algn="r">
              <a:spcBef>
                <a:spcPts val="0"/>
              </a:spcBef>
              <a:spcAft>
                <a:spcPts val="0"/>
              </a:spcAft>
              <a:buNone/>
              <a:defRPr b="0" i="0" sz="1200" u="none" cap="none" strike="noStrike">
                <a:solidFill>
                  <a:srgbClr val="898989"/>
                </a:solidFill>
                <a:latin typeface="Calibri"/>
                <a:ea typeface="Calibri"/>
                <a:cs typeface="Calibri"/>
                <a:sym typeface="Calibri"/>
              </a:defRPr>
            </a:lvl5pPr>
            <a:lvl6pPr indent="0" lvl="5" marL="0" marR="0" rtl="0" algn="r">
              <a:spcBef>
                <a:spcPts val="0"/>
              </a:spcBef>
              <a:spcAft>
                <a:spcPts val="0"/>
              </a:spcAft>
              <a:buNone/>
              <a:defRPr b="0" i="0" sz="1200" u="none" cap="none" strike="noStrike">
                <a:solidFill>
                  <a:srgbClr val="898989"/>
                </a:solidFill>
                <a:latin typeface="Calibri"/>
                <a:ea typeface="Calibri"/>
                <a:cs typeface="Calibri"/>
                <a:sym typeface="Calibri"/>
              </a:defRPr>
            </a:lvl6pPr>
            <a:lvl7pPr indent="0" lvl="6" marL="0" marR="0" rtl="0" algn="r">
              <a:spcBef>
                <a:spcPts val="0"/>
              </a:spcBef>
              <a:spcAft>
                <a:spcPts val="0"/>
              </a:spcAft>
              <a:buNone/>
              <a:defRPr b="0" i="0" sz="1200" u="none" cap="none" strike="noStrike">
                <a:solidFill>
                  <a:srgbClr val="898989"/>
                </a:solidFill>
                <a:latin typeface="Calibri"/>
                <a:ea typeface="Calibri"/>
                <a:cs typeface="Calibri"/>
                <a:sym typeface="Calibri"/>
              </a:defRPr>
            </a:lvl7pPr>
            <a:lvl8pPr indent="0" lvl="7" marL="0" marR="0" rtl="0" algn="r">
              <a:spcBef>
                <a:spcPts val="0"/>
              </a:spcBef>
              <a:spcAft>
                <a:spcPts val="0"/>
              </a:spcAft>
              <a:buNone/>
              <a:defRPr b="0" i="0" sz="1200" u="none" cap="none" strike="noStrike">
                <a:solidFill>
                  <a:srgbClr val="898989"/>
                </a:solidFill>
                <a:latin typeface="Calibri"/>
                <a:ea typeface="Calibri"/>
                <a:cs typeface="Calibri"/>
                <a:sym typeface="Calibri"/>
              </a:defRPr>
            </a:lvl8pPr>
            <a:lvl9pPr indent="0" lvl="8" marL="0" marR="0" rtl="0" algn="r">
              <a:spcBef>
                <a:spcPts val="0"/>
              </a:spcBef>
              <a:spcAft>
                <a:spcPts val="0"/>
              </a:spcAft>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15" name="Google Shape;15;p35"/>
          <p:cNvSpPr/>
          <p:nvPr/>
        </p:nvSpPr>
        <p:spPr>
          <a:xfrm>
            <a:off x="0" y="6400800"/>
            <a:ext cx="9144000" cy="457200"/>
          </a:xfrm>
          <a:prstGeom prst="rect">
            <a:avLst/>
          </a:prstGeom>
          <a:solidFill>
            <a:srgbClr val="D6E3BC"/>
          </a:solidFill>
          <a:ln cap="flat" cmpd="sng" w="25400">
            <a:solidFill>
              <a:srgbClr val="71884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6" name="Google Shape;16;p35"/>
          <p:cNvSpPr/>
          <p:nvPr/>
        </p:nvSpPr>
        <p:spPr>
          <a:xfrm>
            <a:off x="0" y="0"/>
            <a:ext cx="9144000" cy="457200"/>
          </a:xfrm>
          <a:prstGeom prst="rect">
            <a:avLst/>
          </a:prstGeom>
          <a:solidFill>
            <a:srgbClr val="D6E3BC"/>
          </a:solidFill>
          <a:ln cap="flat" cmpd="sng" w="25400">
            <a:solidFill>
              <a:srgbClr val="71884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descr="Army Seal - Color.png" id="17" name="Google Shape;17;p35"/>
          <p:cNvPicPr preferRelativeResize="0"/>
          <p:nvPr/>
        </p:nvPicPr>
        <p:blipFill rotWithShape="1">
          <a:blip r:embed="rId1">
            <a:alphaModFix/>
          </a:blip>
          <a:srcRect b="0" l="0" r="0" t="0"/>
          <a:stretch/>
        </p:blipFill>
        <p:spPr>
          <a:xfrm>
            <a:off x="76200" y="76200"/>
            <a:ext cx="777875" cy="776288"/>
          </a:xfrm>
          <a:prstGeom prst="rect">
            <a:avLst/>
          </a:prstGeom>
          <a:noFill/>
          <a:ln>
            <a:noFill/>
          </a:ln>
        </p:spPr>
      </p:pic>
      <p:pic>
        <p:nvPicPr>
          <p:cNvPr id="18" name="Google Shape;18;p35"/>
          <p:cNvPicPr preferRelativeResize="0"/>
          <p:nvPr/>
        </p:nvPicPr>
        <p:blipFill rotWithShape="1">
          <a:blip r:embed="rId2">
            <a:alphaModFix/>
          </a:blip>
          <a:srcRect b="0" l="0" r="0" t="0"/>
          <a:stretch/>
        </p:blipFill>
        <p:spPr>
          <a:xfrm>
            <a:off x="8558494" y="5657850"/>
            <a:ext cx="566456" cy="707876"/>
          </a:xfrm>
          <a:prstGeom prst="rect">
            <a:avLst/>
          </a:prstGeom>
          <a:noFill/>
          <a:ln>
            <a:noFill/>
          </a:ln>
        </p:spPr>
      </p:pic>
      <p:sp>
        <p:nvSpPr>
          <p:cNvPr id="19" name="Google Shape;19;p35"/>
          <p:cNvSpPr txBox="1"/>
          <p:nvPr/>
        </p:nvSpPr>
        <p:spPr>
          <a:xfrm>
            <a:off x="4329348" y="6612148"/>
            <a:ext cx="449162"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200"/>
              <a:buFont typeface="Arial"/>
              <a:buNone/>
            </a:pPr>
            <a:r>
              <a:rPr b="1" i="0" lang="en-US" sz="1200" u="none" cap="none" strike="noStrike">
                <a:solidFill>
                  <a:schemeClr val="dk1"/>
                </a:solidFill>
                <a:latin typeface="Arial"/>
                <a:ea typeface="Arial"/>
                <a:cs typeface="Arial"/>
                <a:sym typeface="Arial"/>
              </a:rPr>
              <a:t>CUI</a:t>
            </a:r>
            <a:endParaRPr b="1" i="0" sz="1200" u="none" cap="none" strike="noStrike">
              <a:solidFill>
                <a:srgbClr val="FF0000"/>
              </a:solidFill>
              <a:latin typeface="Arial"/>
              <a:ea typeface="Arial"/>
              <a:cs typeface="Arial"/>
              <a:sym typeface="Arial"/>
            </a:endParaRPr>
          </a:p>
        </p:txBody>
      </p:sp>
      <p:sp>
        <p:nvSpPr>
          <p:cNvPr id="20" name="Google Shape;20;p35"/>
          <p:cNvSpPr txBox="1"/>
          <p:nvPr/>
        </p:nvSpPr>
        <p:spPr>
          <a:xfrm>
            <a:off x="4320046" y="-42919"/>
            <a:ext cx="449162"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200" u="none" cap="none" strike="noStrike">
                <a:solidFill>
                  <a:schemeClr val="dk1"/>
                </a:solidFill>
                <a:latin typeface="Arial"/>
                <a:ea typeface="Arial"/>
                <a:cs typeface="Arial"/>
                <a:sym typeface="Arial"/>
              </a:rPr>
              <a:t>CUI</a:t>
            </a:r>
            <a:endParaRPr b="1" sz="1200">
              <a:solidFill>
                <a:srgbClr val="FF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hyperlink" Target="https://www.eeoc.gov/publications/federal-eeo-complaint-processing-procedures"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hyperlink" Target="https://www.army.mil/armyequityandinclusion#org-civilian-equal-employment-opportunity" TargetMode="External"/><Relationship Id="rId4" Type="http://schemas.openxmlformats.org/officeDocument/2006/relationships/hyperlink" Target="https://www.eeoc.gov/laws/guidance/enforcement-guidance-reasonable-accommodation-and-undue-hardship-under-ada" TargetMode="External"/><Relationship Id="rId5" Type="http://schemas.openxmlformats.org/officeDocument/2006/relationships/hyperlink" Target="https://www.eeoc.gov/laws/guidance/questions-answers-federal-agencies-obligation-provide-personal-assistance-services" TargetMode="External"/><Relationship Id="rId6" Type="http://schemas.openxmlformats.org/officeDocument/2006/relationships/hyperlink" Target="https://www.eeoc.gov/laws/guidance/what-you-should-know-workplace-religious-accommodation" TargetMode="External"/><Relationship Id="rId7" Type="http://schemas.openxmlformats.org/officeDocument/2006/relationships/hyperlink" Target="https://askjan.org/" TargetMode="External"/><Relationship Id="rId8" Type="http://schemas.openxmlformats.org/officeDocument/2006/relationships/hyperlink" Target="https://cap.mil/"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hyperlink" Target="mailto:travis.w.bringhurst.civ@army.mil" TargetMode="External"/><Relationship Id="rId4" Type="http://schemas.openxmlformats.org/officeDocument/2006/relationships/hyperlink" Target="mailto:amberlee.yon.civ@army.mil" TargetMode="External"/><Relationship Id="rId5"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2.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8.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1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hyperlink" Target="https://osc.gov/Services/Pages/PPP-WhoCanFile.aspx" TargetMode="External"/><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hyperlink" Target="http://www.osc.gov/" TargetMode="Externa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hyperlink" Target="https://www.mspb.gov/"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hyperlink" Target="mailto:usarmy.pentagon.hqda-asa-mra.mbx.EEOPP-helpdesk@army.mil" TargetMode="External"/><Relationship Id="rId4" Type="http://schemas.openxmlformats.org/officeDocument/2006/relationships/image" Target="../media/image13.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hyperlink" Target="https://www.gsa.gov/portal/content/101344Pub.L%20107-174"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hyperlink" Target="https://www.opm.gov/equal-employment-opportunity/no-fear-act/#url=Notice" TargetMode="Externa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hyperlink" Target="https://www.eeoc.gov/discrimination-type"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
          <p:cNvSpPr txBox="1"/>
          <p:nvPr>
            <p:ph type="title"/>
          </p:nvPr>
        </p:nvSpPr>
        <p:spPr>
          <a:xfrm>
            <a:off x="266700" y="1066800"/>
            <a:ext cx="8610600" cy="47244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US" sz="2800"/>
              <a:t>Army </a:t>
            </a:r>
            <a:br>
              <a:rPr b="1" lang="en-US" sz="2800"/>
            </a:br>
            <a:r>
              <a:rPr b="1" lang="en-US" sz="2800"/>
              <a:t>Equal Employment Opportunity (EEO), </a:t>
            </a:r>
            <a:br>
              <a:rPr b="1" lang="en-US" sz="2800"/>
            </a:br>
            <a:r>
              <a:rPr b="1" lang="en-US" sz="2800"/>
              <a:t>Anti-Harassment (AH),</a:t>
            </a:r>
            <a:br>
              <a:rPr b="1" lang="en-US" sz="2800"/>
            </a:br>
            <a:r>
              <a:rPr b="1" lang="en-US" sz="2800"/>
              <a:t>and </a:t>
            </a:r>
            <a:br>
              <a:rPr b="1" lang="en-US" sz="2800"/>
            </a:br>
            <a:r>
              <a:rPr b="1" lang="en-US" sz="2800"/>
              <a:t>Notification and Federal Employee </a:t>
            </a:r>
            <a:br>
              <a:rPr b="1" lang="en-US" sz="2800"/>
            </a:br>
            <a:r>
              <a:rPr b="1" lang="en-US" sz="2800"/>
              <a:t>Anti-Discrimination and Retaliation </a:t>
            </a:r>
            <a:br>
              <a:rPr b="1" lang="en-US" sz="2800"/>
            </a:br>
            <a:r>
              <a:rPr b="1" lang="en-US" sz="2800"/>
              <a:t>(No FEAR) Act </a:t>
            </a:r>
            <a:br>
              <a:rPr b="1" lang="en-US" sz="2800"/>
            </a:br>
            <a:r>
              <a:rPr b="1" lang="en-US" sz="2800"/>
              <a:t>Training </a:t>
            </a:r>
            <a:br>
              <a:rPr b="1" lang="en-US" sz="2800"/>
            </a:br>
            <a:r>
              <a:rPr b="1" lang="en-US" sz="2800"/>
              <a:t>for Non-Supervisors</a:t>
            </a:r>
            <a:br>
              <a:rPr b="1" lang="en-US" sz="2800"/>
            </a:br>
            <a:endParaRPr b="1" sz="2800"/>
          </a:p>
        </p:txBody>
      </p:sp>
      <p:sp>
        <p:nvSpPr>
          <p:cNvPr id="95" name="Google Shape;95;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10"/>
          <p:cNvSpPr txBox="1"/>
          <p:nvPr>
            <p:ph idx="1" type="body"/>
          </p:nvPr>
        </p:nvSpPr>
        <p:spPr>
          <a:xfrm>
            <a:off x="142598" y="1066800"/>
            <a:ext cx="8839200" cy="42672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1600"/>
              <a:buFont typeface="Noto Sans Symbols"/>
              <a:buChar char="❑"/>
            </a:pPr>
            <a:r>
              <a:rPr b="0" i="0" lang="en-US" sz="1600" u="none" strike="noStrike">
                <a:latin typeface="Arial"/>
                <a:ea typeface="Arial"/>
                <a:cs typeface="Arial"/>
                <a:sym typeface="Arial"/>
              </a:rPr>
              <a:t>Employees seeking resolution of alleged unlawful discrimination, harassment or retaliation must contact the servicing EEO Officer:</a:t>
            </a:r>
            <a:endParaRPr/>
          </a:p>
          <a:p>
            <a:pPr indent="-285750" lvl="1" marL="742950" rtl="0" algn="l">
              <a:spcBef>
                <a:spcPts val="320"/>
              </a:spcBef>
              <a:spcAft>
                <a:spcPts val="0"/>
              </a:spcAft>
              <a:buClr>
                <a:schemeClr val="dk1"/>
              </a:buClr>
              <a:buSzPts val="1600"/>
              <a:buFont typeface="Noto Sans Symbols"/>
              <a:buChar char="❑"/>
            </a:pPr>
            <a:r>
              <a:rPr lang="en-US" sz="1600">
                <a:latin typeface="Arial"/>
                <a:ea typeface="Arial"/>
                <a:cs typeface="Arial"/>
                <a:sym typeface="Arial"/>
              </a:rPr>
              <a:t>W</a:t>
            </a:r>
            <a:r>
              <a:rPr b="0" i="0" lang="en-US" sz="1600" u="none" strike="noStrike">
                <a:latin typeface="Arial"/>
                <a:ea typeface="Arial"/>
                <a:cs typeface="Arial"/>
                <a:sym typeface="Arial"/>
              </a:rPr>
              <a:t>ithin 45 calendar days of the alleged discrimination, </a:t>
            </a:r>
            <a:endParaRPr/>
          </a:p>
          <a:p>
            <a:pPr indent="-285750" lvl="1" marL="742950" rtl="0" algn="l">
              <a:spcBef>
                <a:spcPts val="320"/>
              </a:spcBef>
              <a:spcAft>
                <a:spcPts val="0"/>
              </a:spcAft>
              <a:buClr>
                <a:schemeClr val="dk1"/>
              </a:buClr>
              <a:buSzPts val="1600"/>
              <a:buFont typeface="Noto Sans Symbols"/>
              <a:buChar char="❑"/>
            </a:pPr>
            <a:r>
              <a:rPr lang="en-US" sz="1600">
                <a:latin typeface="Arial"/>
                <a:ea typeface="Arial"/>
                <a:cs typeface="Arial"/>
                <a:sym typeface="Arial"/>
              </a:rPr>
              <a:t>O</a:t>
            </a:r>
            <a:r>
              <a:rPr b="0" i="0" lang="en-US" sz="1600" u="none" strike="noStrike">
                <a:latin typeface="Arial"/>
                <a:ea typeface="Arial"/>
                <a:cs typeface="Arial"/>
                <a:sym typeface="Arial"/>
              </a:rPr>
              <a:t>r of the date the employee first became aware of the alleged discrimination, </a:t>
            </a:r>
            <a:endParaRPr/>
          </a:p>
          <a:p>
            <a:pPr indent="-285750" lvl="1" marL="742950" rtl="0" algn="l">
              <a:spcBef>
                <a:spcPts val="320"/>
              </a:spcBef>
              <a:spcAft>
                <a:spcPts val="0"/>
              </a:spcAft>
              <a:buClr>
                <a:schemeClr val="dk1"/>
              </a:buClr>
              <a:buSzPts val="1600"/>
              <a:buFont typeface="Noto Sans Symbols"/>
              <a:buChar char="❑"/>
            </a:pPr>
            <a:r>
              <a:rPr lang="en-US" sz="1600">
                <a:latin typeface="Arial"/>
                <a:ea typeface="Arial"/>
                <a:cs typeface="Arial"/>
                <a:sym typeface="Arial"/>
              </a:rPr>
              <a:t>O</a:t>
            </a:r>
            <a:r>
              <a:rPr b="0" i="0" lang="en-US" sz="1600" u="none" strike="noStrike">
                <a:latin typeface="Arial"/>
                <a:ea typeface="Arial"/>
                <a:cs typeface="Arial"/>
                <a:sym typeface="Arial"/>
              </a:rPr>
              <a:t>r in the case of alleged ongoing discrimination, within 45 calendar days of the most recent incident of alleged discrimination.</a:t>
            </a:r>
            <a:br>
              <a:rPr b="0" i="0" lang="en-US" sz="1600" u="none" strike="noStrike">
                <a:latin typeface="Arial"/>
                <a:ea typeface="Arial"/>
                <a:cs typeface="Arial"/>
                <a:sym typeface="Arial"/>
              </a:rPr>
            </a:br>
            <a:endParaRPr b="0" i="0" sz="1600" u="none" strike="noStrike">
              <a:latin typeface="Arial"/>
              <a:ea typeface="Arial"/>
              <a:cs typeface="Arial"/>
              <a:sym typeface="Arial"/>
            </a:endParaRPr>
          </a:p>
          <a:p>
            <a:pPr indent="-342900" lvl="0" marL="342900" rtl="0" algn="l">
              <a:spcBef>
                <a:spcPts val="320"/>
              </a:spcBef>
              <a:spcAft>
                <a:spcPts val="0"/>
              </a:spcAft>
              <a:buClr>
                <a:schemeClr val="dk1"/>
              </a:buClr>
              <a:buSzPts val="1600"/>
              <a:buFont typeface="Noto Sans Symbols"/>
              <a:buChar char="❑"/>
            </a:pPr>
            <a:r>
              <a:rPr b="0" i="0" lang="en-US" sz="1600" u="none" strike="noStrike">
                <a:latin typeface="Arial"/>
                <a:ea typeface="Arial"/>
                <a:cs typeface="Arial"/>
                <a:sym typeface="Arial"/>
              </a:rPr>
              <a:t>Employees covered by a Collective Bargaining Agreement who choose to pursue a discrimination complaint under the administrative grievance process may not also pursue an EEO complaint on the same matter under Title VII law. </a:t>
            </a:r>
            <a:br>
              <a:rPr b="0" i="0" lang="en-US" sz="1600" u="none" strike="noStrike">
                <a:latin typeface="Arial"/>
                <a:ea typeface="Arial"/>
                <a:cs typeface="Arial"/>
                <a:sym typeface="Arial"/>
              </a:rPr>
            </a:br>
            <a:endParaRPr b="0" i="0" sz="1600" u="none" strike="noStrike">
              <a:latin typeface="Arial"/>
              <a:ea typeface="Arial"/>
              <a:cs typeface="Arial"/>
              <a:sym typeface="Arial"/>
            </a:endParaRPr>
          </a:p>
          <a:p>
            <a:pPr indent="-342900" lvl="0" marL="342900" rtl="0" algn="l">
              <a:spcBef>
                <a:spcPts val="320"/>
              </a:spcBef>
              <a:spcAft>
                <a:spcPts val="0"/>
              </a:spcAft>
              <a:buClr>
                <a:schemeClr val="dk1"/>
              </a:buClr>
              <a:buSzPts val="1600"/>
              <a:buFont typeface="Noto Sans Symbols"/>
              <a:buChar char="❑"/>
            </a:pPr>
            <a:r>
              <a:rPr b="0" i="0" lang="en-US" sz="1600" u="none" strike="noStrike">
                <a:latin typeface="Arial"/>
                <a:ea typeface="Arial"/>
                <a:cs typeface="Arial"/>
                <a:sym typeface="Arial"/>
              </a:rPr>
              <a:t>Employees alleging age discrimination are not required to pursue a complaint through the EEO administrative process. They also have the option of filing in Federal District Court.  </a:t>
            </a:r>
            <a:endParaRPr/>
          </a:p>
          <a:p>
            <a:pPr indent="-285750" lvl="1" marL="742950" rtl="0" algn="l">
              <a:spcBef>
                <a:spcPts val="320"/>
              </a:spcBef>
              <a:spcAft>
                <a:spcPts val="0"/>
              </a:spcAft>
              <a:buClr>
                <a:schemeClr val="dk1"/>
              </a:buClr>
              <a:buSzPts val="1600"/>
              <a:buFont typeface="Noto Sans Symbols"/>
              <a:buChar char="❑"/>
            </a:pPr>
            <a:r>
              <a:rPr b="0" i="0" lang="en-US" sz="1600" u="none" strike="noStrike">
                <a:latin typeface="Arial"/>
                <a:ea typeface="Arial"/>
                <a:cs typeface="Arial"/>
                <a:sym typeface="Arial"/>
              </a:rPr>
              <a:t>If employee elects to proceed directly to Federal District Court, they must give the Equal Employment Opportunity Commission notice of intent to sue within 180 calendar days of the date of the alleged discrimination.</a:t>
            </a:r>
            <a:r>
              <a:rPr lang="en-US" sz="1600">
                <a:latin typeface="Arial"/>
                <a:ea typeface="Arial"/>
                <a:cs typeface="Arial"/>
                <a:sym typeface="Arial"/>
              </a:rPr>
              <a:t> </a:t>
            </a:r>
            <a:endParaRPr sz="1600">
              <a:latin typeface="Arial"/>
              <a:ea typeface="Arial"/>
              <a:cs typeface="Arial"/>
              <a:sym typeface="Arial"/>
            </a:endParaRPr>
          </a:p>
        </p:txBody>
      </p:sp>
      <p:sp>
        <p:nvSpPr>
          <p:cNvPr id="158" name="Google Shape;158;p10"/>
          <p:cNvSpPr txBox="1"/>
          <p:nvPr/>
        </p:nvSpPr>
        <p:spPr>
          <a:xfrm>
            <a:off x="1604058" y="5589656"/>
            <a:ext cx="6015942"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200" u="none" strike="noStrike">
                <a:solidFill>
                  <a:schemeClr val="dk1"/>
                </a:solidFill>
                <a:latin typeface="Arial"/>
                <a:ea typeface="Arial"/>
                <a:cs typeface="Arial"/>
                <a:sym typeface="Arial"/>
              </a:rPr>
              <a:t>For procedures and time limits for initiating an EEO complaint see AR 690-600 or </a:t>
            </a:r>
            <a:endParaRPr/>
          </a:p>
          <a:p>
            <a:pPr indent="0" lvl="0" marL="0" marR="0" rtl="0" algn="l">
              <a:spcBef>
                <a:spcPts val="0"/>
              </a:spcBef>
              <a:spcAft>
                <a:spcPts val="0"/>
              </a:spcAft>
              <a:buNone/>
            </a:pPr>
            <a:r>
              <a:rPr b="0" i="0" lang="en-US" sz="1200" u="none" strike="noStrike">
                <a:solidFill>
                  <a:schemeClr val="dk1"/>
                </a:solidFill>
                <a:latin typeface="Arial"/>
                <a:ea typeface="Arial"/>
                <a:cs typeface="Arial"/>
                <a:sym typeface="Arial"/>
              </a:rPr>
              <a:t>visit:  </a:t>
            </a:r>
            <a:r>
              <a:rPr b="0" i="0" lang="en-US" sz="1200" u="sng" strike="noStrike">
                <a:solidFill>
                  <a:schemeClr val="dk1"/>
                </a:solidFill>
                <a:latin typeface="Arial"/>
                <a:ea typeface="Arial"/>
                <a:cs typeface="Arial"/>
                <a:sym typeface="Arial"/>
                <a:hlinkClick r:id="rId3">
                  <a:extLst>
                    <a:ext uri="{A12FA001-AC4F-418D-AE19-62706E023703}">
                      <ahyp:hlinkClr val="tx"/>
                    </a:ext>
                  </a:extLst>
                </a:hlinkClick>
              </a:rPr>
              <a:t>https://www.eeoc.gov/publications/federal-eeo-complaint-processing-procedures</a:t>
            </a:r>
            <a:endParaRPr b="0" i="0" sz="1200" u="none" strike="noStrike">
              <a:solidFill>
                <a:schemeClr val="dk1"/>
              </a:solidFill>
              <a:latin typeface="Arial"/>
              <a:ea typeface="Arial"/>
              <a:cs typeface="Arial"/>
              <a:sym typeface="Arial"/>
            </a:endParaRPr>
          </a:p>
        </p:txBody>
      </p:sp>
      <p:sp>
        <p:nvSpPr>
          <p:cNvPr id="159" name="Google Shape;159;p10"/>
          <p:cNvSpPr/>
          <p:nvPr/>
        </p:nvSpPr>
        <p:spPr>
          <a:xfrm>
            <a:off x="0" y="87868"/>
            <a:ext cx="9144000"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000" u="sng">
                <a:solidFill>
                  <a:schemeClr val="dk1"/>
                </a:solidFill>
                <a:latin typeface="Arial"/>
                <a:ea typeface="Arial"/>
                <a:cs typeface="Arial"/>
                <a:sym typeface="Arial"/>
              </a:rPr>
              <a:t>Reporting Alleged Discrimination</a:t>
            </a:r>
            <a:endParaRPr/>
          </a:p>
        </p:txBody>
      </p:sp>
      <p:sp>
        <p:nvSpPr>
          <p:cNvPr id="160" name="Google Shape;160;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11"/>
          <p:cNvSpPr txBox="1"/>
          <p:nvPr>
            <p:ph type="title"/>
          </p:nvPr>
        </p:nvSpPr>
        <p:spPr>
          <a:xfrm>
            <a:off x="457200" y="-76200"/>
            <a:ext cx="8229600" cy="66167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US" sz="2000">
                <a:latin typeface="Arial"/>
                <a:ea typeface="Arial"/>
                <a:cs typeface="Arial"/>
                <a:sym typeface="Arial"/>
              </a:rPr>
              <a:t> </a:t>
            </a:r>
            <a:r>
              <a:rPr b="1" lang="en-US" sz="2000" u="sng">
                <a:latin typeface="Arial"/>
                <a:ea typeface="Arial"/>
                <a:cs typeface="Arial"/>
                <a:sym typeface="Arial"/>
              </a:rPr>
              <a:t>EEO Complaint Process</a:t>
            </a:r>
            <a:endParaRPr/>
          </a:p>
        </p:txBody>
      </p:sp>
      <p:sp>
        <p:nvSpPr>
          <p:cNvPr id="166" name="Google Shape;166;p11"/>
          <p:cNvSpPr txBox="1"/>
          <p:nvPr/>
        </p:nvSpPr>
        <p:spPr>
          <a:xfrm>
            <a:off x="76200" y="914401"/>
            <a:ext cx="4133944" cy="5003742"/>
          </a:xfrm>
          <a:prstGeom prst="rect">
            <a:avLst/>
          </a:prstGeom>
          <a:noFill/>
          <a:ln>
            <a:noFill/>
          </a:ln>
        </p:spPr>
        <p:txBody>
          <a:bodyPr anchorCtr="0" anchor="t" bIns="0" lIns="0" spcFirstLastPara="1" rIns="0" wrap="square" tIns="12700">
            <a:spAutoFit/>
          </a:bodyPr>
          <a:lstStyle/>
          <a:p>
            <a:pPr indent="-285750" lvl="0" marL="298450" marR="159385" rtl="0" algn="l">
              <a:lnSpc>
                <a:spcPct val="118800"/>
              </a:lnSpc>
              <a:spcBef>
                <a:spcPts val="0"/>
              </a:spcBef>
              <a:spcAft>
                <a:spcPts val="0"/>
              </a:spcAft>
              <a:buClr>
                <a:schemeClr val="dk1"/>
              </a:buClr>
              <a:buSzPts val="1300"/>
              <a:buFont typeface="Noto Sans Symbols"/>
              <a:buChar char="❑"/>
            </a:pPr>
            <a:r>
              <a:rPr lang="en-US" sz="1300">
                <a:solidFill>
                  <a:schemeClr val="dk1"/>
                </a:solidFill>
                <a:latin typeface="Arial"/>
                <a:ea typeface="Arial"/>
                <a:cs typeface="Arial"/>
                <a:sym typeface="Arial"/>
              </a:rPr>
              <a:t>The EEO Complaint Process was created to determine whether an alleged act(s) of discrimination occurred within the nine protected categories.</a:t>
            </a:r>
            <a:endParaRPr sz="1300">
              <a:solidFill>
                <a:schemeClr val="dk1"/>
              </a:solidFill>
              <a:latin typeface="Arial"/>
              <a:ea typeface="Arial"/>
              <a:cs typeface="Arial"/>
              <a:sym typeface="Arial"/>
            </a:endParaRPr>
          </a:p>
          <a:p>
            <a:pPr indent="-203200" lvl="0" marL="298450" marR="159385" rtl="0" algn="l">
              <a:lnSpc>
                <a:spcPct val="118800"/>
              </a:lnSpc>
              <a:spcBef>
                <a:spcPts val="100"/>
              </a:spcBef>
              <a:spcAft>
                <a:spcPts val="0"/>
              </a:spcAft>
              <a:buClr>
                <a:schemeClr val="dk1"/>
              </a:buClr>
              <a:buSzPts val="1300"/>
              <a:buFont typeface="Noto Sans Symbols"/>
              <a:buNone/>
            </a:pPr>
            <a:r>
              <a:t/>
            </a:r>
            <a:endParaRPr sz="1300">
              <a:solidFill>
                <a:schemeClr val="dk1"/>
              </a:solidFill>
              <a:latin typeface="Arial"/>
              <a:ea typeface="Arial"/>
              <a:cs typeface="Arial"/>
              <a:sym typeface="Arial"/>
            </a:endParaRPr>
          </a:p>
          <a:p>
            <a:pPr indent="-285750" lvl="0" marL="298450" marR="5080" rtl="0" algn="l">
              <a:lnSpc>
                <a:spcPct val="118800"/>
              </a:lnSpc>
              <a:spcBef>
                <a:spcPts val="0"/>
              </a:spcBef>
              <a:spcAft>
                <a:spcPts val="0"/>
              </a:spcAft>
              <a:buClr>
                <a:schemeClr val="dk1"/>
              </a:buClr>
              <a:buSzPts val="1300"/>
              <a:buFont typeface="Noto Sans Symbols"/>
              <a:buChar char="❑"/>
            </a:pPr>
            <a:r>
              <a:rPr lang="en-US" sz="1300">
                <a:solidFill>
                  <a:schemeClr val="dk1"/>
                </a:solidFill>
                <a:latin typeface="Arial"/>
                <a:ea typeface="Arial"/>
                <a:cs typeface="Arial"/>
                <a:sym typeface="Arial"/>
              </a:rPr>
              <a:t>To initiate the EEO complaint process, an individual must first contact their EEO office </a:t>
            </a:r>
            <a:r>
              <a:rPr b="1" lang="en-US" sz="1300">
                <a:solidFill>
                  <a:schemeClr val="dk1"/>
                </a:solidFill>
                <a:latin typeface="Arial"/>
                <a:ea typeface="Arial"/>
                <a:cs typeface="Arial"/>
                <a:sym typeface="Arial"/>
              </a:rPr>
              <a:t>within 45 calendar days </a:t>
            </a:r>
            <a:r>
              <a:rPr lang="en-US" sz="1300">
                <a:solidFill>
                  <a:schemeClr val="dk1"/>
                </a:solidFill>
                <a:latin typeface="Arial"/>
                <a:ea typeface="Arial"/>
                <a:cs typeface="Arial"/>
                <a:sym typeface="Arial"/>
              </a:rPr>
              <a:t>of when the most recent incident occurred or when the individual first became aware of the alleged discriminatory practice or action.</a:t>
            </a:r>
            <a:endParaRPr sz="1300">
              <a:solidFill>
                <a:schemeClr val="dk1"/>
              </a:solidFill>
              <a:latin typeface="Arial"/>
              <a:ea typeface="Arial"/>
              <a:cs typeface="Arial"/>
              <a:sym typeface="Arial"/>
            </a:endParaRPr>
          </a:p>
          <a:p>
            <a:pPr indent="-203200" lvl="0" marL="298450" marR="5080" rtl="0" algn="l">
              <a:lnSpc>
                <a:spcPct val="118800"/>
              </a:lnSpc>
              <a:spcBef>
                <a:spcPts val="0"/>
              </a:spcBef>
              <a:spcAft>
                <a:spcPts val="0"/>
              </a:spcAft>
              <a:buClr>
                <a:schemeClr val="dk1"/>
              </a:buClr>
              <a:buSzPts val="1300"/>
              <a:buFont typeface="Noto Sans Symbols"/>
              <a:buNone/>
            </a:pPr>
            <a:r>
              <a:t/>
            </a:r>
            <a:endParaRPr sz="1300">
              <a:solidFill>
                <a:schemeClr val="dk1"/>
              </a:solidFill>
              <a:latin typeface="Arial"/>
              <a:ea typeface="Arial"/>
              <a:cs typeface="Arial"/>
              <a:sym typeface="Arial"/>
            </a:endParaRPr>
          </a:p>
          <a:p>
            <a:pPr indent="-285750" lvl="0" marL="298450" marR="194945" rtl="0" algn="l">
              <a:lnSpc>
                <a:spcPct val="118800"/>
              </a:lnSpc>
              <a:spcBef>
                <a:spcPts val="0"/>
              </a:spcBef>
              <a:spcAft>
                <a:spcPts val="0"/>
              </a:spcAft>
              <a:buClr>
                <a:schemeClr val="dk1"/>
              </a:buClr>
              <a:buSzPts val="1300"/>
              <a:buFont typeface="Noto Sans Symbols"/>
              <a:buChar char="❑"/>
            </a:pPr>
            <a:r>
              <a:rPr lang="en-US" sz="1300">
                <a:solidFill>
                  <a:schemeClr val="dk1"/>
                </a:solidFill>
                <a:latin typeface="Arial"/>
                <a:ea typeface="Arial"/>
                <a:cs typeface="Arial"/>
                <a:sym typeface="Arial"/>
              </a:rPr>
              <a:t>The process begins with an informal “pre-complaint” stage.  If the matter is not resolved, the notice of right to file a formal complaint (form DA 2590) is given after the final interview.</a:t>
            </a:r>
            <a:endParaRPr sz="1300">
              <a:solidFill>
                <a:schemeClr val="dk1"/>
              </a:solidFill>
              <a:latin typeface="Arial"/>
              <a:ea typeface="Arial"/>
              <a:cs typeface="Arial"/>
              <a:sym typeface="Arial"/>
            </a:endParaRPr>
          </a:p>
          <a:p>
            <a:pPr indent="-203200" lvl="0" marL="298450" marR="194945" rtl="0" algn="l">
              <a:lnSpc>
                <a:spcPct val="118800"/>
              </a:lnSpc>
              <a:spcBef>
                <a:spcPts val="0"/>
              </a:spcBef>
              <a:spcAft>
                <a:spcPts val="0"/>
              </a:spcAft>
              <a:buClr>
                <a:schemeClr val="dk1"/>
              </a:buClr>
              <a:buSzPts val="1300"/>
              <a:buFont typeface="Noto Sans Symbols"/>
              <a:buNone/>
            </a:pPr>
            <a:r>
              <a:t/>
            </a:r>
            <a:endParaRPr sz="1300">
              <a:solidFill>
                <a:schemeClr val="dk1"/>
              </a:solidFill>
              <a:latin typeface="Arial"/>
              <a:ea typeface="Arial"/>
              <a:cs typeface="Arial"/>
              <a:sym typeface="Arial"/>
            </a:endParaRPr>
          </a:p>
          <a:p>
            <a:pPr indent="-285750" lvl="0" marL="298450" marR="53975" rtl="0" algn="l">
              <a:lnSpc>
                <a:spcPct val="118800"/>
              </a:lnSpc>
              <a:spcBef>
                <a:spcPts val="0"/>
              </a:spcBef>
              <a:spcAft>
                <a:spcPts val="0"/>
              </a:spcAft>
              <a:buClr>
                <a:schemeClr val="dk1"/>
              </a:buClr>
              <a:buSzPts val="1300"/>
              <a:buFont typeface="Noto Sans Symbols"/>
              <a:buChar char="❑"/>
            </a:pPr>
            <a:r>
              <a:rPr lang="en-US" sz="1300">
                <a:solidFill>
                  <a:schemeClr val="dk1"/>
                </a:solidFill>
                <a:latin typeface="Arial"/>
                <a:ea typeface="Arial"/>
                <a:cs typeface="Arial"/>
                <a:sym typeface="Arial"/>
              </a:rPr>
              <a:t>In order to file a formal complaint, the DA 2590 form needs to be signed and returned to the EEO office </a:t>
            </a:r>
            <a:r>
              <a:rPr b="1" lang="en-US" sz="1300">
                <a:solidFill>
                  <a:schemeClr val="dk1"/>
                </a:solidFill>
                <a:latin typeface="Arial"/>
                <a:ea typeface="Arial"/>
                <a:cs typeface="Arial"/>
                <a:sym typeface="Arial"/>
              </a:rPr>
              <a:t>within 15 calendar days</a:t>
            </a:r>
            <a:r>
              <a:rPr lang="en-US" sz="1300">
                <a:solidFill>
                  <a:schemeClr val="dk1"/>
                </a:solidFill>
                <a:latin typeface="Arial"/>
                <a:ea typeface="Arial"/>
                <a:cs typeface="Arial"/>
                <a:sym typeface="Arial"/>
              </a:rPr>
              <a:t>. Once returned and the EEO office accepts the DA 2590, the formal complaint process begins.</a:t>
            </a:r>
            <a:endParaRPr sz="1300">
              <a:solidFill>
                <a:schemeClr val="dk1"/>
              </a:solidFill>
              <a:latin typeface="Arial"/>
              <a:ea typeface="Arial"/>
              <a:cs typeface="Arial"/>
              <a:sym typeface="Arial"/>
            </a:endParaRPr>
          </a:p>
        </p:txBody>
      </p:sp>
      <p:grpSp>
        <p:nvGrpSpPr>
          <p:cNvPr id="167" name="Google Shape;167;p11"/>
          <p:cNvGrpSpPr/>
          <p:nvPr/>
        </p:nvGrpSpPr>
        <p:grpSpPr>
          <a:xfrm>
            <a:off x="4419600" y="914400"/>
            <a:ext cx="4710495" cy="4793861"/>
            <a:chOff x="76828" y="1397932"/>
            <a:chExt cx="4710495" cy="4793861"/>
          </a:xfrm>
        </p:grpSpPr>
        <p:cxnSp>
          <p:nvCxnSpPr>
            <p:cNvPr id="168" name="Google Shape;168;p11"/>
            <p:cNvCxnSpPr/>
            <p:nvPr/>
          </p:nvCxnSpPr>
          <p:spPr>
            <a:xfrm>
              <a:off x="2133600" y="2705342"/>
              <a:ext cx="0" cy="371233"/>
            </a:xfrm>
            <a:prstGeom prst="straightConnector1">
              <a:avLst/>
            </a:prstGeom>
            <a:noFill/>
            <a:ln cap="flat" cmpd="sng" w="25400">
              <a:solidFill>
                <a:schemeClr val="dk1"/>
              </a:solidFill>
              <a:prstDash val="solid"/>
              <a:round/>
              <a:headEnd len="sm" w="sm" type="none"/>
              <a:tailEnd len="sm" w="sm" type="none"/>
            </a:ln>
          </p:spPr>
        </p:cxnSp>
        <p:cxnSp>
          <p:nvCxnSpPr>
            <p:cNvPr id="169" name="Google Shape;169;p11"/>
            <p:cNvCxnSpPr/>
            <p:nvPr/>
          </p:nvCxnSpPr>
          <p:spPr>
            <a:xfrm>
              <a:off x="2133600" y="5515217"/>
              <a:ext cx="0" cy="371233"/>
            </a:xfrm>
            <a:prstGeom prst="straightConnector1">
              <a:avLst/>
            </a:prstGeom>
            <a:noFill/>
            <a:ln cap="flat" cmpd="sng" w="25400">
              <a:solidFill>
                <a:schemeClr val="dk1"/>
              </a:solidFill>
              <a:prstDash val="solid"/>
              <a:round/>
              <a:headEnd len="sm" w="sm" type="none"/>
              <a:tailEnd len="sm" w="sm" type="none"/>
            </a:ln>
          </p:spPr>
        </p:cxnSp>
        <p:cxnSp>
          <p:nvCxnSpPr>
            <p:cNvPr id="170" name="Google Shape;170;p11"/>
            <p:cNvCxnSpPr/>
            <p:nvPr/>
          </p:nvCxnSpPr>
          <p:spPr>
            <a:xfrm>
              <a:off x="807821" y="4117019"/>
              <a:ext cx="0" cy="1371600"/>
            </a:xfrm>
            <a:prstGeom prst="straightConnector1">
              <a:avLst/>
            </a:prstGeom>
            <a:noFill/>
            <a:ln cap="flat" cmpd="sng" w="25400">
              <a:solidFill>
                <a:schemeClr val="dk1"/>
              </a:solidFill>
              <a:prstDash val="solid"/>
              <a:round/>
              <a:headEnd len="sm" w="sm" type="none"/>
              <a:tailEnd len="sm" w="sm" type="none"/>
            </a:ln>
          </p:spPr>
        </p:cxnSp>
        <p:cxnSp>
          <p:nvCxnSpPr>
            <p:cNvPr id="171" name="Google Shape;171;p11"/>
            <p:cNvCxnSpPr/>
            <p:nvPr/>
          </p:nvCxnSpPr>
          <p:spPr>
            <a:xfrm>
              <a:off x="3343275" y="4124325"/>
              <a:ext cx="0" cy="1371600"/>
            </a:xfrm>
            <a:prstGeom prst="straightConnector1">
              <a:avLst/>
            </a:prstGeom>
            <a:noFill/>
            <a:ln cap="flat" cmpd="sng" w="25400">
              <a:solidFill>
                <a:schemeClr val="dk1"/>
              </a:solidFill>
              <a:prstDash val="solid"/>
              <a:round/>
              <a:headEnd len="sm" w="sm" type="none"/>
              <a:tailEnd len="sm" w="sm" type="none"/>
            </a:ln>
          </p:spPr>
        </p:cxnSp>
        <p:cxnSp>
          <p:nvCxnSpPr>
            <p:cNvPr id="172" name="Google Shape;172;p11"/>
            <p:cNvCxnSpPr/>
            <p:nvPr/>
          </p:nvCxnSpPr>
          <p:spPr>
            <a:xfrm>
              <a:off x="3334600" y="2143125"/>
              <a:ext cx="8102" cy="476692"/>
            </a:xfrm>
            <a:prstGeom prst="straightConnector1">
              <a:avLst/>
            </a:prstGeom>
            <a:noFill/>
            <a:ln cap="flat" cmpd="sng" w="25400">
              <a:solidFill>
                <a:schemeClr val="dk1"/>
              </a:solidFill>
              <a:prstDash val="solid"/>
              <a:round/>
              <a:headEnd len="sm" w="sm" type="none"/>
              <a:tailEnd len="sm" w="sm" type="none"/>
            </a:ln>
          </p:spPr>
        </p:cxnSp>
        <p:cxnSp>
          <p:nvCxnSpPr>
            <p:cNvPr id="173" name="Google Shape;173;p11"/>
            <p:cNvCxnSpPr/>
            <p:nvPr/>
          </p:nvCxnSpPr>
          <p:spPr>
            <a:xfrm>
              <a:off x="812445" y="2133600"/>
              <a:ext cx="9803" cy="476692"/>
            </a:xfrm>
            <a:prstGeom prst="straightConnector1">
              <a:avLst/>
            </a:prstGeom>
            <a:noFill/>
            <a:ln cap="flat" cmpd="sng" w="25400">
              <a:solidFill>
                <a:schemeClr val="dk1"/>
              </a:solidFill>
              <a:prstDash val="solid"/>
              <a:round/>
              <a:headEnd len="sm" w="sm" type="none"/>
              <a:tailEnd len="sm" w="sm" type="none"/>
            </a:ln>
          </p:spPr>
        </p:cxnSp>
        <p:cxnSp>
          <p:nvCxnSpPr>
            <p:cNvPr id="174" name="Google Shape;174;p11"/>
            <p:cNvCxnSpPr/>
            <p:nvPr/>
          </p:nvCxnSpPr>
          <p:spPr>
            <a:xfrm flipH="1" rot="10800000">
              <a:off x="812723" y="2612124"/>
              <a:ext cx="2517433" cy="15937"/>
            </a:xfrm>
            <a:prstGeom prst="straightConnector1">
              <a:avLst/>
            </a:prstGeom>
            <a:noFill/>
            <a:ln cap="flat" cmpd="sng" w="25400">
              <a:solidFill>
                <a:schemeClr val="dk1"/>
              </a:solidFill>
              <a:prstDash val="solid"/>
              <a:round/>
              <a:headEnd len="sm" w="sm" type="none"/>
              <a:tailEnd len="sm" w="sm" type="none"/>
            </a:ln>
          </p:spPr>
        </p:cxnSp>
        <p:cxnSp>
          <p:nvCxnSpPr>
            <p:cNvPr id="175" name="Google Shape;175;p11"/>
            <p:cNvCxnSpPr/>
            <p:nvPr/>
          </p:nvCxnSpPr>
          <p:spPr>
            <a:xfrm flipH="1" rot="10800000">
              <a:off x="806792" y="5479988"/>
              <a:ext cx="2517433" cy="15937"/>
            </a:xfrm>
            <a:prstGeom prst="straightConnector1">
              <a:avLst/>
            </a:prstGeom>
            <a:noFill/>
            <a:ln cap="flat" cmpd="sng" w="25400">
              <a:solidFill>
                <a:schemeClr val="dk1"/>
              </a:solidFill>
              <a:prstDash val="solid"/>
              <a:round/>
              <a:headEnd len="sm" w="sm" type="none"/>
              <a:tailEnd len="sm" w="sm" type="none"/>
            </a:ln>
          </p:spPr>
        </p:cxnSp>
        <p:cxnSp>
          <p:nvCxnSpPr>
            <p:cNvPr id="176" name="Google Shape;176;p11"/>
            <p:cNvCxnSpPr/>
            <p:nvPr/>
          </p:nvCxnSpPr>
          <p:spPr>
            <a:xfrm flipH="1" rot="10800000">
              <a:off x="831120" y="3218946"/>
              <a:ext cx="916992" cy="8701"/>
            </a:xfrm>
            <a:prstGeom prst="straightConnector1">
              <a:avLst/>
            </a:prstGeom>
            <a:noFill/>
            <a:ln cap="flat" cmpd="sng" w="25400">
              <a:solidFill>
                <a:schemeClr val="dk1"/>
              </a:solidFill>
              <a:prstDash val="solid"/>
              <a:round/>
              <a:headEnd len="sm" w="sm" type="none"/>
              <a:tailEnd len="sm" w="sm" type="none"/>
            </a:ln>
          </p:spPr>
        </p:cxnSp>
        <p:cxnSp>
          <p:nvCxnSpPr>
            <p:cNvPr id="177" name="Google Shape;177;p11"/>
            <p:cNvCxnSpPr/>
            <p:nvPr/>
          </p:nvCxnSpPr>
          <p:spPr>
            <a:xfrm flipH="1" rot="10800000">
              <a:off x="805261" y="3771900"/>
              <a:ext cx="916992" cy="8701"/>
            </a:xfrm>
            <a:prstGeom prst="straightConnector1">
              <a:avLst/>
            </a:prstGeom>
            <a:noFill/>
            <a:ln cap="flat" cmpd="sng" w="25400">
              <a:solidFill>
                <a:schemeClr val="dk1"/>
              </a:solidFill>
              <a:prstDash val="solid"/>
              <a:round/>
              <a:headEnd len="sm" w="sm" type="none"/>
              <a:tailEnd len="sm" w="sm" type="none"/>
            </a:ln>
          </p:spPr>
        </p:cxnSp>
        <p:sp>
          <p:nvSpPr>
            <p:cNvPr id="178" name="Google Shape;178;p11"/>
            <p:cNvSpPr/>
            <p:nvPr/>
          </p:nvSpPr>
          <p:spPr>
            <a:xfrm>
              <a:off x="1363348" y="1397932"/>
              <a:ext cx="1521522" cy="364435"/>
            </a:xfrm>
            <a:prstGeom prst="rect">
              <a:avLst/>
            </a:prstGeom>
            <a:solidFill>
              <a:schemeClr val="dk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Arial"/>
                <a:ea typeface="Arial"/>
                <a:cs typeface="Arial"/>
                <a:sym typeface="Arial"/>
              </a:endParaRPr>
            </a:p>
          </p:txBody>
        </p:sp>
        <p:sp>
          <p:nvSpPr>
            <p:cNvPr id="179" name="Google Shape;179;p11"/>
            <p:cNvSpPr/>
            <p:nvPr/>
          </p:nvSpPr>
          <p:spPr>
            <a:xfrm>
              <a:off x="102219" y="1912538"/>
              <a:ext cx="1521522" cy="364435"/>
            </a:xfrm>
            <a:prstGeom prst="rect">
              <a:avLst/>
            </a:prstGeom>
            <a:solidFill>
              <a:srgbClr val="7F7F7F"/>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80" name="Google Shape;180;p11"/>
            <p:cNvSpPr/>
            <p:nvPr/>
          </p:nvSpPr>
          <p:spPr>
            <a:xfrm>
              <a:off x="2547451" y="1912538"/>
              <a:ext cx="1521522" cy="364435"/>
            </a:xfrm>
            <a:prstGeom prst="rect">
              <a:avLst/>
            </a:prstGeom>
            <a:solidFill>
              <a:srgbClr val="7F7F7F"/>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81" name="Google Shape;181;p11"/>
            <p:cNvSpPr/>
            <p:nvPr/>
          </p:nvSpPr>
          <p:spPr>
            <a:xfrm>
              <a:off x="1363348" y="2438400"/>
              <a:ext cx="1521522" cy="364435"/>
            </a:xfrm>
            <a:prstGeom prst="rect">
              <a:avLst/>
            </a:prstGeom>
            <a:solidFill>
              <a:srgbClr val="BFBFBF"/>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82" name="Google Shape;182;p11"/>
            <p:cNvSpPr/>
            <p:nvPr/>
          </p:nvSpPr>
          <p:spPr>
            <a:xfrm>
              <a:off x="1363348" y="3017936"/>
              <a:ext cx="1521522" cy="364435"/>
            </a:xfrm>
            <a:prstGeom prst="rect">
              <a:avLst/>
            </a:prstGeom>
            <a:solidFill>
              <a:srgbClr val="FFC000"/>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83" name="Google Shape;183;p11"/>
            <p:cNvSpPr/>
            <p:nvPr/>
          </p:nvSpPr>
          <p:spPr>
            <a:xfrm>
              <a:off x="1363348" y="3589797"/>
              <a:ext cx="1521522" cy="364435"/>
            </a:xfrm>
            <a:prstGeom prst="rect">
              <a:avLst/>
            </a:prstGeom>
            <a:solidFill>
              <a:srgbClr val="FFC000"/>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84" name="Google Shape;184;p11"/>
            <p:cNvSpPr/>
            <p:nvPr/>
          </p:nvSpPr>
          <p:spPr>
            <a:xfrm>
              <a:off x="102219" y="4114800"/>
              <a:ext cx="1521522" cy="364435"/>
            </a:xfrm>
            <a:prstGeom prst="rect">
              <a:avLst/>
            </a:prstGeom>
            <a:solidFill>
              <a:srgbClr val="FFC000"/>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85" name="Google Shape;185;p11"/>
            <p:cNvSpPr/>
            <p:nvPr/>
          </p:nvSpPr>
          <p:spPr>
            <a:xfrm>
              <a:off x="102219" y="4648200"/>
              <a:ext cx="1521522" cy="364435"/>
            </a:xfrm>
            <a:prstGeom prst="rect">
              <a:avLst/>
            </a:prstGeom>
            <a:solidFill>
              <a:srgbClr val="FFC000"/>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86" name="Google Shape;186;p11"/>
            <p:cNvSpPr/>
            <p:nvPr/>
          </p:nvSpPr>
          <p:spPr>
            <a:xfrm>
              <a:off x="2547451" y="4114800"/>
              <a:ext cx="1521522" cy="364435"/>
            </a:xfrm>
            <a:prstGeom prst="rect">
              <a:avLst/>
            </a:prstGeom>
            <a:solidFill>
              <a:srgbClr val="FFC000"/>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87" name="Google Shape;187;p11"/>
            <p:cNvSpPr/>
            <p:nvPr/>
          </p:nvSpPr>
          <p:spPr>
            <a:xfrm>
              <a:off x="2547451" y="4648200"/>
              <a:ext cx="1521522" cy="364435"/>
            </a:xfrm>
            <a:prstGeom prst="rect">
              <a:avLst/>
            </a:prstGeom>
            <a:solidFill>
              <a:srgbClr val="FFC000"/>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88" name="Google Shape;188;p11"/>
            <p:cNvSpPr/>
            <p:nvPr/>
          </p:nvSpPr>
          <p:spPr>
            <a:xfrm>
              <a:off x="1363348" y="5265336"/>
              <a:ext cx="1521522" cy="364435"/>
            </a:xfrm>
            <a:prstGeom prst="rect">
              <a:avLst/>
            </a:prstGeom>
            <a:solidFill>
              <a:srgbClr val="FBD4B4"/>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89" name="Google Shape;189;p11"/>
            <p:cNvSpPr txBox="1"/>
            <p:nvPr/>
          </p:nvSpPr>
          <p:spPr>
            <a:xfrm>
              <a:off x="1322879" y="1443746"/>
              <a:ext cx="1627369" cy="25391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050">
                  <a:solidFill>
                    <a:schemeClr val="lt1"/>
                  </a:solidFill>
                  <a:latin typeface="Arial"/>
                  <a:ea typeface="Arial"/>
                  <a:cs typeface="Arial"/>
                  <a:sym typeface="Arial"/>
                </a:rPr>
                <a:t>Alleged Act or Actions</a:t>
              </a:r>
              <a:endParaRPr/>
            </a:p>
          </p:txBody>
        </p:sp>
        <p:sp>
          <p:nvSpPr>
            <p:cNvPr id="190" name="Google Shape;190;p11"/>
            <p:cNvSpPr txBox="1"/>
            <p:nvPr/>
          </p:nvSpPr>
          <p:spPr>
            <a:xfrm>
              <a:off x="270636" y="1955884"/>
              <a:ext cx="1170513" cy="25391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050">
                  <a:solidFill>
                    <a:schemeClr val="lt1"/>
                  </a:solidFill>
                  <a:latin typeface="Arial"/>
                  <a:ea typeface="Arial"/>
                  <a:cs typeface="Arial"/>
                  <a:sym typeface="Arial"/>
                </a:rPr>
                <a:t>EEO Counselor</a:t>
              </a:r>
              <a:endParaRPr/>
            </a:p>
          </p:txBody>
        </p:sp>
        <p:sp>
          <p:nvSpPr>
            <p:cNvPr id="191" name="Google Shape;191;p11"/>
            <p:cNvSpPr txBox="1"/>
            <p:nvPr/>
          </p:nvSpPr>
          <p:spPr>
            <a:xfrm>
              <a:off x="2592134" y="1895475"/>
              <a:ext cx="1441421" cy="4154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050">
                  <a:solidFill>
                    <a:schemeClr val="lt1"/>
                  </a:solidFill>
                  <a:latin typeface="Arial"/>
                  <a:ea typeface="Arial"/>
                  <a:cs typeface="Arial"/>
                  <a:sym typeface="Arial"/>
                </a:rPr>
                <a:t>Alternative Dispute</a:t>
              </a:r>
              <a:endParaRPr/>
            </a:p>
            <a:p>
              <a:pPr indent="0" lvl="0" marL="0" marR="0" rtl="0" algn="ctr">
                <a:spcBef>
                  <a:spcPts val="0"/>
                </a:spcBef>
                <a:spcAft>
                  <a:spcPts val="0"/>
                </a:spcAft>
                <a:buNone/>
              </a:pPr>
              <a:r>
                <a:rPr b="1" lang="en-US" sz="1050">
                  <a:solidFill>
                    <a:schemeClr val="lt1"/>
                  </a:solidFill>
                  <a:latin typeface="Arial"/>
                  <a:ea typeface="Arial"/>
                  <a:cs typeface="Arial"/>
                  <a:sym typeface="Arial"/>
                </a:rPr>
                <a:t>Resolution Process</a:t>
              </a:r>
              <a:endParaRPr/>
            </a:p>
          </p:txBody>
        </p:sp>
        <p:sp>
          <p:nvSpPr>
            <p:cNvPr id="192" name="Google Shape;192;p11"/>
            <p:cNvSpPr txBox="1"/>
            <p:nvPr/>
          </p:nvSpPr>
          <p:spPr>
            <a:xfrm>
              <a:off x="1566569" y="2486025"/>
              <a:ext cx="1117615" cy="25391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050">
                  <a:solidFill>
                    <a:schemeClr val="dk1"/>
                  </a:solidFill>
                  <a:latin typeface="Arial"/>
                  <a:ea typeface="Arial"/>
                  <a:cs typeface="Arial"/>
                  <a:sym typeface="Arial"/>
                </a:rPr>
                <a:t>Final Interview</a:t>
              </a:r>
              <a:endParaRPr/>
            </a:p>
          </p:txBody>
        </p:sp>
        <p:sp>
          <p:nvSpPr>
            <p:cNvPr id="193" name="Google Shape;193;p11"/>
            <p:cNvSpPr txBox="1"/>
            <p:nvPr/>
          </p:nvSpPr>
          <p:spPr>
            <a:xfrm>
              <a:off x="1513196" y="2990850"/>
              <a:ext cx="1191352" cy="4154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050">
                  <a:solidFill>
                    <a:schemeClr val="dk1"/>
                  </a:solidFill>
                  <a:latin typeface="Arial"/>
                  <a:ea typeface="Arial"/>
                  <a:cs typeface="Arial"/>
                  <a:sym typeface="Arial"/>
                </a:rPr>
                <a:t>Formal EEO</a:t>
              </a:r>
              <a:endParaRPr/>
            </a:p>
            <a:p>
              <a:pPr indent="0" lvl="0" marL="0" marR="0" rtl="0" algn="ctr">
                <a:spcBef>
                  <a:spcPts val="0"/>
                </a:spcBef>
                <a:spcAft>
                  <a:spcPts val="0"/>
                </a:spcAft>
                <a:buNone/>
              </a:pPr>
              <a:r>
                <a:rPr b="1" lang="en-US" sz="1050">
                  <a:solidFill>
                    <a:schemeClr val="dk1"/>
                  </a:solidFill>
                  <a:latin typeface="Arial"/>
                  <a:ea typeface="Arial"/>
                  <a:cs typeface="Arial"/>
                  <a:sym typeface="Arial"/>
                </a:rPr>
                <a:t>Complaint Filed</a:t>
              </a:r>
              <a:endParaRPr/>
            </a:p>
          </p:txBody>
        </p:sp>
        <p:sp>
          <p:nvSpPr>
            <p:cNvPr id="194" name="Google Shape;194;p11"/>
            <p:cNvSpPr txBox="1"/>
            <p:nvPr/>
          </p:nvSpPr>
          <p:spPr>
            <a:xfrm>
              <a:off x="1630767" y="3564151"/>
              <a:ext cx="1050288" cy="4154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050">
                  <a:solidFill>
                    <a:schemeClr val="dk1"/>
                  </a:solidFill>
                  <a:latin typeface="Arial"/>
                  <a:ea typeface="Arial"/>
                  <a:cs typeface="Arial"/>
                  <a:sym typeface="Arial"/>
                </a:rPr>
                <a:t>Investigation </a:t>
              </a:r>
              <a:endParaRPr/>
            </a:p>
            <a:p>
              <a:pPr indent="0" lvl="0" marL="0" marR="0" rtl="0" algn="ctr">
                <a:spcBef>
                  <a:spcPts val="0"/>
                </a:spcBef>
                <a:spcAft>
                  <a:spcPts val="0"/>
                </a:spcAft>
                <a:buNone/>
              </a:pPr>
              <a:r>
                <a:rPr b="1" lang="en-US" sz="1050">
                  <a:solidFill>
                    <a:schemeClr val="dk1"/>
                  </a:solidFill>
                  <a:latin typeface="Arial"/>
                  <a:ea typeface="Arial"/>
                  <a:cs typeface="Arial"/>
                  <a:sym typeface="Arial"/>
                </a:rPr>
                <a:t>completed</a:t>
              </a:r>
              <a:endParaRPr/>
            </a:p>
          </p:txBody>
        </p:sp>
        <p:sp>
          <p:nvSpPr>
            <p:cNvPr id="195" name="Google Shape;195;p11"/>
            <p:cNvSpPr txBox="1"/>
            <p:nvPr/>
          </p:nvSpPr>
          <p:spPr>
            <a:xfrm>
              <a:off x="76828" y="4097970"/>
              <a:ext cx="1553631" cy="4154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050">
                  <a:solidFill>
                    <a:schemeClr val="dk1"/>
                  </a:solidFill>
                  <a:latin typeface="Arial"/>
                  <a:ea typeface="Arial"/>
                  <a:cs typeface="Arial"/>
                  <a:sym typeface="Arial"/>
                </a:rPr>
                <a:t>Hearing before</a:t>
              </a:r>
              <a:endParaRPr/>
            </a:p>
            <a:p>
              <a:pPr indent="0" lvl="0" marL="0" marR="0" rtl="0" algn="ctr">
                <a:spcBef>
                  <a:spcPts val="0"/>
                </a:spcBef>
                <a:spcAft>
                  <a:spcPts val="0"/>
                </a:spcAft>
                <a:buNone/>
              </a:pPr>
              <a:r>
                <a:rPr b="1" lang="en-US" sz="1050">
                  <a:solidFill>
                    <a:schemeClr val="dk1"/>
                  </a:solidFill>
                  <a:latin typeface="Arial"/>
                  <a:ea typeface="Arial"/>
                  <a:cs typeface="Arial"/>
                  <a:sym typeface="Arial"/>
                </a:rPr>
                <a:t>Administrative Judge</a:t>
              </a:r>
              <a:endParaRPr/>
            </a:p>
          </p:txBody>
        </p:sp>
        <p:sp>
          <p:nvSpPr>
            <p:cNvPr id="196" name="Google Shape;196;p11"/>
            <p:cNvSpPr txBox="1"/>
            <p:nvPr/>
          </p:nvSpPr>
          <p:spPr>
            <a:xfrm>
              <a:off x="2564562" y="4107466"/>
              <a:ext cx="1531188" cy="4154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050">
                  <a:solidFill>
                    <a:schemeClr val="dk1"/>
                  </a:solidFill>
                  <a:latin typeface="Arial"/>
                  <a:ea typeface="Arial"/>
                  <a:cs typeface="Arial"/>
                  <a:sym typeface="Arial"/>
                </a:rPr>
                <a:t>Final Army (Agency) </a:t>
              </a:r>
              <a:endParaRPr/>
            </a:p>
            <a:p>
              <a:pPr indent="0" lvl="0" marL="0" marR="0" rtl="0" algn="ctr">
                <a:spcBef>
                  <a:spcPts val="0"/>
                </a:spcBef>
                <a:spcAft>
                  <a:spcPts val="0"/>
                </a:spcAft>
                <a:buNone/>
              </a:pPr>
              <a:r>
                <a:rPr b="1" lang="en-US" sz="1050">
                  <a:solidFill>
                    <a:schemeClr val="dk1"/>
                  </a:solidFill>
                  <a:latin typeface="Arial"/>
                  <a:ea typeface="Arial"/>
                  <a:cs typeface="Arial"/>
                  <a:sym typeface="Arial"/>
                </a:rPr>
                <a:t>Decision</a:t>
              </a:r>
              <a:endParaRPr/>
            </a:p>
          </p:txBody>
        </p:sp>
        <p:sp>
          <p:nvSpPr>
            <p:cNvPr id="197" name="Google Shape;197;p11"/>
            <p:cNvSpPr txBox="1"/>
            <p:nvPr/>
          </p:nvSpPr>
          <p:spPr>
            <a:xfrm>
              <a:off x="2633143" y="4685957"/>
              <a:ext cx="1334020" cy="25391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050">
                  <a:solidFill>
                    <a:schemeClr val="dk1"/>
                  </a:solidFill>
                  <a:latin typeface="Arial"/>
                  <a:ea typeface="Arial"/>
                  <a:cs typeface="Arial"/>
                  <a:sym typeface="Arial"/>
                </a:rPr>
                <a:t>Complainant Only</a:t>
              </a:r>
              <a:endParaRPr/>
            </a:p>
          </p:txBody>
        </p:sp>
        <p:sp>
          <p:nvSpPr>
            <p:cNvPr id="198" name="Google Shape;198;p11"/>
            <p:cNvSpPr txBox="1"/>
            <p:nvPr/>
          </p:nvSpPr>
          <p:spPr>
            <a:xfrm>
              <a:off x="369940" y="4619625"/>
              <a:ext cx="952504" cy="4154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050">
                  <a:solidFill>
                    <a:schemeClr val="dk1"/>
                  </a:solidFill>
                  <a:latin typeface="Arial"/>
                  <a:ea typeface="Arial"/>
                  <a:cs typeface="Arial"/>
                  <a:sym typeface="Arial"/>
                </a:rPr>
                <a:t>Final Action</a:t>
              </a:r>
              <a:endParaRPr/>
            </a:p>
            <a:p>
              <a:pPr indent="0" lvl="0" marL="0" marR="0" rtl="0" algn="ctr">
                <a:spcBef>
                  <a:spcPts val="0"/>
                </a:spcBef>
                <a:spcAft>
                  <a:spcPts val="0"/>
                </a:spcAft>
                <a:buNone/>
              </a:pPr>
              <a:r>
                <a:rPr b="1" lang="en-US" sz="1050">
                  <a:solidFill>
                    <a:schemeClr val="dk1"/>
                  </a:solidFill>
                  <a:latin typeface="Arial"/>
                  <a:ea typeface="Arial"/>
                  <a:cs typeface="Arial"/>
                  <a:sym typeface="Arial"/>
                </a:rPr>
                <a:t> by Agency</a:t>
              </a:r>
              <a:endParaRPr/>
            </a:p>
          </p:txBody>
        </p:sp>
        <p:sp>
          <p:nvSpPr>
            <p:cNvPr id="199" name="Google Shape;199;p11"/>
            <p:cNvSpPr/>
            <p:nvPr/>
          </p:nvSpPr>
          <p:spPr>
            <a:xfrm>
              <a:off x="1363348" y="5807765"/>
              <a:ext cx="1521522" cy="364435"/>
            </a:xfrm>
            <a:prstGeom prst="rect">
              <a:avLst/>
            </a:prstGeom>
            <a:solidFill>
              <a:srgbClr val="FBD4B4"/>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00" name="Google Shape;200;p11"/>
            <p:cNvSpPr txBox="1"/>
            <p:nvPr/>
          </p:nvSpPr>
          <p:spPr>
            <a:xfrm>
              <a:off x="1410406" y="5248059"/>
              <a:ext cx="1410964" cy="4154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050">
                  <a:solidFill>
                    <a:schemeClr val="dk1"/>
                  </a:solidFill>
                  <a:latin typeface="Arial"/>
                  <a:ea typeface="Arial"/>
                  <a:cs typeface="Arial"/>
                  <a:sym typeface="Arial"/>
                </a:rPr>
                <a:t>Appeal to Office of</a:t>
              </a:r>
              <a:endParaRPr/>
            </a:p>
            <a:p>
              <a:pPr indent="0" lvl="0" marL="0" marR="0" rtl="0" algn="ctr">
                <a:spcBef>
                  <a:spcPts val="0"/>
                </a:spcBef>
                <a:spcAft>
                  <a:spcPts val="0"/>
                </a:spcAft>
                <a:buNone/>
              </a:pPr>
              <a:r>
                <a:rPr b="1" lang="en-US" sz="1050">
                  <a:solidFill>
                    <a:schemeClr val="dk1"/>
                  </a:solidFill>
                  <a:latin typeface="Arial"/>
                  <a:ea typeface="Arial"/>
                  <a:cs typeface="Arial"/>
                  <a:sym typeface="Arial"/>
                </a:rPr>
                <a:t>Federal Operations</a:t>
              </a:r>
              <a:endParaRPr/>
            </a:p>
          </p:txBody>
        </p:sp>
        <p:sp>
          <p:nvSpPr>
            <p:cNvPr id="201" name="Google Shape;201;p11"/>
            <p:cNvSpPr txBox="1"/>
            <p:nvPr/>
          </p:nvSpPr>
          <p:spPr>
            <a:xfrm>
              <a:off x="1616393" y="5861134"/>
              <a:ext cx="998992" cy="25391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050">
                  <a:solidFill>
                    <a:schemeClr val="dk1"/>
                  </a:solidFill>
                  <a:latin typeface="Arial"/>
                  <a:ea typeface="Arial"/>
                  <a:cs typeface="Arial"/>
                  <a:sym typeface="Arial"/>
                </a:rPr>
                <a:t>Civil Actions</a:t>
              </a:r>
              <a:endParaRPr/>
            </a:p>
          </p:txBody>
        </p:sp>
        <p:cxnSp>
          <p:nvCxnSpPr>
            <p:cNvPr id="202" name="Google Shape;202;p11"/>
            <p:cNvCxnSpPr/>
            <p:nvPr/>
          </p:nvCxnSpPr>
          <p:spPr>
            <a:xfrm>
              <a:off x="2124109" y="1752842"/>
              <a:ext cx="0" cy="371233"/>
            </a:xfrm>
            <a:prstGeom prst="straightConnector1">
              <a:avLst/>
            </a:prstGeom>
            <a:noFill/>
            <a:ln cap="flat" cmpd="sng" w="25400">
              <a:solidFill>
                <a:schemeClr val="dk1"/>
              </a:solidFill>
              <a:prstDash val="solid"/>
              <a:round/>
              <a:headEnd len="sm" w="sm" type="none"/>
              <a:tailEnd len="sm" w="sm" type="none"/>
            </a:ln>
          </p:spPr>
        </p:cxnSp>
        <p:cxnSp>
          <p:nvCxnSpPr>
            <p:cNvPr id="203" name="Google Shape;203;p11"/>
            <p:cNvCxnSpPr/>
            <p:nvPr/>
          </p:nvCxnSpPr>
          <p:spPr>
            <a:xfrm>
              <a:off x="2121146" y="3973968"/>
              <a:ext cx="1391" cy="348955"/>
            </a:xfrm>
            <a:prstGeom prst="straightConnector1">
              <a:avLst/>
            </a:prstGeom>
            <a:noFill/>
            <a:ln cap="flat" cmpd="sng" w="25400">
              <a:solidFill>
                <a:schemeClr val="dk1"/>
              </a:solidFill>
              <a:prstDash val="solid"/>
              <a:round/>
              <a:headEnd len="sm" w="sm" type="none"/>
              <a:tailEnd len="sm" w="sm" type="none"/>
            </a:ln>
          </p:spPr>
        </p:cxnSp>
        <p:cxnSp>
          <p:nvCxnSpPr>
            <p:cNvPr id="204" name="Google Shape;204;p11"/>
            <p:cNvCxnSpPr/>
            <p:nvPr/>
          </p:nvCxnSpPr>
          <p:spPr>
            <a:xfrm>
              <a:off x="807821" y="3218946"/>
              <a:ext cx="0" cy="569770"/>
            </a:xfrm>
            <a:prstGeom prst="straightConnector1">
              <a:avLst/>
            </a:prstGeom>
            <a:noFill/>
            <a:ln cap="flat" cmpd="sng" w="25400">
              <a:solidFill>
                <a:schemeClr val="dk1"/>
              </a:solidFill>
              <a:prstDash val="solid"/>
              <a:round/>
              <a:headEnd len="sm" w="sm" type="none"/>
              <a:tailEnd len="sm" w="sm" type="none"/>
            </a:ln>
          </p:spPr>
        </p:cxnSp>
        <p:cxnSp>
          <p:nvCxnSpPr>
            <p:cNvPr id="205" name="Google Shape;205;p11"/>
            <p:cNvCxnSpPr>
              <a:stCxn id="195" idx="3"/>
              <a:endCxn id="186" idx="1"/>
            </p:cNvCxnSpPr>
            <p:nvPr/>
          </p:nvCxnSpPr>
          <p:spPr>
            <a:xfrm flipH="1" rot="10800000">
              <a:off x="1630459" y="4297019"/>
              <a:ext cx="917100" cy="8700"/>
            </a:xfrm>
            <a:prstGeom prst="straightConnector1">
              <a:avLst/>
            </a:prstGeom>
            <a:noFill/>
            <a:ln cap="flat" cmpd="sng" w="25400">
              <a:solidFill>
                <a:schemeClr val="dk1"/>
              </a:solidFill>
              <a:prstDash val="solid"/>
              <a:round/>
              <a:headEnd len="sm" w="sm" type="none"/>
              <a:tailEnd len="sm" w="sm" type="none"/>
            </a:ln>
          </p:spPr>
        </p:cxnSp>
        <p:cxnSp>
          <p:nvCxnSpPr>
            <p:cNvPr id="206" name="Google Shape;206;p11"/>
            <p:cNvCxnSpPr/>
            <p:nvPr/>
          </p:nvCxnSpPr>
          <p:spPr>
            <a:xfrm flipH="1" rot="10800000">
              <a:off x="1607133" y="2105849"/>
              <a:ext cx="916992" cy="8701"/>
            </a:xfrm>
            <a:prstGeom prst="straightConnector1">
              <a:avLst/>
            </a:prstGeom>
            <a:noFill/>
            <a:ln cap="flat" cmpd="sng" w="25400">
              <a:solidFill>
                <a:schemeClr val="dk1"/>
              </a:solidFill>
              <a:prstDash val="solid"/>
              <a:round/>
              <a:headEnd len="sm" w="sm" type="none"/>
              <a:tailEnd len="sm" w="sm" type="none"/>
            </a:ln>
          </p:spPr>
        </p:cxnSp>
        <p:sp>
          <p:nvSpPr>
            <p:cNvPr id="207" name="Google Shape;207;p11"/>
            <p:cNvSpPr txBox="1"/>
            <p:nvPr/>
          </p:nvSpPr>
          <p:spPr>
            <a:xfrm>
              <a:off x="2934839" y="1514798"/>
              <a:ext cx="455996" cy="155171"/>
            </a:xfrm>
            <a:prstGeom prst="rect">
              <a:avLst/>
            </a:prstGeom>
            <a:noFill/>
            <a:ln>
              <a:noFill/>
            </a:ln>
          </p:spPr>
          <p:txBody>
            <a:bodyPr anchorCtr="0" anchor="t" bIns="0" lIns="0" spcFirstLastPara="1" rIns="0" wrap="square" tIns="16500">
              <a:spAutoFit/>
            </a:bodyPr>
            <a:lstStyle/>
            <a:p>
              <a:pPr indent="0" lvl="0" marL="12700" marR="0" rtl="0" algn="l">
                <a:lnSpc>
                  <a:spcPct val="100000"/>
                </a:lnSpc>
                <a:spcBef>
                  <a:spcPts val="0"/>
                </a:spcBef>
                <a:spcAft>
                  <a:spcPts val="0"/>
                </a:spcAft>
                <a:buNone/>
              </a:pPr>
              <a:r>
                <a:rPr b="1" lang="en-US" sz="900">
                  <a:solidFill>
                    <a:schemeClr val="dk1"/>
                  </a:solidFill>
                  <a:latin typeface="Arial"/>
                  <a:ea typeface="Arial"/>
                  <a:cs typeface="Arial"/>
                  <a:sym typeface="Arial"/>
                </a:rPr>
                <a:t>45 days</a:t>
              </a:r>
              <a:endParaRPr b="1" sz="900">
                <a:solidFill>
                  <a:schemeClr val="dk1"/>
                </a:solidFill>
                <a:latin typeface="Arial"/>
                <a:ea typeface="Arial"/>
                <a:cs typeface="Arial"/>
                <a:sym typeface="Arial"/>
              </a:endParaRPr>
            </a:p>
          </p:txBody>
        </p:sp>
        <p:sp>
          <p:nvSpPr>
            <p:cNvPr id="208" name="Google Shape;208;p11"/>
            <p:cNvSpPr txBox="1"/>
            <p:nvPr/>
          </p:nvSpPr>
          <p:spPr>
            <a:xfrm>
              <a:off x="3515181" y="2309859"/>
              <a:ext cx="455996" cy="155171"/>
            </a:xfrm>
            <a:prstGeom prst="rect">
              <a:avLst/>
            </a:prstGeom>
            <a:noFill/>
            <a:ln>
              <a:noFill/>
            </a:ln>
          </p:spPr>
          <p:txBody>
            <a:bodyPr anchorCtr="0" anchor="t" bIns="0" lIns="0" spcFirstLastPara="1" rIns="0" wrap="square" tIns="16500">
              <a:spAutoFit/>
            </a:bodyPr>
            <a:lstStyle/>
            <a:p>
              <a:pPr indent="0" lvl="0" marL="12700" marR="0" rtl="0" algn="l">
                <a:lnSpc>
                  <a:spcPct val="100000"/>
                </a:lnSpc>
                <a:spcBef>
                  <a:spcPts val="0"/>
                </a:spcBef>
                <a:spcAft>
                  <a:spcPts val="0"/>
                </a:spcAft>
                <a:buNone/>
              </a:pPr>
              <a:r>
                <a:rPr b="1" lang="en-US" sz="900">
                  <a:solidFill>
                    <a:schemeClr val="dk1"/>
                  </a:solidFill>
                  <a:latin typeface="Arial"/>
                  <a:ea typeface="Arial"/>
                  <a:cs typeface="Arial"/>
                  <a:sym typeface="Arial"/>
                </a:rPr>
                <a:t>90 days</a:t>
              </a:r>
              <a:endParaRPr b="1" sz="900">
                <a:solidFill>
                  <a:schemeClr val="dk1"/>
                </a:solidFill>
                <a:latin typeface="Arial"/>
                <a:ea typeface="Arial"/>
                <a:cs typeface="Arial"/>
                <a:sym typeface="Arial"/>
              </a:endParaRPr>
            </a:p>
          </p:txBody>
        </p:sp>
        <p:sp>
          <p:nvSpPr>
            <p:cNvPr id="209" name="Google Shape;209;p11"/>
            <p:cNvSpPr txBox="1"/>
            <p:nvPr/>
          </p:nvSpPr>
          <p:spPr>
            <a:xfrm>
              <a:off x="228600" y="2318570"/>
              <a:ext cx="455996" cy="155171"/>
            </a:xfrm>
            <a:prstGeom prst="rect">
              <a:avLst/>
            </a:prstGeom>
            <a:noFill/>
            <a:ln>
              <a:noFill/>
            </a:ln>
          </p:spPr>
          <p:txBody>
            <a:bodyPr anchorCtr="0" anchor="t" bIns="0" lIns="0" spcFirstLastPara="1" rIns="0" wrap="square" tIns="16500">
              <a:spAutoFit/>
            </a:bodyPr>
            <a:lstStyle/>
            <a:p>
              <a:pPr indent="0" lvl="0" marL="12700" marR="0" rtl="0" algn="l">
                <a:lnSpc>
                  <a:spcPct val="100000"/>
                </a:lnSpc>
                <a:spcBef>
                  <a:spcPts val="0"/>
                </a:spcBef>
                <a:spcAft>
                  <a:spcPts val="0"/>
                </a:spcAft>
                <a:buNone/>
              </a:pPr>
              <a:r>
                <a:rPr b="1" lang="en-US" sz="900">
                  <a:solidFill>
                    <a:schemeClr val="dk1"/>
                  </a:solidFill>
                  <a:latin typeface="Arial"/>
                  <a:ea typeface="Arial"/>
                  <a:cs typeface="Arial"/>
                  <a:sym typeface="Arial"/>
                </a:rPr>
                <a:t>30 days</a:t>
              </a:r>
              <a:endParaRPr b="1" sz="900">
                <a:solidFill>
                  <a:schemeClr val="dk1"/>
                </a:solidFill>
                <a:latin typeface="Arial"/>
                <a:ea typeface="Arial"/>
                <a:cs typeface="Arial"/>
                <a:sym typeface="Arial"/>
              </a:endParaRPr>
            </a:p>
          </p:txBody>
        </p:sp>
        <p:sp>
          <p:nvSpPr>
            <p:cNvPr id="210" name="Google Shape;210;p11"/>
            <p:cNvSpPr txBox="1"/>
            <p:nvPr/>
          </p:nvSpPr>
          <p:spPr>
            <a:xfrm>
              <a:off x="228600" y="3434614"/>
              <a:ext cx="522909" cy="155171"/>
            </a:xfrm>
            <a:prstGeom prst="rect">
              <a:avLst/>
            </a:prstGeom>
            <a:noFill/>
            <a:ln>
              <a:noFill/>
            </a:ln>
          </p:spPr>
          <p:txBody>
            <a:bodyPr anchorCtr="0" anchor="t" bIns="0" lIns="0" spcFirstLastPara="1" rIns="0" wrap="square" tIns="16500">
              <a:spAutoFit/>
            </a:bodyPr>
            <a:lstStyle/>
            <a:p>
              <a:pPr indent="0" lvl="0" marL="12700" marR="0" rtl="0" algn="l">
                <a:lnSpc>
                  <a:spcPct val="100000"/>
                </a:lnSpc>
                <a:spcBef>
                  <a:spcPts val="0"/>
                </a:spcBef>
                <a:spcAft>
                  <a:spcPts val="0"/>
                </a:spcAft>
                <a:buNone/>
              </a:pPr>
              <a:r>
                <a:rPr b="1" lang="en-US" sz="900">
                  <a:solidFill>
                    <a:schemeClr val="dk1"/>
                  </a:solidFill>
                  <a:latin typeface="Arial"/>
                  <a:ea typeface="Arial"/>
                  <a:cs typeface="Arial"/>
                  <a:sym typeface="Arial"/>
                </a:rPr>
                <a:t>180 days</a:t>
              </a:r>
              <a:endParaRPr b="1" sz="900">
                <a:solidFill>
                  <a:schemeClr val="dk1"/>
                </a:solidFill>
                <a:latin typeface="Arial"/>
                <a:ea typeface="Arial"/>
                <a:cs typeface="Arial"/>
                <a:sym typeface="Arial"/>
              </a:endParaRPr>
            </a:p>
          </p:txBody>
        </p:sp>
        <p:sp>
          <p:nvSpPr>
            <p:cNvPr id="211" name="Google Shape;211;p11"/>
            <p:cNvSpPr txBox="1"/>
            <p:nvPr/>
          </p:nvSpPr>
          <p:spPr>
            <a:xfrm>
              <a:off x="2332792" y="2832396"/>
              <a:ext cx="455996" cy="155171"/>
            </a:xfrm>
            <a:prstGeom prst="rect">
              <a:avLst/>
            </a:prstGeom>
            <a:noFill/>
            <a:ln>
              <a:noFill/>
            </a:ln>
          </p:spPr>
          <p:txBody>
            <a:bodyPr anchorCtr="0" anchor="t" bIns="0" lIns="0" spcFirstLastPara="1" rIns="0" wrap="square" tIns="16500">
              <a:spAutoFit/>
            </a:bodyPr>
            <a:lstStyle/>
            <a:p>
              <a:pPr indent="0" lvl="0" marL="12700" marR="0" rtl="0" algn="l">
                <a:lnSpc>
                  <a:spcPct val="100000"/>
                </a:lnSpc>
                <a:spcBef>
                  <a:spcPts val="0"/>
                </a:spcBef>
                <a:spcAft>
                  <a:spcPts val="0"/>
                </a:spcAft>
                <a:buNone/>
              </a:pPr>
              <a:r>
                <a:rPr b="1" lang="en-US" sz="900">
                  <a:solidFill>
                    <a:schemeClr val="dk1"/>
                  </a:solidFill>
                  <a:latin typeface="Arial"/>
                  <a:ea typeface="Arial"/>
                  <a:cs typeface="Arial"/>
                  <a:sym typeface="Arial"/>
                </a:rPr>
                <a:t>15 days</a:t>
              </a:r>
              <a:endParaRPr b="1" sz="900">
                <a:solidFill>
                  <a:schemeClr val="dk1"/>
                </a:solidFill>
                <a:latin typeface="Arial"/>
                <a:ea typeface="Arial"/>
                <a:cs typeface="Arial"/>
                <a:sym typeface="Arial"/>
              </a:endParaRPr>
            </a:p>
          </p:txBody>
        </p:sp>
        <p:sp>
          <p:nvSpPr>
            <p:cNvPr id="212" name="Google Shape;212;p11"/>
            <p:cNvSpPr txBox="1"/>
            <p:nvPr/>
          </p:nvSpPr>
          <p:spPr>
            <a:xfrm>
              <a:off x="1724317" y="4335426"/>
              <a:ext cx="778100" cy="293670"/>
            </a:xfrm>
            <a:prstGeom prst="rect">
              <a:avLst/>
            </a:prstGeom>
            <a:noFill/>
            <a:ln>
              <a:noFill/>
            </a:ln>
          </p:spPr>
          <p:txBody>
            <a:bodyPr anchorCtr="0" anchor="t" bIns="0" lIns="0" spcFirstLastPara="1" rIns="0" wrap="square" tIns="16500">
              <a:spAutoFit/>
            </a:bodyPr>
            <a:lstStyle/>
            <a:p>
              <a:pPr indent="0" lvl="0" marL="12700" marR="0" rtl="0" algn="ctr">
                <a:lnSpc>
                  <a:spcPct val="100000"/>
                </a:lnSpc>
                <a:spcBef>
                  <a:spcPts val="0"/>
                </a:spcBef>
                <a:spcAft>
                  <a:spcPts val="0"/>
                </a:spcAft>
                <a:buNone/>
              </a:pPr>
              <a:r>
                <a:rPr b="1" lang="en-US" sz="900">
                  <a:solidFill>
                    <a:schemeClr val="dk1"/>
                  </a:solidFill>
                  <a:latin typeface="Arial"/>
                  <a:ea typeface="Arial"/>
                  <a:cs typeface="Arial"/>
                  <a:sym typeface="Arial"/>
                </a:rPr>
                <a:t>30 days to elect</a:t>
              </a:r>
              <a:endParaRPr b="1" sz="900">
                <a:solidFill>
                  <a:schemeClr val="dk1"/>
                </a:solidFill>
                <a:latin typeface="Arial"/>
                <a:ea typeface="Arial"/>
                <a:cs typeface="Arial"/>
                <a:sym typeface="Arial"/>
              </a:endParaRPr>
            </a:p>
          </p:txBody>
        </p:sp>
        <p:sp>
          <p:nvSpPr>
            <p:cNvPr id="213" name="Google Shape;213;p11"/>
            <p:cNvSpPr txBox="1"/>
            <p:nvPr/>
          </p:nvSpPr>
          <p:spPr>
            <a:xfrm>
              <a:off x="2895600" y="5766933"/>
              <a:ext cx="1891723" cy="424860"/>
            </a:xfrm>
            <a:prstGeom prst="rect">
              <a:avLst/>
            </a:prstGeom>
            <a:noFill/>
            <a:ln>
              <a:noFill/>
            </a:ln>
          </p:spPr>
          <p:txBody>
            <a:bodyPr anchorCtr="0" anchor="t" bIns="0" lIns="0" spcFirstLastPara="1" rIns="0" wrap="square" tIns="12050">
              <a:spAutoFit/>
            </a:bodyPr>
            <a:lstStyle/>
            <a:p>
              <a:pPr indent="0" lvl="0" marL="12065" marR="5080" rtl="0" algn="ctr">
                <a:lnSpc>
                  <a:spcPct val="114500"/>
                </a:lnSpc>
                <a:spcBef>
                  <a:spcPts val="0"/>
                </a:spcBef>
                <a:spcAft>
                  <a:spcPts val="0"/>
                </a:spcAft>
                <a:buNone/>
              </a:pPr>
              <a:r>
                <a:rPr b="1" lang="en-US" sz="800">
                  <a:solidFill>
                    <a:schemeClr val="dk1"/>
                  </a:solidFill>
                  <a:latin typeface="Arial"/>
                  <a:ea typeface="Arial"/>
                  <a:cs typeface="Arial"/>
                  <a:sym typeface="Arial"/>
                </a:rPr>
                <a:t>*All days are considered calendar days, which includes weekends and holidays</a:t>
              </a:r>
              <a:endParaRPr b="1" sz="800">
                <a:solidFill>
                  <a:schemeClr val="dk1"/>
                </a:solidFill>
                <a:latin typeface="Arial"/>
                <a:ea typeface="Arial"/>
                <a:cs typeface="Arial"/>
                <a:sym typeface="Arial"/>
              </a:endParaRPr>
            </a:p>
          </p:txBody>
        </p:sp>
      </p:grpSp>
      <p:sp>
        <p:nvSpPr>
          <p:cNvPr id="214" name="Google Shape;214;p11"/>
          <p:cNvSpPr txBox="1"/>
          <p:nvPr/>
        </p:nvSpPr>
        <p:spPr>
          <a:xfrm>
            <a:off x="3110331" y="6076987"/>
            <a:ext cx="5909387" cy="307777"/>
          </a:xfrm>
          <a:prstGeom prst="rect">
            <a:avLst/>
          </a:prstGeom>
          <a:noFill/>
          <a:ln>
            <a:noFill/>
          </a:ln>
        </p:spPr>
        <p:txBody>
          <a:bodyPr anchorCtr="0" anchor="t" bIns="45700" lIns="91425" spcFirstLastPara="1" rIns="91425" wrap="square" tIns="45700">
            <a:spAutoFit/>
          </a:bodyPr>
          <a:lstStyle/>
          <a:p>
            <a:pPr indent="0" lvl="0" marL="12700" marR="53975" rtl="0" algn="ctr">
              <a:spcBef>
                <a:spcPts val="0"/>
              </a:spcBef>
              <a:spcAft>
                <a:spcPts val="0"/>
              </a:spcAft>
              <a:buNone/>
            </a:pPr>
            <a:r>
              <a:rPr i="1" lang="en-US" sz="1400">
                <a:solidFill>
                  <a:schemeClr val="dk1"/>
                </a:solidFill>
                <a:latin typeface="Arial"/>
                <a:ea typeface="Arial"/>
                <a:cs typeface="Arial"/>
                <a:sym typeface="Arial"/>
              </a:rPr>
              <a:t>See</a:t>
            </a:r>
            <a:r>
              <a:rPr lang="en-US" sz="1400">
                <a:solidFill>
                  <a:schemeClr val="dk1"/>
                </a:solidFill>
                <a:latin typeface="Arial"/>
                <a:ea typeface="Arial"/>
                <a:cs typeface="Arial"/>
                <a:sym typeface="Arial"/>
              </a:rPr>
              <a:t>  AR 690-600, “EEO Discrimination Complaints.”</a:t>
            </a:r>
            <a:endParaRPr sz="1400">
              <a:solidFill>
                <a:schemeClr val="dk1"/>
              </a:solidFill>
              <a:latin typeface="Arial"/>
              <a:ea typeface="Arial"/>
              <a:cs typeface="Arial"/>
              <a:sym typeface="Arial"/>
            </a:endParaRPr>
          </a:p>
        </p:txBody>
      </p:sp>
      <p:sp>
        <p:nvSpPr>
          <p:cNvPr id="215" name="Google Shape;215;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12"/>
          <p:cNvSpPr txBox="1"/>
          <p:nvPr>
            <p:ph idx="1" type="body"/>
          </p:nvPr>
        </p:nvSpPr>
        <p:spPr>
          <a:xfrm>
            <a:off x="114300" y="2971800"/>
            <a:ext cx="8915400" cy="838200"/>
          </a:xfrm>
          <a:prstGeom prst="rect">
            <a:avLst/>
          </a:prstGeom>
          <a:noFill/>
          <a:ln>
            <a:noFill/>
          </a:ln>
        </p:spPr>
        <p:txBody>
          <a:bodyPr anchorCtr="0" anchor="t" bIns="45700" lIns="91425" spcFirstLastPara="1" rIns="91425" wrap="square" tIns="45700">
            <a:noAutofit/>
          </a:bodyPr>
          <a:lstStyle/>
          <a:p>
            <a:pPr indent="-342900" lvl="0" marL="342900" rtl="0" algn="ctr">
              <a:spcBef>
                <a:spcPts val="0"/>
              </a:spcBef>
              <a:spcAft>
                <a:spcPts val="0"/>
              </a:spcAft>
              <a:buClr>
                <a:schemeClr val="dk1"/>
              </a:buClr>
              <a:buSzPts val="4800"/>
              <a:buFont typeface="Arial"/>
              <a:buNone/>
            </a:pPr>
            <a:r>
              <a:rPr b="1" lang="en-US" sz="4800"/>
              <a:t>Reasonable Accommodations</a:t>
            </a:r>
            <a:endParaRPr/>
          </a:p>
        </p:txBody>
      </p:sp>
      <p:sp>
        <p:nvSpPr>
          <p:cNvPr id="221" name="Google Shape;221;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13"/>
          <p:cNvSpPr txBox="1"/>
          <p:nvPr>
            <p:ph type="title"/>
          </p:nvPr>
        </p:nvSpPr>
        <p:spPr>
          <a:xfrm>
            <a:off x="457200" y="-170872"/>
            <a:ext cx="8229600" cy="9144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US" sz="2000" u="sng">
                <a:latin typeface="Arial"/>
                <a:ea typeface="Arial"/>
                <a:cs typeface="Arial"/>
                <a:sym typeface="Arial"/>
              </a:rPr>
              <a:t>Reasonable Accommodations</a:t>
            </a:r>
            <a:endParaRPr/>
          </a:p>
        </p:txBody>
      </p:sp>
      <p:sp>
        <p:nvSpPr>
          <p:cNvPr id="227" name="Google Shape;227;p13"/>
          <p:cNvSpPr/>
          <p:nvPr/>
        </p:nvSpPr>
        <p:spPr>
          <a:xfrm>
            <a:off x="0" y="457200"/>
            <a:ext cx="9144000"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u="sng">
                <a:solidFill>
                  <a:schemeClr val="dk1"/>
                </a:solidFill>
                <a:latin typeface="Arial"/>
                <a:ea typeface="Arial"/>
                <a:cs typeface="Arial"/>
                <a:sym typeface="Arial"/>
              </a:rPr>
              <a:t>      </a:t>
            </a:r>
            <a:endParaRPr/>
          </a:p>
        </p:txBody>
      </p:sp>
      <p:pic>
        <p:nvPicPr>
          <p:cNvPr descr="Man in Wheel Chair at Desk" id="228" name="Google Shape;228;p13" title="Man in Wheel Chair at Desk"/>
          <p:cNvPicPr preferRelativeResize="0"/>
          <p:nvPr/>
        </p:nvPicPr>
        <p:blipFill rotWithShape="1">
          <a:blip r:embed="rId3">
            <a:alphaModFix/>
          </a:blip>
          <a:srcRect b="0" l="0" r="0" t="0"/>
          <a:stretch/>
        </p:blipFill>
        <p:spPr>
          <a:xfrm>
            <a:off x="6400800" y="3245110"/>
            <a:ext cx="2632740" cy="1936490"/>
          </a:xfrm>
          <a:prstGeom prst="rect">
            <a:avLst/>
          </a:prstGeom>
          <a:noFill/>
          <a:ln>
            <a:noFill/>
          </a:ln>
        </p:spPr>
      </p:pic>
      <p:sp>
        <p:nvSpPr>
          <p:cNvPr id="229" name="Google Shape;229;p13"/>
          <p:cNvSpPr txBox="1"/>
          <p:nvPr>
            <p:ph idx="1" type="body"/>
          </p:nvPr>
        </p:nvSpPr>
        <p:spPr>
          <a:xfrm>
            <a:off x="152400" y="990600"/>
            <a:ext cx="8229600" cy="48006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1300"/>
              <a:buFont typeface="Noto Sans Symbols"/>
              <a:buChar char="❑"/>
            </a:pPr>
            <a:r>
              <a:rPr lang="en-US" sz="1300">
                <a:latin typeface="Arial"/>
                <a:ea typeface="Arial"/>
                <a:cs typeface="Arial"/>
                <a:sym typeface="Arial"/>
              </a:rPr>
              <a:t>In general, under the Rehabilitation Act, a reasonable accommodation (RA) is any change in the work </a:t>
            </a:r>
            <a:endParaRPr/>
          </a:p>
          <a:p>
            <a:pPr indent="0" lvl="0" marL="0" rtl="0" algn="l">
              <a:spcBef>
                <a:spcPts val="260"/>
              </a:spcBef>
              <a:spcAft>
                <a:spcPts val="0"/>
              </a:spcAft>
              <a:buClr>
                <a:schemeClr val="dk1"/>
              </a:buClr>
              <a:buSzPts val="1300"/>
              <a:buNone/>
            </a:pPr>
            <a:r>
              <a:rPr lang="en-US" sz="1300">
                <a:latin typeface="Arial"/>
                <a:ea typeface="Arial"/>
                <a:cs typeface="Arial"/>
                <a:sym typeface="Arial"/>
              </a:rPr>
              <a:t>environment or in the way things are customarily done that enables a person with a disability to enjoy equal employment opportunities. </a:t>
            </a:r>
            <a:endParaRPr/>
          </a:p>
          <a:p>
            <a:pPr indent="0" lvl="0" marL="0" rtl="0" algn="l">
              <a:spcBef>
                <a:spcPts val="260"/>
              </a:spcBef>
              <a:spcAft>
                <a:spcPts val="0"/>
              </a:spcAft>
              <a:buClr>
                <a:schemeClr val="dk1"/>
              </a:buClr>
              <a:buSzPts val="1300"/>
              <a:buNone/>
            </a:pPr>
            <a:r>
              <a:t/>
            </a:r>
            <a:endParaRPr sz="1300">
              <a:latin typeface="Arial"/>
              <a:ea typeface="Arial"/>
              <a:cs typeface="Arial"/>
              <a:sym typeface="Arial"/>
            </a:endParaRPr>
          </a:p>
          <a:p>
            <a:pPr indent="-230188" lvl="0" marL="230188" rtl="0" algn="l">
              <a:spcBef>
                <a:spcPts val="260"/>
              </a:spcBef>
              <a:spcAft>
                <a:spcPts val="0"/>
              </a:spcAft>
              <a:buClr>
                <a:schemeClr val="dk1"/>
              </a:buClr>
              <a:buSzPts val="1300"/>
              <a:buFont typeface="Noto Sans Symbols"/>
              <a:buChar char="❑"/>
            </a:pPr>
            <a:r>
              <a:rPr b="1" lang="en-US" sz="1300">
                <a:latin typeface="Arial"/>
                <a:ea typeface="Arial"/>
                <a:cs typeface="Arial"/>
                <a:sym typeface="Arial"/>
              </a:rPr>
              <a:t>The three RA categories include:</a:t>
            </a:r>
            <a:endParaRPr/>
          </a:p>
          <a:p>
            <a:pPr indent="0" lvl="1" marL="230188" rtl="0" algn="l">
              <a:spcBef>
                <a:spcPts val="260"/>
              </a:spcBef>
              <a:spcAft>
                <a:spcPts val="0"/>
              </a:spcAft>
              <a:buClr>
                <a:schemeClr val="dk1"/>
              </a:buClr>
              <a:buSzPts val="1300"/>
              <a:buNone/>
            </a:pPr>
            <a:r>
              <a:rPr lang="en-US" sz="1300">
                <a:latin typeface="Arial"/>
                <a:ea typeface="Arial"/>
                <a:cs typeface="Arial"/>
                <a:sym typeface="Arial"/>
              </a:rPr>
              <a:t>1. Modification to the job application process</a:t>
            </a:r>
            <a:endParaRPr/>
          </a:p>
          <a:p>
            <a:pPr indent="0" lvl="1" marL="230188" rtl="0" algn="l">
              <a:spcBef>
                <a:spcPts val="260"/>
              </a:spcBef>
              <a:spcAft>
                <a:spcPts val="0"/>
              </a:spcAft>
              <a:buClr>
                <a:schemeClr val="dk1"/>
              </a:buClr>
              <a:buSzPts val="1300"/>
              <a:buNone/>
            </a:pPr>
            <a:r>
              <a:rPr lang="en-US" sz="1300">
                <a:latin typeface="Arial"/>
                <a:ea typeface="Arial"/>
                <a:cs typeface="Arial"/>
                <a:sym typeface="Arial"/>
              </a:rPr>
              <a:t>2. Modifications to the work environment, or to the manner or circumstances under </a:t>
            </a:r>
            <a:endParaRPr/>
          </a:p>
          <a:p>
            <a:pPr indent="0" lvl="1" marL="230188" rtl="0" algn="l">
              <a:spcBef>
                <a:spcPts val="260"/>
              </a:spcBef>
              <a:spcAft>
                <a:spcPts val="0"/>
              </a:spcAft>
              <a:buClr>
                <a:schemeClr val="dk1"/>
              </a:buClr>
              <a:buSzPts val="1300"/>
              <a:buNone/>
            </a:pPr>
            <a:r>
              <a:rPr lang="en-US" sz="1300">
                <a:latin typeface="Arial"/>
                <a:ea typeface="Arial"/>
                <a:cs typeface="Arial"/>
                <a:sym typeface="Arial"/>
              </a:rPr>
              <a:t>    which the position held or desired, is customarily performed</a:t>
            </a:r>
            <a:endParaRPr/>
          </a:p>
          <a:p>
            <a:pPr indent="0" lvl="1" marL="230188" rtl="0" algn="l">
              <a:spcBef>
                <a:spcPts val="260"/>
              </a:spcBef>
              <a:spcAft>
                <a:spcPts val="0"/>
              </a:spcAft>
              <a:buClr>
                <a:schemeClr val="dk1"/>
              </a:buClr>
              <a:buSzPts val="1300"/>
              <a:buNone/>
            </a:pPr>
            <a:r>
              <a:rPr lang="en-US" sz="1300">
                <a:latin typeface="Arial"/>
                <a:ea typeface="Arial"/>
                <a:cs typeface="Arial"/>
                <a:sym typeface="Arial"/>
              </a:rPr>
              <a:t>3. Modifications that enable an employee with a disability to enjoy equal benefits</a:t>
            </a:r>
            <a:endParaRPr/>
          </a:p>
          <a:p>
            <a:pPr indent="0" lvl="1" marL="230188" rtl="0" algn="l">
              <a:spcBef>
                <a:spcPts val="260"/>
              </a:spcBef>
              <a:spcAft>
                <a:spcPts val="0"/>
              </a:spcAft>
              <a:buClr>
                <a:schemeClr val="dk1"/>
              </a:buClr>
              <a:buSzPts val="1300"/>
              <a:buNone/>
            </a:pPr>
            <a:r>
              <a:rPr lang="en-US" sz="1300">
                <a:latin typeface="Arial"/>
                <a:ea typeface="Arial"/>
                <a:cs typeface="Arial"/>
                <a:sym typeface="Arial"/>
              </a:rPr>
              <a:t>     and privileges of employment as are enjoyed by similarly situated employees </a:t>
            </a:r>
            <a:endParaRPr/>
          </a:p>
          <a:p>
            <a:pPr indent="0" lvl="1" marL="230188" rtl="0" algn="l">
              <a:spcBef>
                <a:spcPts val="260"/>
              </a:spcBef>
              <a:spcAft>
                <a:spcPts val="0"/>
              </a:spcAft>
              <a:buClr>
                <a:schemeClr val="dk1"/>
              </a:buClr>
              <a:buSzPts val="1300"/>
              <a:buNone/>
            </a:pPr>
            <a:r>
              <a:rPr lang="en-US" sz="1300">
                <a:latin typeface="Arial"/>
                <a:ea typeface="Arial"/>
                <a:cs typeface="Arial"/>
                <a:sym typeface="Arial"/>
              </a:rPr>
              <a:t>     without disabilities </a:t>
            </a:r>
            <a:endParaRPr/>
          </a:p>
          <a:p>
            <a:pPr indent="0" lvl="0" marL="0" rtl="0" algn="l">
              <a:spcBef>
                <a:spcPts val="260"/>
              </a:spcBef>
              <a:spcAft>
                <a:spcPts val="0"/>
              </a:spcAft>
              <a:buClr>
                <a:schemeClr val="dk1"/>
              </a:buClr>
              <a:buSzPts val="1300"/>
              <a:buNone/>
            </a:pPr>
            <a:r>
              <a:t/>
            </a:r>
            <a:endParaRPr sz="1300">
              <a:latin typeface="Arial"/>
              <a:ea typeface="Arial"/>
              <a:cs typeface="Arial"/>
              <a:sym typeface="Arial"/>
            </a:endParaRPr>
          </a:p>
          <a:p>
            <a:pPr indent="-230188" lvl="0" marL="230188" rtl="0" algn="l">
              <a:spcBef>
                <a:spcPts val="260"/>
              </a:spcBef>
              <a:spcAft>
                <a:spcPts val="0"/>
              </a:spcAft>
              <a:buClr>
                <a:schemeClr val="dk1"/>
              </a:buClr>
              <a:buSzPts val="1300"/>
              <a:buFont typeface="Noto Sans Symbols"/>
              <a:buChar char="❑"/>
            </a:pPr>
            <a:r>
              <a:rPr b="1" lang="en-US" sz="1300">
                <a:latin typeface="Arial"/>
                <a:ea typeface="Arial"/>
                <a:cs typeface="Arial"/>
                <a:sym typeface="Arial"/>
              </a:rPr>
              <a:t>The Pregnant Worker’s Fairness Act (PWFA), </a:t>
            </a:r>
            <a:r>
              <a:rPr lang="en-US" sz="1300">
                <a:latin typeface="Arial"/>
                <a:ea typeface="Arial"/>
                <a:cs typeface="Arial"/>
                <a:sym typeface="Arial"/>
              </a:rPr>
              <a:t>amends the </a:t>
            </a:r>
            <a:endParaRPr/>
          </a:p>
          <a:p>
            <a:pPr indent="0" lvl="0" marL="0" rtl="0" algn="l">
              <a:spcBef>
                <a:spcPts val="260"/>
              </a:spcBef>
              <a:spcAft>
                <a:spcPts val="0"/>
              </a:spcAft>
              <a:buClr>
                <a:schemeClr val="dk1"/>
              </a:buClr>
              <a:buSzPts val="1300"/>
              <a:buNone/>
            </a:pPr>
            <a:r>
              <a:rPr lang="en-US" sz="1300">
                <a:latin typeface="Arial"/>
                <a:ea typeface="Arial"/>
                <a:cs typeface="Arial"/>
                <a:sym typeface="Arial"/>
              </a:rPr>
              <a:t>Rehabilitation Act by requiring employers to provide RA for a worker’s</a:t>
            </a:r>
            <a:endParaRPr/>
          </a:p>
          <a:p>
            <a:pPr indent="0" lvl="0" marL="0" rtl="0" algn="l">
              <a:spcBef>
                <a:spcPts val="260"/>
              </a:spcBef>
              <a:spcAft>
                <a:spcPts val="0"/>
              </a:spcAft>
              <a:buClr>
                <a:schemeClr val="dk1"/>
              </a:buClr>
              <a:buSzPts val="1300"/>
              <a:buNone/>
            </a:pPr>
            <a:r>
              <a:rPr lang="en-US" sz="1300">
                <a:latin typeface="Arial"/>
                <a:ea typeface="Arial"/>
                <a:cs typeface="Arial"/>
                <a:sym typeface="Arial"/>
              </a:rPr>
              <a:t>known limitations related to pregnancy, childbirth, or related medical </a:t>
            </a:r>
            <a:endParaRPr/>
          </a:p>
          <a:p>
            <a:pPr indent="0" lvl="0" marL="0" rtl="0" algn="l">
              <a:spcBef>
                <a:spcPts val="260"/>
              </a:spcBef>
              <a:spcAft>
                <a:spcPts val="0"/>
              </a:spcAft>
              <a:buClr>
                <a:schemeClr val="dk1"/>
              </a:buClr>
              <a:buSzPts val="1300"/>
              <a:buNone/>
            </a:pPr>
            <a:r>
              <a:rPr lang="en-US" sz="1300">
                <a:latin typeface="Arial"/>
                <a:ea typeface="Arial"/>
                <a:cs typeface="Arial"/>
                <a:sym typeface="Arial"/>
              </a:rPr>
              <a:t>conditions, regardless of whether the conditions qualify as disabilities, unless the </a:t>
            </a:r>
            <a:endParaRPr/>
          </a:p>
          <a:p>
            <a:pPr indent="0" lvl="0" marL="0" rtl="0" algn="l">
              <a:spcBef>
                <a:spcPts val="260"/>
              </a:spcBef>
              <a:spcAft>
                <a:spcPts val="0"/>
              </a:spcAft>
              <a:buClr>
                <a:schemeClr val="dk1"/>
              </a:buClr>
              <a:buSzPts val="1300"/>
              <a:buNone/>
            </a:pPr>
            <a:r>
              <a:rPr lang="en-US" sz="1300">
                <a:latin typeface="Arial"/>
                <a:ea typeface="Arial"/>
                <a:cs typeface="Arial"/>
                <a:sym typeface="Arial"/>
              </a:rPr>
              <a:t>accommodation would impose an undue hardship on the employer’s operations. </a:t>
            </a:r>
            <a:endParaRPr/>
          </a:p>
          <a:p>
            <a:pPr indent="0" lvl="0" marL="0" rtl="0" algn="l">
              <a:spcBef>
                <a:spcPts val="260"/>
              </a:spcBef>
              <a:spcAft>
                <a:spcPts val="0"/>
              </a:spcAft>
              <a:buClr>
                <a:schemeClr val="dk1"/>
              </a:buClr>
              <a:buSzPts val="1300"/>
              <a:buNone/>
            </a:pPr>
            <a:r>
              <a:rPr lang="en-US" sz="1300">
                <a:latin typeface="Arial"/>
                <a:ea typeface="Arial"/>
                <a:cs typeface="Arial"/>
                <a:sym typeface="Arial"/>
              </a:rPr>
              <a:t> </a:t>
            </a:r>
            <a:endParaRPr/>
          </a:p>
          <a:p>
            <a:pPr indent="-82550" lvl="0" marL="0" rtl="0" algn="l">
              <a:spcBef>
                <a:spcPts val="260"/>
              </a:spcBef>
              <a:spcAft>
                <a:spcPts val="0"/>
              </a:spcAft>
              <a:buClr>
                <a:schemeClr val="dk1"/>
              </a:buClr>
              <a:buSzPts val="1300"/>
              <a:buFont typeface="Noto Sans Symbols"/>
              <a:buChar char="❑"/>
            </a:pPr>
            <a:r>
              <a:rPr b="1" lang="en-US" sz="1300">
                <a:latin typeface="Arial"/>
                <a:ea typeface="Arial"/>
                <a:cs typeface="Arial"/>
                <a:sym typeface="Arial"/>
              </a:rPr>
              <a:t> The Civil Rights Act </a:t>
            </a:r>
            <a:r>
              <a:rPr lang="en-US" sz="1300">
                <a:latin typeface="Arial"/>
                <a:ea typeface="Arial"/>
                <a:cs typeface="Arial"/>
                <a:sym typeface="Arial"/>
              </a:rPr>
              <a:t>requires RA of an employee’s religious beliefs or practices, unless doing so would cause an undue hardship upon the Army. The RA is usually a modification/exception to a rule or policy or an adjustment to a work schedule that enables an employee to abide by sincerely held religious beliefs, and/or observe religious practices, without disrupting Army operations, compromising workplace safety, infringing the rights of others, or causing other undue hardships.</a:t>
            </a:r>
            <a:endParaRPr/>
          </a:p>
        </p:txBody>
      </p:sp>
      <p:sp>
        <p:nvSpPr>
          <p:cNvPr id="230" name="Google Shape;230;p1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14"/>
          <p:cNvSpPr txBox="1"/>
          <p:nvPr>
            <p:ph type="title"/>
          </p:nvPr>
        </p:nvSpPr>
        <p:spPr>
          <a:xfrm>
            <a:off x="457200" y="81908"/>
            <a:ext cx="8229600" cy="404083"/>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US" sz="2000" u="sng">
                <a:latin typeface="Arial"/>
                <a:ea typeface="Arial"/>
                <a:cs typeface="Arial"/>
                <a:sym typeface="Arial"/>
              </a:rPr>
              <a:t>Reasonable Accommodations</a:t>
            </a:r>
            <a:endParaRPr/>
          </a:p>
        </p:txBody>
      </p:sp>
      <p:sp>
        <p:nvSpPr>
          <p:cNvPr id="236" name="Google Shape;236;p14"/>
          <p:cNvSpPr/>
          <p:nvPr/>
        </p:nvSpPr>
        <p:spPr>
          <a:xfrm>
            <a:off x="0" y="457200"/>
            <a:ext cx="9144000"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u="sng">
                <a:solidFill>
                  <a:schemeClr val="dk1"/>
                </a:solidFill>
                <a:latin typeface="Arial"/>
                <a:ea typeface="Arial"/>
                <a:cs typeface="Arial"/>
                <a:sym typeface="Arial"/>
              </a:rPr>
              <a:t>      </a:t>
            </a:r>
            <a:endParaRPr/>
          </a:p>
        </p:txBody>
      </p:sp>
      <p:sp>
        <p:nvSpPr>
          <p:cNvPr id="237" name="Google Shape;237;p14"/>
          <p:cNvSpPr txBox="1"/>
          <p:nvPr/>
        </p:nvSpPr>
        <p:spPr>
          <a:xfrm>
            <a:off x="2049514" y="538918"/>
            <a:ext cx="5044971"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u="sng">
                <a:solidFill>
                  <a:schemeClr val="dk1"/>
                </a:solidFill>
                <a:latin typeface="Arial"/>
                <a:ea typeface="Arial"/>
                <a:cs typeface="Arial"/>
                <a:sym typeface="Arial"/>
              </a:rPr>
              <a:t>Common types of accommodations include:</a:t>
            </a:r>
            <a:endParaRPr/>
          </a:p>
        </p:txBody>
      </p:sp>
      <p:sp>
        <p:nvSpPr>
          <p:cNvPr id="238" name="Google Shape;238;p14"/>
          <p:cNvSpPr txBox="1"/>
          <p:nvPr/>
        </p:nvSpPr>
        <p:spPr>
          <a:xfrm>
            <a:off x="1762736" y="5334000"/>
            <a:ext cx="5618526" cy="253916"/>
          </a:xfrm>
          <a:prstGeom prst="rect">
            <a:avLst/>
          </a:prstGeom>
          <a:noFill/>
          <a:ln>
            <a:noFill/>
          </a:ln>
        </p:spPr>
        <p:txBody>
          <a:bodyPr anchorCtr="0" anchor="t" bIns="45700" lIns="91425" spcFirstLastPara="1" rIns="91425" wrap="square" tIns="45700">
            <a:spAutoFit/>
          </a:bodyPr>
          <a:lstStyle/>
          <a:p>
            <a:pPr indent="-66675" lvl="0" marL="0" marR="0" rtl="0" algn="l">
              <a:spcBef>
                <a:spcPts val="0"/>
              </a:spcBef>
              <a:spcAft>
                <a:spcPts val="0"/>
              </a:spcAft>
              <a:buClr>
                <a:schemeClr val="dk1"/>
              </a:buClr>
              <a:buSzPts val="1050"/>
              <a:buFont typeface="Arial"/>
              <a:buChar char="•"/>
            </a:pPr>
            <a:r>
              <a:rPr b="1" lang="en-US" sz="1050">
                <a:solidFill>
                  <a:schemeClr val="dk1"/>
                </a:solidFill>
                <a:latin typeface="Arial"/>
                <a:ea typeface="Arial"/>
                <a:cs typeface="Arial"/>
                <a:sym typeface="Arial"/>
              </a:rPr>
              <a:t>Accommodation information is available at </a:t>
            </a:r>
            <a:r>
              <a:rPr lang="en-US" sz="1050">
                <a:solidFill>
                  <a:schemeClr val="dk1"/>
                </a:solidFill>
                <a:latin typeface="Arial"/>
                <a:ea typeface="Arial"/>
                <a:cs typeface="Arial"/>
                <a:sym typeface="Arial"/>
              </a:rPr>
              <a:t>https://askjan.org/ and https://www.cap.mil/</a:t>
            </a:r>
            <a:endParaRPr sz="1050">
              <a:solidFill>
                <a:schemeClr val="dk1"/>
              </a:solidFill>
              <a:latin typeface="Arial"/>
              <a:ea typeface="Arial"/>
              <a:cs typeface="Arial"/>
              <a:sym typeface="Arial"/>
            </a:endParaRPr>
          </a:p>
        </p:txBody>
      </p:sp>
      <p:sp>
        <p:nvSpPr>
          <p:cNvPr id="239" name="Google Shape;239;p1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40" name="Google Shape;240;p14"/>
          <p:cNvSpPr txBox="1"/>
          <p:nvPr>
            <p:ph idx="1" type="body"/>
          </p:nvPr>
        </p:nvSpPr>
        <p:spPr>
          <a:xfrm>
            <a:off x="228600" y="1132385"/>
            <a:ext cx="8801100" cy="4191000"/>
          </a:xfrm>
          <a:prstGeom prst="rect">
            <a:avLst/>
          </a:prstGeom>
          <a:noFill/>
          <a:ln>
            <a:noFill/>
          </a:ln>
        </p:spPr>
        <p:txBody>
          <a:bodyPr anchorCtr="0" anchor="t" bIns="45700" lIns="91425" spcFirstLastPara="1" rIns="91425" wrap="square" tIns="45700">
            <a:normAutofit lnSpcReduction="10000"/>
          </a:bodyPr>
          <a:lstStyle/>
          <a:p>
            <a:pPr indent="-342900" lvl="0" marL="342900" rtl="0" algn="l">
              <a:spcBef>
                <a:spcPts val="0"/>
              </a:spcBef>
              <a:spcAft>
                <a:spcPts val="0"/>
              </a:spcAft>
              <a:buClr>
                <a:schemeClr val="dk1"/>
              </a:buClr>
              <a:buSzPts val="1400"/>
              <a:buChar char="•"/>
            </a:pPr>
            <a:r>
              <a:rPr lang="en-US" sz="1400">
                <a:latin typeface="Arial"/>
                <a:ea typeface="Arial"/>
                <a:cs typeface="Arial"/>
                <a:sym typeface="Arial"/>
              </a:rPr>
              <a:t>Modifying work schedules or supervisory methods</a:t>
            </a:r>
            <a:endParaRPr/>
          </a:p>
          <a:p>
            <a:pPr indent="-342900" lvl="0" marL="342900" rtl="0" algn="l">
              <a:spcBef>
                <a:spcPts val="280"/>
              </a:spcBef>
              <a:spcAft>
                <a:spcPts val="0"/>
              </a:spcAft>
              <a:buClr>
                <a:schemeClr val="dk1"/>
              </a:buClr>
              <a:buSzPts val="1400"/>
              <a:buChar char="•"/>
            </a:pPr>
            <a:r>
              <a:rPr lang="en-US" sz="1400">
                <a:latin typeface="Arial"/>
                <a:ea typeface="Arial"/>
                <a:cs typeface="Arial"/>
                <a:sym typeface="Arial"/>
              </a:rPr>
              <a:t>Granting breaks or providing leave</a:t>
            </a:r>
            <a:endParaRPr/>
          </a:p>
          <a:p>
            <a:pPr indent="-342900" lvl="0" marL="342900" rtl="0" algn="l">
              <a:spcBef>
                <a:spcPts val="280"/>
              </a:spcBef>
              <a:spcAft>
                <a:spcPts val="0"/>
              </a:spcAft>
              <a:buClr>
                <a:schemeClr val="dk1"/>
              </a:buClr>
              <a:buSzPts val="1400"/>
              <a:buChar char="•"/>
            </a:pPr>
            <a:r>
              <a:rPr lang="en-US" sz="1400">
                <a:latin typeface="Arial"/>
                <a:ea typeface="Arial"/>
                <a:cs typeface="Arial"/>
                <a:sym typeface="Arial"/>
              </a:rPr>
              <a:t>Changing how or when job duties are performed</a:t>
            </a:r>
            <a:endParaRPr/>
          </a:p>
          <a:p>
            <a:pPr indent="-342900" lvl="0" marL="342900" rtl="0" algn="l">
              <a:spcBef>
                <a:spcPts val="280"/>
              </a:spcBef>
              <a:spcAft>
                <a:spcPts val="0"/>
              </a:spcAft>
              <a:buClr>
                <a:schemeClr val="dk1"/>
              </a:buClr>
              <a:buSzPts val="1400"/>
              <a:buChar char="•"/>
            </a:pPr>
            <a:r>
              <a:rPr lang="en-US" sz="1400">
                <a:latin typeface="Arial"/>
                <a:ea typeface="Arial"/>
                <a:cs typeface="Arial"/>
                <a:sym typeface="Arial"/>
              </a:rPr>
              <a:t>Removing and/or substituting a marginal function</a:t>
            </a:r>
            <a:endParaRPr/>
          </a:p>
          <a:p>
            <a:pPr indent="-342900" lvl="0" marL="342900" rtl="0" algn="l">
              <a:spcBef>
                <a:spcPts val="280"/>
              </a:spcBef>
              <a:spcAft>
                <a:spcPts val="0"/>
              </a:spcAft>
              <a:buClr>
                <a:schemeClr val="dk1"/>
              </a:buClr>
              <a:buSzPts val="1400"/>
              <a:buChar char="•"/>
            </a:pPr>
            <a:r>
              <a:rPr lang="en-US" sz="1400">
                <a:latin typeface="Arial"/>
                <a:ea typeface="Arial"/>
                <a:cs typeface="Arial"/>
                <a:sym typeface="Arial"/>
              </a:rPr>
              <a:t>Moving to different office space</a:t>
            </a:r>
            <a:endParaRPr/>
          </a:p>
          <a:p>
            <a:pPr indent="-342900" lvl="0" marL="342900" rtl="0" algn="l">
              <a:spcBef>
                <a:spcPts val="280"/>
              </a:spcBef>
              <a:spcAft>
                <a:spcPts val="0"/>
              </a:spcAft>
              <a:buClr>
                <a:schemeClr val="dk1"/>
              </a:buClr>
              <a:buSzPts val="1400"/>
              <a:buChar char="•"/>
            </a:pPr>
            <a:r>
              <a:rPr lang="en-US" sz="1400">
                <a:latin typeface="Arial"/>
                <a:ea typeface="Arial"/>
                <a:cs typeface="Arial"/>
                <a:sym typeface="Arial"/>
              </a:rPr>
              <a:t>Providing telework beyond that provided by the collective bargaining agreement or workplace agreements</a:t>
            </a:r>
            <a:endParaRPr/>
          </a:p>
          <a:p>
            <a:pPr indent="-342900" lvl="0" marL="342900" rtl="0" algn="l">
              <a:spcBef>
                <a:spcPts val="280"/>
              </a:spcBef>
              <a:spcAft>
                <a:spcPts val="0"/>
              </a:spcAft>
              <a:buClr>
                <a:schemeClr val="dk1"/>
              </a:buClr>
              <a:buSzPts val="1400"/>
              <a:buChar char="•"/>
            </a:pPr>
            <a:r>
              <a:rPr lang="en-US" sz="1400">
                <a:latin typeface="Arial"/>
                <a:ea typeface="Arial"/>
                <a:cs typeface="Arial"/>
                <a:sym typeface="Arial"/>
              </a:rPr>
              <a:t>Making changes in workplace policies</a:t>
            </a:r>
            <a:endParaRPr/>
          </a:p>
          <a:p>
            <a:pPr indent="-342900" lvl="0" marL="342900" rtl="0" algn="l">
              <a:spcBef>
                <a:spcPts val="280"/>
              </a:spcBef>
              <a:spcAft>
                <a:spcPts val="0"/>
              </a:spcAft>
              <a:buClr>
                <a:schemeClr val="dk1"/>
              </a:buClr>
              <a:buSzPts val="1400"/>
              <a:buChar char="•"/>
            </a:pPr>
            <a:r>
              <a:rPr lang="en-US" sz="1400">
                <a:latin typeface="Arial"/>
                <a:ea typeface="Arial"/>
                <a:cs typeface="Arial"/>
                <a:sym typeface="Arial"/>
              </a:rPr>
              <a:t>Providing assistive technology (hardware and software), communications equipment or specially designed furniture</a:t>
            </a:r>
            <a:endParaRPr/>
          </a:p>
          <a:p>
            <a:pPr indent="-342900" lvl="0" marL="342900" rtl="0" algn="l">
              <a:spcBef>
                <a:spcPts val="280"/>
              </a:spcBef>
              <a:spcAft>
                <a:spcPts val="0"/>
              </a:spcAft>
              <a:buClr>
                <a:schemeClr val="dk1"/>
              </a:buClr>
              <a:buSzPts val="1400"/>
              <a:buChar char="•"/>
            </a:pPr>
            <a:r>
              <a:rPr lang="en-US" sz="1400">
                <a:latin typeface="Arial"/>
                <a:ea typeface="Arial"/>
                <a:cs typeface="Arial"/>
                <a:sym typeface="Arial"/>
              </a:rPr>
              <a:t>Providing a reader or sign language interpreter</a:t>
            </a:r>
            <a:endParaRPr/>
          </a:p>
          <a:p>
            <a:pPr indent="-342900" lvl="0" marL="342900" rtl="0" algn="l">
              <a:spcBef>
                <a:spcPts val="280"/>
              </a:spcBef>
              <a:spcAft>
                <a:spcPts val="0"/>
              </a:spcAft>
              <a:buClr>
                <a:schemeClr val="dk1"/>
              </a:buClr>
              <a:buSzPts val="1400"/>
              <a:buChar char="•"/>
            </a:pPr>
            <a:r>
              <a:rPr lang="en-US" sz="1400">
                <a:latin typeface="Arial"/>
                <a:ea typeface="Arial"/>
                <a:cs typeface="Arial"/>
                <a:sym typeface="Arial"/>
              </a:rPr>
              <a:t>Removing an architectural or physical barriers in office spaces or cafeteria, including reconfiguring workspaces</a:t>
            </a:r>
            <a:endParaRPr/>
          </a:p>
          <a:p>
            <a:pPr indent="-342900" lvl="0" marL="342900" rtl="0" algn="l">
              <a:spcBef>
                <a:spcPts val="280"/>
              </a:spcBef>
              <a:spcAft>
                <a:spcPts val="0"/>
              </a:spcAft>
              <a:buClr>
                <a:schemeClr val="dk1"/>
              </a:buClr>
              <a:buSzPts val="1400"/>
              <a:buChar char="•"/>
            </a:pPr>
            <a:r>
              <a:rPr lang="en-US" sz="1400">
                <a:latin typeface="Arial"/>
                <a:ea typeface="Arial"/>
                <a:cs typeface="Arial"/>
                <a:sym typeface="Arial"/>
              </a:rPr>
              <a:t>Providing accessible parking</a:t>
            </a:r>
            <a:endParaRPr/>
          </a:p>
          <a:p>
            <a:pPr indent="-342900" lvl="0" marL="342900" rtl="0" algn="l">
              <a:spcBef>
                <a:spcPts val="280"/>
              </a:spcBef>
              <a:spcAft>
                <a:spcPts val="0"/>
              </a:spcAft>
              <a:buClr>
                <a:schemeClr val="dk1"/>
              </a:buClr>
              <a:buSzPts val="1400"/>
              <a:buChar char="•"/>
            </a:pPr>
            <a:r>
              <a:rPr lang="en-US" sz="1400">
                <a:latin typeface="Arial"/>
                <a:ea typeface="Arial"/>
                <a:cs typeface="Arial"/>
                <a:sym typeface="Arial"/>
              </a:rPr>
              <a:t>Providing materials in alternative formats (e.g., Braille, large print)</a:t>
            </a:r>
            <a:endParaRPr/>
          </a:p>
          <a:p>
            <a:pPr indent="-342900" lvl="0" marL="342900" rtl="0" algn="l">
              <a:spcBef>
                <a:spcPts val="280"/>
              </a:spcBef>
              <a:spcAft>
                <a:spcPts val="0"/>
              </a:spcAft>
              <a:buClr>
                <a:schemeClr val="dk1"/>
              </a:buClr>
              <a:buSzPts val="1400"/>
              <a:buChar char="•"/>
            </a:pPr>
            <a:r>
              <a:rPr lang="en-US" sz="1400">
                <a:latin typeface="Arial"/>
                <a:ea typeface="Arial"/>
                <a:cs typeface="Arial"/>
                <a:sym typeface="Arial"/>
              </a:rPr>
              <a:t>Providing a reassignment to a vacant position for which the person is qualified (if the person cannot be accommodated in their current job). </a:t>
            </a:r>
            <a:endParaRPr/>
          </a:p>
          <a:p>
            <a:pPr indent="-342900" lvl="0" marL="342900" rtl="0" algn="l">
              <a:spcBef>
                <a:spcPts val="280"/>
              </a:spcBef>
              <a:spcAft>
                <a:spcPts val="0"/>
              </a:spcAft>
              <a:buClr>
                <a:schemeClr val="dk1"/>
              </a:buClr>
              <a:buSzPts val="1400"/>
              <a:buChar char="•"/>
            </a:pPr>
            <a:r>
              <a:rPr lang="en-US" sz="1400">
                <a:latin typeface="Arial"/>
                <a:ea typeface="Arial"/>
                <a:cs typeface="Arial"/>
                <a:sym typeface="Arial"/>
              </a:rPr>
              <a:t>Permitting the use of the individual’s service dog</a:t>
            </a:r>
            <a:endParaRPr/>
          </a:p>
          <a:p>
            <a:pPr indent="0" lvl="0" marL="0" rtl="0" algn="l">
              <a:spcBef>
                <a:spcPts val="280"/>
              </a:spcBef>
              <a:spcAft>
                <a:spcPts val="0"/>
              </a:spcAft>
              <a:buClr>
                <a:schemeClr val="dk1"/>
              </a:buClr>
              <a:buSzPts val="1400"/>
              <a:buNone/>
            </a:pPr>
            <a:r>
              <a:t/>
            </a:r>
            <a:endParaRPr sz="1400">
              <a:latin typeface="Arial"/>
              <a:ea typeface="Arial"/>
              <a:cs typeface="Arial"/>
              <a:sym typeface="Arial"/>
            </a:endParaRPr>
          </a:p>
          <a:p>
            <a:pPr indent="0" lvl="0" marL="0" rtl="0" algn="l">
              <a:spcBef>
                <a:spcPts val="280"/>
              </a:spcBef>
              <a:spcAft>
                <a:spcPts val="0"/>
              </a:spcAft>
              <a:buClr>
                <a:schemeClr val="dk1"/>
              </a:buClr>
              <a:buSzPts val="1400"/>
              <a:buFont typeface="Arial"/>
              <a:buNone/>
            </a:pPr>
            <a:r>
              <a:t/>
            </a:r>
            <a:endParaRPr sz="1400">
              <a:latin typeface="Arial"/>
              <a:ea typeface="Arial"/>
              <a:cs typeface="Arial"/>
              <a:sym typeface="Arial"/>
            </a:endParaRPr>
          </a:p>
          <a:p>
            <a:pPr indent="0" lvl="0" marL="0" rtl="0" algn="l">
              <a:spcBef>
                <a:spcPts val="280"/>
              </a:spcBef>
              <a:spcAft>
                <a:spcPts val="0"/>
              </a:spcAft>
              <a:buClr>
                <a:schemeClr val="dk1"/>
              </a:buClr>
              <a:buSzPts val="1400"/>
              <a:buFont typeface="Arial"/>
              <a:buNone/>
            </a:pPr>
            <a:r>
              <a:t/>
            </a:r>
            <a:endParaRPr sz="1400">
              <a:latin typeface="Arial"/>
              <a:ea typeface="Arial"/>
              <a:cs typeface="Arial"/>
              <a:sym typeface="Arial"/>
            </a:endParaRPr>
          </a:p>
          <a:p>
            <a:pPr indent="0" lvl="0" marL="0" rtl="0" algn="l">
              <a:spcBef>
                <a:spcPts val="280"/>
              </a:spcBef>
              <a:spcAft>
                <a:spcPts val="0"/>
              </a:spcAft>
              <a:buClr>
                <a:schemeClr val="dk1"/>
              </a:buClr>
              <a:buSzPts val="1400"/>
              <a:buFont typeface="Arial"/>
              <a:buNone/>
            </a:pPr>
            <a:r>
              <a:t/>
            </a:r>
            <a:endParaRPr sz="1400">
              <a:latin typeface="Arial"/>
              <a:ea typeface="Arial"/>
              <a:cs typeface="Arial"/>
              <a:sym typeface="Arial"/>
            </a:endParaRPr>
          </a:p>
          <a:p>
            <a:pPr indent="0" lvl="0" marL="0" rtl="0" algn="l">
              <a:spcBef>
                <a:spcPts val="280"/>
              </a:spcBef>
              <a:spcAft>
                <a:spcPts val="0"/>
              </a:spcAft>
              <a:buClr>
                <a:schemeClr val="dk1"/>
              </a:buClr>
              <a:buSzPts val="1400"/>
              <a:buFont typeface="Arial"/>
              <a:buNone/>
            </a:pPr>
            <a:r>
              <a:t/>
            </a:r>
            <a:endParaRPr sz="1400">
              <a:latin typeface="Arial"/>
              <a:ea typeface="Arial"/>
              <a:cs typeface="Arial"/>
              <a:sym typeface="Arial"/>
            </a:endParaRPr>
          </a:p>
          <a:p>
            <a:pPr indent="0" lvl="0" marL="0" rtl="0" algn="l">
              <a:spcBef>
                <a:spcPts val="280"/>
              </a:spcBef>
              <a:spcAft>
                <a:spcPts val="0"/>
              </a:spcAft>
              <a:buClr>
                <a:schemeClr val="dk1"/>
              </a:buClr>
              <a:buSzPts val="1400"/>
              <a:buFont typeface="Arial"/>
              <a:buNone/>
            </a:pPr>
            <a:r>
              <a:t/>
            </a:r>
            <a:endParaRPr sz="1400">
              <a:latin typeface="Arial"/>
              <a:ea typeface="Arial"/>
              <a:cs typeface="Arial"/>
              <a:sym typeface="Arial"/>
            </a:endParaRPr>
          </a:p>
          <a:p>
            <a:pPr indent="0" lvl="0" marL="0" rtl="0" algn="l">
              <a:spcBef>
                <a:spcPts val="280"/>
              </a:spcBef>
              <a:spcAft>
                <a:spcPts val="0"/>
              </a:spcAft>
              <a:buClr>
                <a:schemeClr val="dk1"/>
              </a:buClr>
              <a:buSzPts val="1400"/>
              <a:buFont typeface="Arial"/>
              <a:buNone/>
            </a:pPr>
            <a:r>
              <a:t/>
            </a:r>
            <a:endParaRPr sz="1400">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15"/>
          <p:cNvSpPr txBox="1"/>
          <p:nvPr>
            <p:ph type="title"/>
          </p:nvPr>
        </p:nvSpPr>
        <p:spPr>
          <a:xfrm>
            <a:off x="838200" y="-152400"/>
            <a:ext cx="8229600" cy="9144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US" sz="2000" u="sng"/>
              <a:t>Reasonable Accommodations and Personal Assistance Services</a:t>
            </a:r>
            <a:endParaRPr/>
          </a:p>
        </p:txBody>
      </p:sp>
      <p:sp>
        <p:nvSpPr>
          <p:cNvPr id="246" name="Google Shape;246;p15"/>
          <p:cNvSpPr txBox="1"/>
          <p:nvPr>
            <p:ph idx="1" type="body"/>
          </p:nvPr>
        </p:nvSpPr>
        <p:spPr>
          <a:xfrm>
            <a:off x="266700" y="918865"/>
            <a:ext cx="8610600" cy="548640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1600"/>
              <a:buFont typeface="Noto Sans Symbols"/>
              <a:buChar char="❑"/>
            </a:pPr>
            <a:r>
              <a:rPr b="1" lang="en-US" sz="1600"/>
              <a:t>RA are provided to job applicants and to qualified employees </a:t>
            </a:r>
            <a:r>
              <a:rPr lang="en-US" sz="1600"/>
              <a:t>due to disability, pregnancy, childbirth, medical conditions resulting from pregnancy or childbirth, or due to sincerely held religious beliefs, practices or observances, unless doing so would cause undue hardship. </a:t>
            </a:r>
            <a:endParaRPr/>
          </a:p>
          <a:p>
            <a:pPr indent="0" lvl="0" marL="0" rtl="0" algn="l">
              <a:spcBef>
                <a:spcPts val="320"/>
              </a:spcBef>
              <a:spcAft>
                <a:spcPts val="0"/>
              </a:spcAft>
              <a:buClr>
                <a:schemeClr val="dk1"/>
              </a:buClr>
              <a:buSzPts val="1600"/>
              <a:buNone/>
            </a:pPr>
            <a:r>
              <a:t/>
            </a:r>
            <a:endParaRPr sz="1600"/>
          </a:p>
          <a:p>
            <a:pPr indent="-342900" lvl="0" marL="342900" rtl="0" algn="l">
              <a:spcBef>
                <a:spcPts val="320"/>
              </a:spcBef>
              <a:spcAft>
                <a:spcPts val="0"/>
              </a:spcAft>
              <a:buClr>
                <a:schemeClr val="dk1"/>
              </a:buClr>
              <a:buSzPts val="1600"/>
              <a:buFont typeface="Noto Sans Symbols"/>
              <a:buChar char="❑"/>
            </a:pPr>
            <a:r>
              <a:rPr b="1" lang="en-US" sz="1600"/>
              <a:t>Personal Assistance Services (PAS) </a:t>
            </a:r>
            <a:r>
              <a:rPr lang="en-US" sz="1600"/>
              <a:t>apply to qualified individuals with severe disabilities who require assistance performing activities of daily living to enable them to be at work or participate in work-related travel.  PAS do not include performing an individual’s job tasks and are not medical services such as administering shots/immunizations, checking blood pressure, etc. </a:t>
            </a:r>
            <a:endParaRPr sz="1600"/>
          </a:p>
          <a:p>
            <a:pPr indent="0" lvl="0" marL="0" rtl="0" algn="l">
              <a:spcBef>
                <a:spcPts val="320"/>
              </a:spcBef>
              <a:spcAft>
                <a:spcPts val="0"/>
              </a:spcAft>
              <a:buClr>
                <a:schemeClr val="dk1"/>
              </a:buClr>
              <a:buSzPts val="1600"/>
              <a:buNone/>
            </a:pPr>
            <a:r>
              <a:t/>
            </a:r>
            <a:endParaRPr sz="1600"/>
          </a:p>
          <a:p>
            <a:pPr indent="-342900" lvl="0" marL="342900" rtl="0" algn="l">
              <a:spcBef>
                <a:spcPts val="320"/>
              </a:spcBef>
              <a:spcAft>
                <a:spcPts val="0"/>
              </a:spcAft>
              <a:buClr>
                <a:schemeClr val="dk1"/>
              </a:buClr>
              <a:buSzPts val="1600"/>
              <a:buFont typeface="Noto Sans Symbols"/>
              <a:buChar char="❑"/>
            </a:pPr>
            <a:r>
              <a:rPr b="1" lang="en-US" sz="1600">
                <a:latin typeface="Arial"/>
                <a:ea typeface="Arial"/>
                <a:cs typeface="Arial"/>
                <a:sym typeface="Arial"/>
              </a:rPr>
              <a:t>The RA and PAS procedures </a:t>
            </a:r>
            <a:r>
              <a:rPr lang="en-US" sz="1600">
                <a:latin typeface="Arial"/>
                <a:ea typeface="Arial"/>
                <a:cs typeface="Arial"/>
                <a:sym typeface="Arial"/>
              </a:rPr>
              <a:t>are the same and begin with the employee or applicant or a third party representing the employee or applicant, informing the supervisor or other management official of the need for a modification in the work environment or in the way things are customarily done, because of a medical condition, pregnancy, childbirth or religious limitation. </a:t>
            </a:r>
            <a:endParaRPr/>
          </a:p>
          <a:p>
            <a:pPr indent="0" lvl="0" marL="0" rtl="0" algn="l">
              <a:spcBef>
                <a:spcPts val="320"/>
              </a:spcBef>
              <a:spcAft>
                <a:spcPts val="0"/>
              </a:spcAft>
              <a:buClr>
                <a:schemeClr val="dk1"/>
              </a:buClr>
              <a:buSzPts val="1600"/>
              <a:buNone/>
            </a:pPr>
            <a:r>
              <a:t/>
            </a:r>
            <a:endParaRPr sz="1600"/>
          </a:p>
          <a:p>
            <a:pPr indent="-342900" lvl="0" marL="342900" rtl="0" algn="l">
              <a:spcBef>
                <a:spcPts val="320"/>
              </a:spcBef>
              <a:spcAft>
                <a:spcPts val="0"/>
              </a:spcAft>
              <a:buClr>
                <a:schemeClr val="dk1"/>
              </a:buClr>
              <a:buSzPts val="1600"/>
              <a:buFont typeface="Noto Sans Symbols"/>
              <a:buChar char="❑"/>
            </a:pPr>
            <a:r>
              <a:rPr b="1" lang="en-US" sz="1600"/>
              <a:t>RA and PAS requests </a:t>
            </a:r>
            <a:r>
              <a:rPr lang="en-US" sz="1600"/>
              <a:t>must be promptly processed and failure to do so may result in a violation of the law. </a:t>
            </a:r>
            <a:r>
              <a:rPr lang="en-US" sz="1600">
                <a:latin typeface="Arial"/>
                <a:ea typeface="Arial"/>
                <a:cs typeface="Arial"/>
                <a:sym typeface="Arial"/>
              </a:rPr>
              <a:t>Decisions on requests must be made within 30 days or less of the initial date of request.</a:t>
            </a:r>
            <a:endParaRPr/>
          </a:p>
          <a:p>
            <a:pPr indent="0" lvl="0" marL="0" rtl="0" algn="l">
              <a:spcBef>
                <a:spcPts val="320"/>
              </a:spcBef>
              <a:spcAft>
                <a:spcPts val="0"/>
              </a:spcAft>
              <a:buClr>
                <a:schemeClr val="dk1"/>
              </a:buClr>
              <a:buSzPts val="1600"/>
              <a:buNone/>
            </a:pPr>
            <a:r>
              <a:t/>
            </a:r>
            <a:endParaRPr sz="1600"/>
          </a:p>
          <a:p>
            <a:pPr indent="0" lvl="0" marL="0" rtl="0" algn="l">
              <a:spcBef>
                <a:spcPts val="320"/>
              </a:spcBef>
              <a:spcAft>
                <a:spcPts val="0"/>
              </a:spcAft>
              <a:buClr>
                <a:schemeClr val="dk1"/>
              </a:buClr>
              <a:buSzPts val="1600"/>
              <a:buNone/>
            </a:pPr>
            <a:r>
              <a:t/>
            </a:r>
            <a:endParaRPr sz="1600"/>
          </a:p>
          <a:p>
            <a:pPr indent="0" lvl="0" marL="0" rtl="0" algn="l">
              <a:spcBef>
                <a:spcPts val="320"/>
              </a:spcBef>
              <a:spcAft>
                <a:spcPts val="0"/>
              </a:spcAft>
              <a:buClr>
                <a:schemeClr val="dk1"/>
              </a:buClr>
              <a:buSzPts val="1600"/>
              <a:buNone/>
            </a:pPr>
            <a:r>
              <a:t/>
            </a:r>
            <a:endParaRPr sz="1600"/>
          </a:p>
          <a:p>
            <a:pPr indent="0" lvl="0" marL="0" rtl="0" algn="l">
              <a:spcBef>
                <a:spcPts val="320"/>
              </a:spcBef>
              <a:spcAft>
                <a:spcPts val="0"/>
              </a:spcAft>
              <a:buClr>
                <a:schemeClr val="dk1"/>
              </a:buClr>
              <a:buSzPts val="1600"/>
              <a:buNone/>
            </a:pPr>
            <a:r>
              <a:t/>
            </a:r>
            <a:endParaRPr sz="1600"/>
          </a:p>
          <a:p>
            <a:pPr indent="0" lvl="0" marL="0" rtl="0" algn="l">
              <a:spcBef>
                <a:spcPts val="320"/>
              </a:spcBef>
              <a:spcAft>
                <a:spcPts val="0"/>
              </a:spcAft>
              <a:buClr>
                <a:schemeClr val="dk1"/>
              </a:buClr>
              <a:buSzPts val="1600"/>
              <a:buFont typeface="Arial"/>
              <a:buNone/>
            </a:pPr>
            <a:r>
              <a:t/>
            </a:r>
            <a:endParaRPr sz="1600"/>
          </a:p>
          <a:p>
            <a:pPr indent="0" lvl="0" marL="0" rtl="0" algn="l">
              <a:spcBef>
                <a:spcPts val="320"/>
              </a:spcBef>
              <a:spcAft>
                <a:spcPts val="0"/>
              </a:spcAft>
              <a:buClr>
                <a:schemeClr val="dk1"/>
              </a:buClr>
              <a:buSzPts val="1600"/>
              <a:buFont typeface="Arial"/>
              <a:buNone/>
            </a:pPr>
            <a:r>
              <a:t/>
            </a:r>
            <a:endParaRPr sz="1600"/>
          </a:p>
          <a:p>
            <a:pPr indent="0" lvl="0" marL="0" rtl="0" algn="l">
              <a:spcBef>
                <a:spcPts val="320"/>
              </a:spcBef>
              <a:spcAft>
                <a:spcPts val="0"/>
              </a:spcAft>
              <a:buClr>
                <a:schemeClr val="dk1"/>
              </a:buClr>
              <a:buSzPts val="1600"/>
              <a:buFont typeface="Arial"/>
              <a:buNone/>
            </a:pPr>
            <a:r>
              <a:t/>
            </a:r>
            <a:endParaRPr sz="1600"/>
          </a:p>
        </p:txBody>
      </p:sp>
      <p:sp>
        <p:nvSpPr>
          <p:cNvPr id="247" name="Google Shape;247;p15"/>
          <p:cNvSpPr/>
          <p:nvPr/>
        </p:nvSpPr>
        <p:spPr>
          <a:xfrm>
            <a:off x="0" y="457200"/>
            <a:ext cx="9144000"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u="sng">
                <a:solidFill>
                  <a:schemeClr val="dk1"/>
                </a:solidFill>
                <a:latin typeface="Arial"/>
                <a:ea typeface="Arial"/>
                <a:cs typeface="Arial"/>
                <a:sym typeface="Arial"/>
              </a:rPr>
              <a:t>      </a:t>
            </a:r>
            <a:endParaRPr/>
          </a:p>
        </p:txBody>
      </p:sp>
      <p:sp>
        <p:nvSpPr>
          <p:cNvPr id="248" name="Google Shape;248;p1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16"/>
          <p:cNvSpPr txBox="1"/>
          <p:nvPr>
            <p:ph idx="1" type="body"/>
          </p:nvPr>
        </p:nvSpPr>
        <p:spPr>
          <a:xfrm>
            <a:off x="266700" y="1193084"/>
            <a:ext cx="8610600" cy="2650432"/>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1600"/>
              <a:buFont typeface="Noto Sans Symbols"/>
              <a:buChar char="❑"/>
            </a:pPr>
            <a:r>
              <a:rPr b="1" lang="en-US" sz="1600">
                <a:latin typeface="Arial"/>
                <a:ea typeface="Arial"/>
                <a:cs typeface="Arial"/>
                <a:sym typeface="Arial"/>
              </a:rPr>
              <a:t>Requests for RA and PAS, medical documentation, and all associated information </a:t>
            </a:r>
            <a:r>
              <a:rPr lang="en-US" sz="1600">
                <a:latin typeface="Arial"/>
                <a:ea typeface="Arial"/>
                <a:cs typeface="Arial"/>
                <a:sym typeface="Arial"/>
              </a:rPr>
              <a:t>are confidential, filed separate from other personnel information, and shared only with those who have a need to know. </a:t>
            </a:r>
            <a:endParaRPr/>
          </a:p>
          <a:p>
            <a:pPr indent="-241300" lvl="0" marL="342900" rtl="0" algn="l">
              <a:spcBef>
                <a:spcPts val="320"/>
              </a:spcBef>
              <a:spcAft>
                <a:spcPts val="0"/>
              </a:spcAft>
              <a:buClr>
                <a:schemeClr val="dk1"/>
              </a:buClr>
              <a:buSzPts val="1600"/>
              <a:buFont typeface="Noto Sans Symbols"/>
              <a:buNone/>
            </a:pPr>
            <a:r>
              <a:t/>
            </a:r>
            <a:endParaRPr sz="1600">
              <a:solidFill>
                <a:srgbClr val="FF0000"/>
              </a:solidFill>
              <a:latin typeface="Arial"/>
              <a:ea typeface="Arial"/>
              <a:cs typeface="Arial"/>
              <a:sym typeface="Arial"/>
            </a:endParaRPr>
          </a:p>
          <a:p>
            <a:pPr indent="-342900" lvl="0" marL="342900" rtl="0" algn="l">
              <a:spcBef>
                <a:spcPts val="320"/>
              </a:spcBef>
              <a:spcAft>
                <a:spcPts val="0"/>
              </a:spcAft>
              <a:buClr>
                <a:schemeClr val="dk1"/>
              </a:buClr>
              <a:buSzPts val="1600"/>
              <a:buFont typeface="Noto Sans Symbols"/>
              <a:buChar char="❑"/>
            </a:pPr>
            <a:r>
              <a:rPr b="1" lang="en-US" sz="1600">
                <a:latin typeface="Arial"/>
                <a:ea typeface="Arial"/>
                <a:cs typeface="Arial"/>
                <a:sym typeface="Arial"/>
              </a:rPr>
              <a:t>For more information</a:t>
            </a:r>
            <a:r>
              <a:rPr lang="en-US" sz="1600">
                <a:latin typeface="Arial"/>
                <a:ea typeface="Arial"/>
                <a:cs typeface="Arial"/>
                <a:sym typeface="Arial"/>
              </a:rPr>
              <a:t>, contact the servicing EEO office, consult AR 690-12, and visit the following links/sites:</a:t>
            </a:r>
            <a:endParaRPr sz="1600">
              <a:latin typeface="Arial"/>
              <a:ea typeface="Arial"/>
              <a:cs typeface="Arial"/>
              <a:sym typeface="Arial"/>
            </a:endParaRPr>
          </a:p>
        </p:txBody>
      </p:sp>
      <p:sp>
        <p:nvSpPr>
          <p:cNvPr id="254" name="Google Shape;254;p16"/>
          <p:cNvSpPr/>
          <p:nvPr/>
        </p:nvSpPr>
        <p:spPr>
          <a:xfrm>
            <a:off x="0" y="457200"/>
            <a:ext cx="9144000"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u="sng">
                <a:solidFill>
                  <a:schemeClr val="dk1"/>
                </a:solidFill>
                <a:latin typeface="Arial"/>
                <a:ea typeface="Arial"/>
                <a:cs typeface="Arial"/>
                <a:sym typeface="Arial"/>
              </a:rPr>
              <a:t>      </a:t>
            </a:r>
            <a:endParaRPr/>
          </a:p>
        </p:txBody>
      </p:sp>
      <p:sp>
        <p:nvSpPr>
          <p:cNvPr id="255" name="Google Shape;255;p16"/>
          <p:cNvSpPr txBox="1"/>
          <p:nvPr/>
        </p:nvSpPr>
        <p:spPr>
          <a:xfrm>
            <a:off x="457200" y="3310116"/>
            <a:ext cx="8495595" cy="1423467"/>
          </a:xfrm>
          <a:prstGeom prst="rect">
            <a:avLst/>
          </a:prstGeom>
          <a:noFill/>
          <a:ln>
            <a:noFill/>
          </a:ln>
        </p:spPr>
        <p:txBody>
          <a:bodyPr anchorCtr="0" anchor="t" bIns="45700" lIns="91425" spcFirstLastPara="1" rIns="91425" wrap="square" tIns="45700">
            <a:spAutoFit/>
          </a:bodyPr>
          <a:lstStyle/>
          <a:p>
            <a:pPr indent="-69850" lvl="0" marL="0" marR="0" rtl="0" algn="l">
              <a:spcBef>
                <a:spcPts val="0"/>
              </a:spcBef>
              <a:spcAft>
                <a:spcPts val="0"/>
              </a:spcAft>
              <a:buClr>
                <a:srgbClr val="0070C0"/>
              </a:buClr>
              <a:buSzPts val="1100"/>
              <a:buFont typeface="Arial"/>
              <a:buChar char="•"/>
            </a:pPr>
            <a:r>
              <a:rPr b="1" lang="en-US" sz="1100" u="sng">
                <a:solidFill>
                  <a:srgbClr val="0070C0"/>
                </a:solidFill>
                <a:latin typeface="Arial"/>
                <a:ea typeface="Arial"/>
                <a:cs typeface="Arial"/>
                <a:sym typeface="Arial"/>
                <a:hlinkClick r:id="rId3">
                  <a:extLst>
                    <a:ext uri="{A12FA001-AC4F-418D-AE19-62706E023703}">
                      <ahyp:hlinkClr val="tx"/>
                    </a:ext>
                  </a:extLst>
                </a:hlinkClick>
              </a:rPr>
              <a:t>https://www.army.mil/armyequityandinclusion#org-civilian-equal-employment-opportunity</a:t>
            </a:r>
            <a:endParaRPr b="1" sz="1100">
              <a:solidFill>
                <a:srgbClr val="0070C0"/>
              </a:solidFill>
              <a:latin typeface="Arial"/>
              <a:ea typeface="Arial"/>
              <a:cs typeface="Arial"/>
              <a:sym typeface="Arial"/>
            </a:endParaRPr>
          </a:p>
          <a:p>
            <a:pPr indent="-69850" lvl="0" marL="0" marR="0" rtl="0" algn="l">
              <a:spcBef>
                <a:spcPts val="0"/>
              </a:spcBef>
              <a:spcAft>
                <a:spcPts val="0"/>
              </a:spcAft>
              <a:buClr>
                <a:srgbClr val="0070C0"/>
              </a:buClr>
              <a:buSzPts val="1100"/>
              <a:buFont typeface="Arial"/>
              <a:buChar char="•"/>
            </a:pPr>
            <a:r>
              <a:rPr b="1" lang="en-US" sz="1100" u="sng">
                <a:solidFill>
                  <a:srgbClr val="0070C0"/>
                </a:solidFill>
                <a:latin typeface="Arial"/>
                <a:ea typeface="Arial"/>
                <a:cs typeface="Arial"/>
                <a:sym typeface="Arial"/>
                <a:hlinkClick r:id="rId4">
                  <a:extLst>
                    <a:ext uri="{A12FA001-AC4F-418D-AE19-62706E023703}">
                      <ahyp:hlinkClr val="tx"/>
                    </a:ext>
                  </a:extLst>
                </a:hlinkClick>
              </a:rPr>
              <a:t>https://www.eeoc.gov/laws/guidance/enforcement-guidance-reasonable-accommodation-and-undue-hardship-under-ada</a:t>
            </a:r>
            <a:endParaRPr b="1" sz="1100">
              <a:solidFill>
                <a:srgbClr val="0070C0"/>
              </a:solidFill>
              <a:latin typeface="Arial"/>
              <a:ea typeface="Arial"/>
              <a:cs typeface="Arial"/>
              <a:sym typeface="Arial"/>
            </a:endParaRPr>
          </a:p>
          <a:p>
            <a:pPr indent="-69850" lvl="0" marL="0" marR="0" rtl="0" algn="l">
              <a:spcBef>
                <a:spcPts val="0"/>
              </a:spcBef>
              <a:spcAft>
                <a:spcPts val="0"/>
              </a:spcAft>
              <a:buClr>
                <a:srgbClr val="0070C0"/>
              </a:buClr>
              <a:buSzPts val="1100"/>
              <a:buFont typeface="Arial"/>
              <a:buChar char="•"/>
            </a:pPr>
            <a:r>
              <a:rPr b="1" lang="en-US" sz="1100" u="sng">
                <a:solidFill>
                  <a:srgbClr val="0070C0"/>
                </a:solidFill>
                <a:latin typeface="Arial"/>
                <a:ea typeface="Arial"/>
                <a:cs typeface="Arial"/>
                <a:sym typeface="Arial"/>
                <a:hlinkClick r:id="rId5">
                  <a:extLst>
                    <a:ext uri="{A12FA001-AC4F-418D-AE19-62706E023703}">
                      <ahyp:hlinkClr val="tx"/>
                    </a:ext>
                  </a:extLst>
                </a:hlinkClick>
              </a:rPr>
              <a:t>https://www.eeoc.gov/laws/guidance/questions-answers-federal-agencies-obligation-provide-personal-assistance-services</a:t>
            </a:r>
            <a:endParaRPr b="1" sz="1100">
              <a:solidFill>
                <a:srgbClr val="0070C0"/>
              </a:solidFill>
              <a:latin typeface="Arial"/>
              <a:ea typeface="Arial"/>
              <a:cs typeface="Arial"/>
              <a:sym typeface="Arial"/>
            </a:endParaRPr>
          </a:p>
          <a:p>
            <a:pPr indent="-69850" lvl="0" marL="0" marR="0" rtl="0" algn="l">
              <a:spcBef>
                <a:spcPts val="0"/>
              </a:spcBef>
              <a:spcAft>
                <a:spcPts val="0"/>
              </a:spcAft>
              <a:buClr>
                <a:srgbClr val="0070C0"/>
              </a:buClr>
              <a:buSzPts val="1100"/>
              <a:buFont typeface="Arial"/>
              <a:buChar char="•"/>
            </a:pPr>
            <a:r>
              <a:rPr b="1" lang="en-US" sz="1100" u="sng">
                <a:solidFill>
                  <a:srgbClr val="0070C0"/>
                </a:solidFill>
                <a:latin typeface="Arial"/>
                <a:ea typeface="Arial"/>
                <a:cs typeface="Arial"/>
                <a:sym typeface="Arial"/>
                <a:hlinkClick r:id="rId6">
                  <a:extLst>
                    <a:ext uri="{A12FA001-AC4F-418D-AE19-62706E023703}">
                      <ahyp:hlinkClr val="tx"/>
                    </a:ext>
                  </a:extLst>
                </a:hlinkClick>
              </a:rPr>
              <a:t>https://www.eeoc.gov/laws/guidance/what-you-should-know-workplace-religious-accommodation</a:t>
            </a:r>
            <a:r>
              <a:rPr b="1" lang="en-US" sz="1100">
                <a:solidFill>
                  <a:srgbClr val="0070C0"/>
                </a:solidFill>
                <a:latin typeface="Arial"/>
                <a:ea typeface="Arial"/>
                <a:cs typeface="Arial"/>
                <a:sym typeface="Arial"/>
              </a:rPr>
              <a:t> </a:t>
            </a:r>
            <a:endParaRPr/>
          </a:p>
          <a:p>
            <a:pPr indent="-66675" lvl="0" marL="0" marR="0" rtl="0" algn="l">
              <a:spcBef>
                <a:spcPts val="0"/>
              </a:spcBef>
              <a:spcAft>
                <a:spcPts val="0"/>
              </a:spcAft>
              <a:buClr>
                <a:srgbClr val="0070C0"/>
              </a:buClr>
              <a:buSzPts val="1050"/>
              <a:buFont typeface="Arial"/>
              <a:buChar char="•"/>
            </a:pPr>
            <a:r>
              <a:rPr b="1" lang="en-US" sz="1050" u="sng">
                <a:solidFill>
                  <a:srgbClr val="0070C0"/>
                </a:solidFill>
                <a:latin typeface="Arial"/>
                <a:ea typeface="Arial"/>
                <a:cs typeface="Arial"/>
                <a:sym typeface="Arial"/>
                <a:hlinkClick r:id="rId7">
                  <a:extLst>
                    <a:ext uri="{A12FA001-AC4F-418D-AE19-62706E023703}">
                      <ahyp:hlinkClr val="tx"/>
                    </a:ext>
                  </a:extLst>
                </a:hlinkClick>
              </a:rPr>
              <a:t>https://askjan.org/</a:t>
            </a:r>
            <a:endParaRPr b="1" sz="1050" u="sng">
              <a:solidFill>
                <a:srgbClr val="0070C0"/>
              </a:solidFill>
              <a:latin typeface="Arial"/>
              <a:ea typeface="Arial"/>
              <a:cs typeface="Arial"/>
              <a:sym typeface="Arial"/>
            </a:endParaRPr>
          </a:p>
          <a:p>
            <a:pPr indent="-66675" lvl="0" marL="0" marR="0" rtl="0" algn="l">
              <a:spcBef>
                <a:spcPts val="0"/>
              </a:spcBef>
              <a:spcAft>
                <a:spcPts val="0"/>
              </a:spcAft>
              <a:buClr>
                <a:srgbClr val="0070C0"/>
              </a:buClr>
              <a:buSzPts val="1050"/>
              <a:buFont typeface="Arial"/>
              <a:buChar char="•"/>
            </a:pPr>
            <a:r>
              <a:rPr b="1" lang="en-US" sz="1050" u="sng">
                <a:solidFill>
                  <a:srgbClr val="0070C0"/>
                </a:solidFill>
                <a:latin typeface="Arial"/>
                <a:ea typeface="Arial"/>
                <a:cs typeface="Arial"/>
                <a:sym typeface="Arial"/>
                <a:hlinkClick r:id="rId8">
                  <a:extLst>
                    <a:ext uri="{A12FA001-AC4F-418D-AE19-62706E023703}">
                      <ahyp:hlinkClr val="tx"/>
                    </a:ext>
                  </a:extLst>
                </a:hlinkClick>
              </a:rPr>
              <a:t>https://cap.mil/</a:t>
            </a:r>
            <a:endParaRPr b="1" sz="1050" u="sng">
              <a:solidFill>
                <a:srgbClr val="0070C0"/>
              </a:solidFill>
              <a:latin typeface="Arial"/>
              <a:ea typeface="Arial"/>
              <a:cs typeface="Arial"/>
              <a:sym typeface="Arial"/>
            </a:endParaRPr>
          </a:p>
          <a:p>
            <a:pPr indent="-66675" lvl="0" marL="0" marR="0" rtl="0" algn="l">
              <a:spcBef>
                <a:spcPts val="0"/>
              </a:spcBef>
              <a:spcAft>
                <a:spcPts val="0"/>
              </a:spcAft>
              <a:buClr>
                <a:srgbClr val="0070C0"/>
              </a:buClr>
              <a:buSzPts val="1050"/>
              <a:buFont typeface="Arial"/>
              <a:buChar char="•"/>
            </a:pPr>
            <a:r>
              <a:rPr b="1" lang="en-US" sz="1050" u="sng">
                <a:solidFill>
                  <a:srgbClr val="0070C0"/>
                </a:solidFill>
                <a:latin typeface="Arial"/>
                <a:ea typeface="Arial"/>
                <a:cs typeface="Arial"/>
                <a:sym typeface="Arial"/>
              </a:rPr>
              <a:t>AR 690-12</a:t>
            </a:r>
            <a:endParaRPr b="1" sz="1050" u="sng">
              <a:solidFill>
                <a:srgbClr val="0070C0"/>
              </a:solidFill>
              <a:latin typeface="Arial"/>
              <a:ea typeface="Arial"/>
              <a:cs typeface="Arial"/>
              <a:sym typeface="Arial"/>
            </a:endParaRPr>
          </a:p>
          <a:p>
            <a:pPr indent="0" lvl="0" marL="0" marR="0" rtl="0" algn="l">
              <a:spcBef>
                <a:spcPts val="0"/>
              </a:spcBef>
              <a:spcAft>
                <a:spcPts val="0"/>
              </a:spcAft>
              <a:buNone/>
            </a:pPr>
            <a:r>
              <a:t/>
            </a:r>
            <a:endParaRPr sz="1100">
              <a:solidFill>
                <a:schemeClr val="dk1"/>
              </a:solidFill>
              <a:latin typeface="Arial"/>
              <a:ea typeface="Arial"/>
              <a:cs typeface="Arial"/>
              <a:sym typeface="Arial"/>
            </a:endParaRPr>
          </a:p>
        </p:txBody>
      </p:sp>
      <p:sp>
        <p:nvSpPr>
          <p:cNvPr id="256" name="Google Shape;256;p1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57" name="Google Shape;257;p16"/>
          <p:cNvSpPr txBox="1"/>
          <p:nvPr>
            <p:ph type="title"/>
          </p:nvPr>
        </p:nvSpPr>
        <p:spPr>
          <a:xfrm>
            <a:off x="838200" y="-152400"/>
            <a:ext cx="8229600" cy="9144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US" sz="2000" u="sng"/>
              <a:t>Reasonable Accommodations and Personal Assistance Services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17"/>
          <p:cNvSpPr txBox="1"/>
          <p:nvPr>
            <p:ph idx="1" type="body"/>
          </p:nvPr>
        </p:nvSpPr>
        <p:spPr>
          <a:xfrm>
            <a:off x="381000" y="3009900"/>
            <a:ext cx="8382000" cy="838200"/>
          </a:xfrm>
          <a:prstGeom prst="rect">
            <a:avLst/>
          </a:prstGeom>
          <a:noFill/>
          <a:ln>
            <a:noFill/>
          </a:ln>
        </p:spPr>
        <p:txBody>
          <a:bodyPr anchorCtr="0" anchor="t" bIns="45700" lIns="91425" spcFirstLastPara="1" rIns="91425" wrap="square" tIns="45700">
            <a:noAutofit/>
          </a:bodyPr>
          <a:lstStyle/>
          <a:p>
            <a:pPr indent="-342900" lvl="0" marL="342900" rtl="0" algn="ctr">
              <a:spcBef>
                <a:spcPts val="0"/>
              </a:spcBef>
              <a:spcAft>
                <a:spcPts val="0"/>
              </a:spcAft>
              <a:buClr>
                <a:schemeClr val="dk1"/>
              </a:buClr>
              <a:buSzPts val="4800"/>
              <a:buNone/>
            </a:pPr>
            <a:r>
              <a:rPr b="1" lang="en-US" sz="4800"/>
              <a:t>Harassment</a:t>
            </a:r>
            <a:endParaRPr/>
          </a:p>
          <a:p>
            <a:pPr indent="-342900" lvl="0" marL="342900" rtl="0" algn="ctr">
              <a:spcBef>
                <a:spcPts val="960"/>
              </a:spcBef>
              <a:spcAft>
                <a:spcPts val="0"/>
              </a:spcAft>
              <a:buClr>
                <a:schemeClr val="dk1"/>
              </a:buClr>
              <a:buSzPts val="4800"/>
              <a:buFont typeface="Arial"/>
              <a:buNone/>
            </a:pPr>
            <a:r>
              <a:t/>
            </a:r>
            <a:endParaRPr b="1" sz="4800"/>
          </a:p>
        </p:txBody>
      </p:sp>
      <p:sp>
        <p:nvSpPr>
          <p:cNvPr id="263" name="Google Shape;263;p1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18"/>
          <p:cNvSpPr txBox="1"/>
          <p:nvPr>
            <p:ph idx="1" type="body"/>
          </p:nvPr>
        </p:nvSpPr>
        <p:spPr>
          <a:xfrm>
            <a:off x="457200" y="1371600"/>
            <a:ext cx="8229600" cy="3886200"/>
          </a:xfrm>
          <a:prstGeom prst="rect">
            <a:avLst/>
          </a:prstGeom>
          <a:noFill/>
          <a:ln>
            <a:noFill/>
          </a:ln>
        </p:spPr>
        <p:txBody>
          <a:bodyPr anchorCtr="0" anchor="t" bIns="45700" lIns="91425" spcFirstLastPara="1" rIns="91425" wrap="square" tIns="45700">
            <a:normAutofit/>
          </a:bodyPr>
          <a:lstStyle/>
          <a:p>
            <a:pPr indent="-241300" lvl="0" marL="342900" rtl="0" algn="ctr">
              <a:lnSpc>
                <a:spcPct val="60000"/>
              </a:lnSpc>
              <a:spcBef>
                <a:spcPts val="0"/>
              </a:spcBef>
              <a:spcAft>
                <a:spcPts val="0"/>
              </a:spcAft>
              <a:buClr>
                <a:schemeClr val="dk1"/>
              </a:buClr>
              <a:buSzPts val="1600"/>
              <a:buFont typeface="Noto Sans Symbols"/>
              <a:buNone/>
            </a:pPr>
            <a:r>
              <a:t/>
            </a:r>
            <a:endParaRPr sz="1600">
              <a:latin typeface="Arial"/>
              <a:ea typeface="Arial"/>
              <a:cs typeface="Arial"/>
              <a:sym typeface="Arial"/>
            </a:endParaRPr>
          </a:p>
          <a:p>
            <a:pPr indent="-342900" lvl="0" marL="342900" rtl="0" algn="l">
              <a:lnSpc>
                <a:spcPct val="80000"/>
              </a:lnSpc>
              <a:spcBef>
                <a:spcPts val="320"/>
              </a:spcBef>
              <a:spcAft>
                <a:spcPts val="0"/>
              </a:spcAft>
              <a:buClr>
                <a:schemeClr val="dk1"/>
              </a:buClr>
              <a:buSzPts val="1600"/>
              <a:buFont typeface="Noto Sans Symbols"/>
              <a:buChar char="❑"/>
            </a:pPr>
            <a:r>
              <a:rPr lang="en-US" sz="1600">
                <a:latin typeface="Arial"/>
                <a:ea typeface="Arial"/>
                <a:cs typeface="Arial"/>
                <a:sym typeface="Arial"/>
              </a:rPr>
              <a:t>Workplace harassment based on race, color, religion, sex (including sexual orientation, pregnancy, childbirth, or a medical conditions related to pregnancy or childbirth), national origin, age (forty and over), disability, genetic information (individual or family medical history), reprisal or retaliation is not acceptable in either the military or civilian ranks, association (association or relationship with a person of a protected group).</a:t>
            </a:r>
            <a:endParaRPr/>
          </a:p>
          <a:p>
            <a:pPr indent="-241300" lvl="0" marL="342900" rtl="0" algn="l">
              <a:lnSpc>
                <a:spcPct val="80000"/>
              </a:lnSpc>
              <a:spcBef>
                <a:spcPts val="320"/>
              </a:spcBef>
              <a:spcAft>
                <a:spcPts val="0"/>
              </a:spcAft>
              <a:buClr>
                <a:schemeClr val="dk1"/>
              </a:buClr>
              <a:buSzPts val="1600"/>
              <a:buFont typeface="Noto Sans Symbols"/>
              <a:buNone/>
            </a:pPr>
            <a:r>
              <a:t/>
            </a:r>
            <a:endParaRPr sz="1600">
              <a:latin typeface="Arial"/>
              <a:ea typeface="Arial"/>
              <a:cs typeface="Arial"/>
              <a:sym typeface="Arial"/>
            </a:endParaRPr>
          </a:p>
          <a:p>
            <a:pPr indent="-342900" lvl="0" marL="342900" rtl="0" algn="l">
              <a:lnSpc>
                <a:spcPct val="80000"/>
              </a:lnSpc>
              <a:spcBef>
                <a:spcPts val="320"/>
              </a:spcBef>
              <a:spcAft>
                <a:spcPts val="0"/>
              </a:spcAft>
              <a:buClr>
                <a:schemeClr val="dk1"/>
              </a:buClr>
              <a:buSzPts val="1600"/>
              <a:buFont typeface="Noto Sans Symbols"/>
              <a:buChar char="❑"/>
            </a:pPr>
            <a:r>
              <a:rPr lang="en-US" sz="1600">
                <a:latin typeface="Arial"/>
                <a:ea typeface="Arial"/>
                <a:cs typeface="Arial"/>
                <a:sym typeface="Arial"/>
              </a:rPr>
              <a:t>Harassment includes, but is not limited to, any offensive conduct such as slurs, jokes or other verbal, nonverbal or physical conduct that has the purpose or effect of unreasonably interfering with an individual’s work performance or creating an intimidating, offensive, or hostile environment.  </a:t>
            </a:r>
            <a:endParaRPr/>
          </a:p>
          <a:p>
            <a:pPr indent="-241300" lvl="0" marL="342900" rtl="0" algn="l">
              <a:lnSpc>
                <a:spcPct val="80000"/>
              </a:lnSpc>
              <a:spcBef>
                <a:spcPts val="320"/>
              </a:spcBef>
              <a:spcAft>
                <a:spcPts val="0"/>
              </a:spcAft>
              <a:buClr>
                <a:schemeClr val="dk1"/>
              </a:buClr>
              <a:buSzPts val="1600"/>
              <a:buFont typeface="Noto Sans Symbols"/>
              <a:buNone/>
            </a:pPr>
            <a:r>
              <a:t/>
            </a:r>
            <a:endParaRPr sz="1600">
              <a:latin typeface="Arial"/>
              <a:ea typeface="Arial"/>
              <a:cs typeface="Arial"/>
              <a:sym typeface="Arial"/>
            </a:endParaRPr>
          </a:p>
          <a:p>
            <a:pPr indent="-342900" lvl="0" marL="342900" rtl="0" algn="l">
              <a:lnSpc>
                <a:spcPct val="80000"/>
              </a:lnSpc>
              <a:spcBef>
                <a:spcPts val="320"/>
              </a:spcBef>
              <a:spcAft>
                <a:spcPts val="0"/>
              </a:spcAft>
              <a:buClr>
                <a:schemeClr val="dk1"/>
              </a:buClr>
              <a:buSzPts val="1600"/>
              <a:buFont typeface="Noto Sans Symbols"/>
              <a:buChar char="❑"/>
            </a:pPr>
            <a:r>
              <a:rPr lang="en-US" sz="1600">
                <a:latin typeface="Arial"/>
                <a:ea typeface="Arial"/>
                <a:cs typeface="Arial"/>
                <a:sym typeface="Arial"/>
              </a:rPr>
              <a:t>Even if a single utterance, joke or act does not rise to the level of actionable harassment under the law, such conduct is contrary to Army values.</a:t>
            </a:r>
            <a:endParaRPr/>
          </a:p>
          <a:p>
            <a:pPr indent="-241300" lvl="0" marL="342900" rtl="0" algn="l">
              <a:lnSpc>
                <a:spcPct val="60000"/>
              </a:lnSpc>
              <a:spcBef>
                <a:spcPts val="320"/>
              </a:spcBef>
              <a:spcAft>
                <a:spcPts val="0"/>
              </a:spcAft>
              <a:buClr>
                <a:schemeClr val="dk1"/>
              </a:buClr>
              <a:buSzPts val="1600"/>
              <a:buFont typeface="Noto Sans Symbols"/>
              <a:buNone/>
            </a:pPr>
            <a:r>
              <a:t/>
            </a:r>
            <a:endParaRPr sz="1600">
              <a:latin typeface="Arial"/>
              <a:ea typeface="Arial"/>
              <a:cs typeface="Arial"/>
              <a:sym typeface="Arial"/>
            </a:endParaRPr>
          </a:p>
          <a:p>
            <a:pPr indent="-241300" lvl="0" marL="342900" rtl="0" algn="l">
              <a:lnSpc>
                <a:spcPct val="60000"/>
              </a:lnSpc>
              <a:spcBef>
                <a:spcPts val="320"/>
              </a:spcBef>
              <a:spcAft>
                <a:spcPts val="0"/>
              </a:spcAft>
              <a:buClr>
                <a:schemeClr val="dk1"/>
              </a:buClr>
              <a:buSzPts val="1600"/>
              <a:buFont typeface="Noto Sans Symbols"/>
              <a:buNone/>
            </a:pPr>
            <a:r>
              <a:t/>
            </a:r>
            <a:endParaRPr sz="1600">
              <a:latin typeface="Arial"/>
              <a:ea typeface="Arial"/>
              <a:cs typeface="Arial"/>
              <a:sym typeface="Arial"/>
            </a:endParaRPr>
          </a:p>
        </p:txBody>
      </p:sp>
      <p:sp>
        <p:nvSpPr>
          <p:cNvPr id="269" name="Google Shape;269;p18"/>
          <p:cNvSpPr txBox="1"/>
          <p:nvPr/>
        </p:nvSpPr>
        <p:spPr>
          <a:xfrm>
            <a:off x="762000" y="990600"/>
            <a:ext cx="7848600" cy="328551"/>
          </a:xfrm>
          <a:prstGeom prst="rect">
            <a:avLst/>
          </a:prstGeom>
          <a:noFill/>
          <a:ln>
            <a:noFill/>
          </a:ln>
        </p:spPr>
        <p:txBody>
          <a:bodyPr anchorCtr="0" anchor="ctr" bIns="45700" lIns="91425" spcFirstLastPara="1" rIns="91425" wrap="square" tIns="45700">
            <a:spAutoFit/>
          </a:bodyPr>
          <a:lstStyle/>
          <a:p>
            <a:pPr indent="0" lvl="0" marL="0" marR="0" rtl="0" algn="ctr">
              <a:lnSpc>
                <a:spcPct val="60000"/>
              </a:lnSpc>
              <a:spcBef>
                <a:spcPts val="0"/>
              </a:spcBef>
              <a:spcAft>
                <a:spcPts val="0"/>
              </a:spcAft>
              <a:buClr>
                <a:schemeClr val="dk1"/>
              </a:buClr>
              <a:buSzPts val="2400"/>
              <a:buFont typeface="Arial"/>
              <a:buNone/>
            </a:pPr>
            <a:r>
              <a:rPr b="1" lang="en-US" sz="2400" u="sng">
                <a:solidFill>
                  <a:schemeClr val="dk1"/>
                </a:solidFill>
                <a:latin typeface="Arial"/>
                <a:ea typeface="Arial"/>
                <a:cs typeface="Arial"/>
                <a:sym typeface="Arial"/>
              </a:rPr>
              <a:t>Army Anti-Harassment Policy for the Workplace</a:t>
            </a:r>
            <a:r>
              <a:rPr b="1" lang="en-US" sz="2400">
                <a:solidFill>
                  <a:schemeClr val="dk1"/>
                </a:solidFill>
                <a:latin typeface="Arial"/>
                <a:ea typeface="Arial"/>
                <a:cs typeface="Arial"/>
                <a:sym typeface="Arial"/>
              </a:rPr>
              <a:t> </a:t>
            </a:r>
            <a:endParaRPr/>
          </a:p>
        </p:txBody>
      </p:sp>
      <p:sp>
        <p:nvSpPr>
          <p:cNvPr id="270" name="Google Shape;270;p18"/>
          <p:cNvSpPr txBox="1"/>
          <p:nvPr/>
        </p:nvSpPr>
        <p:spPr>
          <a:xfrm>
            <a:off x="3016015" y="4953000"/>
            <a:ext cx="315618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*Source:  https://www.eeoc.gov/harassment</a:t>
            </a:r>
            <a:endParaRPr/>
          </a:p>
        </p:txBody>
      </p:sp>
      <p:sp>
        <p:nvSpPr>
          <p:cNvPr id="271" name="Google Shape;271;p1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72" name="Google Shape;272;p18"/>
          <p:cNvSpPr txBox="1"/>
          <p:nvPr>
            <p:ph type="title"/>
          </p:nvPr>
        </p:nvSpPr>
        <p:spPr>
          <a:xfrm>
            <a:off x="457200" y="67507"/>
            <a:ext cx="8229600" cy="430489"/>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US" sz="2000" u="sng">
                <a:latin typeface="Arial"/>
                <a:ea typeface="Arial"/>
                <a:cs typeface="Arial"/>
                <a:sym typeface="Arial"/>
              </a:rPr>
              <a:t>Harassment</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19"/>
          <p:cNvSpPr txBox="1"/>
          <p:nvPr>
            <p:ph type="title"/>
          </p:nvPr>
        </p:nvSpPr>
        <p:spPr>
          <a:xfrm>
            <a:off x="457200" y="67507"/>
            <a:ext cx="8229600" cy="430489"/>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US" sz="2000" u="sng">
                <a:latin typeface="Arial"/>
                <a:ea typeface="Arial"/>
                <a:cs typeface="Arial"/>
                <a:sym typeface="Arial"/>
              </a:rPr>
              <a:t>Harassment</a:t>
            </a:r>
            <a:endParaRPr/>
          </a:p>
        </p:txBody>
      </p:sp>
      <p:sp>
        <p:nvSpPr>
          <p:cNvPr id="278" name="Google Shape;278;p19"/>
          <p:cNvSpPr txBox="1"/>
          <p:nvPr>
            <p:ph idx="1" type="body"/>
          </p:nvPr>
        </p:nvSpPr>
        <p:spPr>
          <a:xfrm>
            <a:off x="3124200" y="3978855"/>
            <a:ext cx="5943600" cy="19812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1400"/>
              <a:buFont typeface="Noto Sans Symbols"/>
              <a:buChar char="❑"/>
            </a:pPr>
            <a:r>
              <a:rPr lang="en-US" sz="1400">
                <a:latin typeface="Arial"/>
                <a:ea typeface="Arial"/>
                <a:cs typeface="Arial"/>
                <a:sym typeface="Arial"/>
              </a:rPr>
              <a:t>Lower productivity and morale </a:t>
            </a:r>
            <a:endParaRPr/>
          </a:p>
          <a:p>
            <a:pPr indent="-342900" lvl="0" marL="342900" rtl="0" algn="l">
              <a:spcBef>
                <a:spcPts val="0"/>
              </a:spcBef>
              <a:spcAft>
                <a:spcPts val="0"/>
              </a:spcAft>
              <a:buClr>
                <a:schemeClr val="dk1"/>
              </a:buClr>
              <a:buSzPts val="1400"/>
              <a:buFont typeface="Noto Sans Symbols"/>
              <a:buChar char="❑"/>
            </a:pPr>
            <a:r>
              <a:rPr lang="en-US" sz="1400">
                <a:latin typeface="Arial"/>
                <a:ea typeface="Arial"/>
                <a:cs typeface="Arial"/>
                <a:sym typeface="Arial"/>
              </a:rPr>
              <a:t>Emotional, physical, and economic harm</a:t>
            </a:r>
            <a:endParaRPr sz="1400">
              <a:highlight>
                <a:srgbClr val="FFFF00"/>
              </a:highlight>
              <a:latin typeface="Arial"/>
              <a:ea typeface="Arial"/>
              <a:cs typeface="Arial"/>
              <a:sym typeface="Arial"/>
            </a:endParaRPr>
          </a:p>
          <a:p>
            <a:pPr indent="-342900" lvl="0" marL="342900" rtl="0" algn="l">
              <a:spcBef>
                <a:spcPts val="0"/>
              </a:spcBef>
              <a:spcAft>
                <a:spcPts val="0"/>
              </a:spcAft>
              <a:buClr>
                <a:schemeClr val="dk1"/>
              </a:buClr>
              <a:buSzPts val="1400"/>
              <a:buFont typeface="Noto Sans Symbols"/>
              <a:buChar char="❑"/>
            </a:pPr>
            <a:r>
              <a:rPr lang="en-US" sz="1400">
                <a:latin typeface="Arial"/>
                <a:ea typeface="Arial"/>
                <a:cs typeface="Arial"/>
                <a:sym typeface="Arial"/>
              </a:rPr>
              <a:t>Higher turnover; loss of talent </a:t>
            </a:r>
            <a:endParaRPr/>
          </a:p>
          <a:p>
            <a:pPr indent="-342900" lvl="0" marL="342900" rtl="0" algn="l">
              <a:spcBef>
                <a:spcPts val="0"/>
              </a:spcBef>
              <a:spcAft>
                <a:spcPts val="0"/>
              </a:spcAft>
              <a:buClr>
                <a:schemeClr val="dk1"/>
              </a:buClr>
              <a:buSzPts val="1400"/>
              <a:buFont typeface="Noto Sans Symbols"/>
              <a:buChar char="❑"/>
            </a:pPr>
            <a:r>
              <a:rPr lang="en-US" sz="1400">
                <a:latin typeface="Arial"/>
                <a:ea typeface="Arial"/>
                <a:cs typeface="Arial"/>
                <a:sym typeface="Arial"/>
              </a:rPr>
              <a:t>Higher costs for hiring and training </a:t>
            </a:r>
            <a:endParaRPr/>
          </a:p>
          <a:p>
            <a:pPr indent="-342900" lvl="0" marL="342900" rtl="0" algn="l">
              <a:spcBef>
                <a:spcPts val="0"/>
              </a:spcBef>
              <a:spcAft>
                <a:spcPts val="0"/>
              </a:spcAft>
              <a:buClr>
                <a:schemeClr val="dk1"/>
              </a:buClr>
              <a:buSzPts val="1400"/>
              <a:buFont typeface="Noto Sans Symbols"/>
              <a:buChar char="❑"/>
            </a:pPr>
            <a:r>
              <a:rPr lang="en-US" sz="1400">
                <a:latin typeface="Arial"/>
                <a:ea typeface="Arial"/>
                <a:cs typeface="Arial"/>
                <a:sym typeface="Arial"/>
              </a:rPr>
              <a:t>Potential liability for damages and attorney's fees</a:t>
            </a:r>
            <a:endParaRPr/>
          </a:p>
          <a:p>
            <a:pPr indent="-342900" lvl="0" marL="342900" rtl="0" algn="l">
              <a:spcBef>
                <a:spcPts val="0"/>
              </a:spcBef>
              <a:spcAft>
                <a:spcPts val="0"/>
              </a:spcAft>
              <a:buClr>
                <a:schemeClr val="dk1"/>
              </a:buClr>
              <a:buSzPts val="1400"/>
              <a:buFont typeface="Noto Sans Symbols"/>
              <a:buChar char="❑"/>
            </a:pPr>
            <a:r>
              <a:rPr lang="en-US" sz="1400">
                <a:latin typeface="Arial"/>
                <a:ea typeface="Arial"/>
                <a:cs typeface="Arial"/>
                <a:sym typeface="Arial"/>
              </a:rPr>
              <a:t>Embarrassment to the Army</a:t>
            </a:r>
            <a:endParaRPr/>
          </a:p>
          <a:p>
            <a:pPr indent="-342900" lvl="0" marL="342900" rtl="0" algn="l">
              <a:spcBef>
                <a:spcPts val="0"/>
              </a:spcBef>
              <a:spcAft>
                <a:spcPts val="0"/>
              </a:spcAft>
              <a:buClr>
                <a:schemeClr val="dk1"/>
              </a:buClr>
              <a:buSzPts val="1400"/>
              <a:buFont typeface="Noto Sans Symbols"/>
              <a:buChar char="❑"/>
            </a:pPr>
            <a:r>
              <a:rPr lang="en-US" sz="1400">
                <a:latin typeface="Arial"/>
                <a:ea typeface="Arial"/>
                <a:cs typeface="Arial"/>
                <a:sym typeface="Arial"/>
              </a:rPr>
              <a:t>Degrades the Army’s reputation and ability to attract top talent</a:t>
            </a:r>
            <a:endParaRPr/>
          </a:p>
          <a:p>
            <a:pPr indent="-342900" lvl="0" marL="342900" rtl="0" algn="l">
              <a:spcBef>
                <a:spcPts val="0"/>
              </a:spcBef>
              <a:spcAft>
                <a:spcPts val="0"/>
              </a:spcAft>
              <a:buClr>
                <a:schemeClr val="dk1"/>
              </a:buClr>
              <a:buSzPts val="1400"/>
              <a:buFont typeface="Noto Sans Symbols"/>
              <a:buChar char="❑"/>
            </a:pPr>
            <a:r>
              <a:rPr lang="en-US" sz="1400">
                <a:latin typeface="Arial"/>
                <a:ea typeface="Arial"/>
                <a:cs typeface="Arial"/>
                <a:sym typeface="Arial"/>
              </a:rPr>
              <a:t>Degrades mission readiness</a:t>
            </a:r>
            <a:endParaRPr/>
          </a:p>
        </p:txBody>
      </p:sp>
      <p:pic>
        <p:nvPicPr>
          <p:cNvPr descr="Woman leaning against a wall with head down" id="279" name="Google Shape;279;p19" title="Woman leaning against a wall with head down"/>
          <p:cNvPicPr preferRelativeResize="0"/>
          <p:nvPr/>
        </p:nvPicPr>
        <p:blipFill rotWithShape="1">
          <a:blip r:embed="rId3">
            <a:alphaModFix/>
          </a:blip>
          <a:srcRect b="0" l="0" r="0" t="0"/>
          <a:stretch/>
        </p:blipFill>
        <p:spPr>
          <a:xfrm>
            <a:off x="28107" y="1447800"/>
            <a:ext cx="2638893" cy="3962400"/>
          </a:xfrm>
          <a:prstGeom prst="rect">
            <a:avLst/>
          </a:prstGeom>
          <a:noFill/>
          <a:ln>
            <a:noFill/>
          </a:ln>
        </p:spPr>
      </p:pic>
      <p:sp>
        <p:nvSpPr>
          <p:cNvPr id="280" name="Google Shape;280;p19"/>
          <p:cNvSpPr txBox="1"/>
          <p:nvPr/>
        </p:nvSpPr>
        <p:spPr>
          <a:xfrm>
            <a:off x="3124200" y="3674055"/>
            <a:ext cx="2074607"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u="sng">
                <a:solidFill>
                  <a:schemeClr val="dk1"/>
                </a:solidFill>
                <a:latin typeface="Arial"/>
                <a:ea typeface="Arial"/>
                <a:cs typeface="Arial"/>
                <a:sym typeface="Arial"/>
              </a:rPr>
              <a:t>Effects of Harassment</a:t>
            </a:r>
            <a:endParaRPr/>
          </a:p>
        </p:txBody>
      </p:sp>
      <p:sp>
        <p:nvSpPr>
          <p:cNvPr id="281" name="Google Shape;281;p19"/>
          <p:cNvSpPr txBox="1"/>
          <p:nvPr/>
        </p:nvSpPr>
        <p:spPr>
          <a:xfrm>
            <a:off x="3124200" y="560109"/>
            <a:ext cx="5791200" cy="2945091"/>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1400"/>
              <a:buFont typeface="Arial"/>
              <a:buNone/>
            </a:pPr>
            <a:r>
              <a:rPr b="1" lang="en-US" sz="1400" u="sng">
                <a:solidFill>
                  <a:schemeClr val="dk1"/>
                </a:solidFill>
                <a:latin typeface="Arial"/>
                <a:ea typeface="Arial"/>
                <a:cs typeface="Arial"/>
                <a:sym typeface="Arial"/>
              </a:rPr>
              <a:t>Examples of Harassment </a:t>
            </a:r>
            <a:endParaRPr/>
          </a:p>
          <a:p>
            <a:pPr indent="-342900" lvl="0" marL="342900" marR="0" rtl="0" algn="l">
              <a:spcBef>
                <a:spcPts val="280"/>
              </a:spcBef>
              <a:spcAft>
                <a:spcPts val="0"/>
              </a:spcAft>
              <a:buClr>
                <a:schemeClr val="dk1"/>
              </a:buClr>
              <a:buSzPts val="1400"/>
              <a:buFont typeface="Arial"/>
              <a:buNone/>
            </a:pPr>
            <a:r>
              <a:rPr lang="en-US" sz="1400">
                <a:solidFill>
                  <a:schemeClr val="dk1"/>
                </a:solidFill>
                <a:latin typeface="Arial"/>
                <a:ea typeface="Arial"/>
                <a:cs typeface="Arial"/>
                <a:sym typeface="Arial"/>
              </a:rPr>
              <a:t>Include but are not limited to:</a:t>
            </a:r>
            <a:endParaRPr/>
          </a:p>
          <a:p>
            <a:pPr indent="-230188" lvl="0" marL="230188" marR="0" rtl="0" algn="l">
              <a:spcBef>
                <a:spcPts val="280"/>
              </a:spcBef>
              <a:spcAft>
                <a:spcPts val="0"/>
              </a:spcAft>
              <a:buClr>
                <a:schemeClr val="dk1"/>
              </a:buClr>
              <a:buSzPts val="1400"/>
              <a:buFont typeface="Noto Sans Symbols"/>
              <a:buChar char="❑"/>
            </a:pPr>
            <a:r>
              <a:rPr b="1" lang="en-US" sz="1400">
                <a:solidFill>
                  <a:schemeClr val="dk1"/>
                </a:solidFill>
                <a:latin typeface="Arial"/>
                <a:ea typeface="Arial"/>
                <a:cs typeface="Arial"/>
                <a:sym typeface="Arial"/>
              </a:rPr>
              <a:t>Verbal Conduct </a:t>
            </a:r>
            <a:r>
              <a:rPr lang="en-US" sz="1400">
                <a:solidFill>
                  <a:schemeClr val="dk1"/>
                </a:solidFill>
                <a:latin typeface="Arial"/>
                <a:ea typeface="Arial"/>
                <a:cs typeface="Arial"/>
                <a:sym typeface="Arial"/>
              </a:rPr>
              <a:t>that could include</a:t>
            </a:r>
            <a:endParaRPr/>
          </a:p>
          <a:p>
            <a:pPr indent="-285750" lvl="1" marL="742950" marR="0" rtl="0" algn="l">
              <a:spcBef>
                <a:spcPts val="0"/>
              </a:spcBef>
              <a:spcAft>
                <a:spcPts val="0"/>
              </a:spcAft>
              <a:buClr>
                <a:schemeClr val="dk1"/>
              </a:buClr>
              <a:buSzPts val="1400"/>
              <a:buFont typeface="Noto Sans Symbols"/>
              <a:buChar char="❑"/>
            </a:pPr>
            <a:r>
              <a:rPr b="0" i="0" lang="en-US" sz="1400" u="none" cap="none" strike="noStrike">
                <a:solidFill>
                  <a:schemeClr val="dk1"/>
                </a:solidFill>
                <a:latin typeface="Arial"/>
                <a:ea typeface="Arial"/>
                <a:cs typeface="Arial"/>
                <a:sym typeface="Arial"/>
              </a:rPr>
              <a:t>  Racial or sexual epithets </a:t>
            </a:r>
            <a:endParaRPr/>
          </a:p>
          <a:p>
            <a:pPr indent="-285750" lvl="1" marL="742950" marR="0" rtl="0" algn="l">
              <a:spcBef>
                <a:spcPts val="0"/>
              </a:spcBef>
              <a:spcAft>
                <a:spcPts val="0"/>
              </a:spcAft>
              <a:buClr>
                <a:schemeClr val="dk1"/>
              </a:buClr>
              <a:buSzPts val="1400"/>
              <a:buFont typeface="Noto Sans Symbols"/>
              <a:buChar char="❑"/>
            </a:pPr>
            <a:r>
              <a:rPr b="0" i="0" lang="en-US" sz="1400" u="none" cap="none" strike="noStrike">
                <a:solidFill>
                  <a:schemeClr val="dk1"/>
                </a:solidFill>
                <a:latin typeface="Arial"/>
                <a:ea typeface="Arial"/>
                <a:cs typeface="Arial"/>
                <a:sym typeface="Arial"/>
              </a:rPr>
              <a:t>  Foul language </a:t>
            </a:r>
            <a:endParaRPr/>
          </a:p>
          <a:p>
            <a:pPr indent="-285750" lvl="1" marL="742950" marR="0" rtl="0" algn="l">
              <a:spcBef>
                <a:spcPts val="0"/>
              </a:spcBef>
              <a:spcAft>
                <a:spcPts val="0"/>
              </a:spcAft>
              <a:buClr>
                <a:schemeClr val="dk1"/>
              </a:buClr>
              <a:buSzPts val="1400"/>
              <a:buFont typeface="Noto Sans Symbols"/>
              <a:buChar char="❑"/>
            </a:pPr>
            <a:r>
              <a:rPr b="0" i="0" lang="en-US" sz="1400" u="none" cap="none" strike="noStrike">
                <a:solidFill>
                  <a:schemeClr val="dk1"/>
                </a:solidFill>
                <a:latin typeface="Arial"/>
                <a:ea typeface="Arial"/>
                <a:cs typeface="Arial"/>
                <a:sym typeface="Arial"/>
              </a:rPr>
              <a:t>  Unwanted sexual flirtations </a:t>
            </a:r>
            <a:endParaRPr/>
          </a:p>
          <a:p>
            <a:pPr indent="-285750" lvl="1" marL="742950" marR="0" rtl="0" algn="l">
              <a:spcBef>
                <a:spcPts val="0"/>
              </a:spcBef>
              <a:spcAft>
                <a:spcPts val="0"/>
              </a:spcAft>
              <a:buClr>
                <a:schemeClr val="dk1"/>
              </a:buClr>
              <a:buSzPts val="1400"/>
              <a:buFont typeface="Noto Sans Symbols"/>
              <a:buChar char="❑"/>
            </a:pPr>
            <a:r>
              <a:rPr b="0" i="0" lang="en-US" sz="1400" u="none" cap="none" strike="noStrike">
                <a:solidFill>
                  <a:schemeClr val="dk1"/>
                </a:solidFill>
                <a:latin typeface="Arial"/>
                <a:ea typeface="Arial"/>
                <a:cs typeface="Arial"/>
                <a:sym typeface="Arial"/>
              </a:rPr>
              <a:t>  Ethnic jokes </a:t>
            </a:r>
            <a:endParaRPr/>
          </a:p>
          <a:p>
            <a:pPr indent="-285750" lvl="1" marL="742950" marR="0" rtl="0" algn="l">
              <a:spcBef>
                <a:spcPts val="0"/>
              </a:spcBef>
              <a:spcAft>
                <a:spcPts val="0"/>
              </a:spcAft>
              <a:buClr>
                <a:schemeClr val="dk1"/>
              </a:buClr>
              <a:buSzPts val="1400"/>
              <a:buFont typeface="Noto Sans Symbols"/>
              <a:buChar char="❑"/>
            </a:pPr>
            <a:r>
              <a:rPr b="0" i="0" lang="en-US" sz="1400" u="none" cap="none" strike="noStrike">
                <a:solidFill>
                  <a:schemeClr val="dk1"/>
                </a:solidFill>
                <a:latin typeface="Arial"/>
                <a:ea typeface="Arial"/>
                <a:cs typeface="Arial"/>
                <a:sym typeface="Arial"/>
              </a:rPr>
              <a:t>  Derogatory statements or slurs</a:t>
            </a:r>
            <a:endParaRPr/>
          </a:p>
          <a:p>
            <a:pPr indent="-285750" lvl="1" marL="285750" marR="0" rtl="0" algn="l">
              <a:spcBef>
                <a:spcPts val="280"/>
              </a:spcBef>
              <a:spcAft>
                <a:spcPts val="0"/>
              </a:spcAft>
              <a:buClr>
                <a:schemeClr val="dk1"/>
              </a:buClr>
              <a:buSzPts val="1400"/>
              <a:buFont typeface="Noto Sans Symbols"/>
              <a:buChar char="❑"/>
            </a:pPr>
            <a:r>
              <a:rPr b="1" i="0" lang="en-US" sz="1400" u="none" cap="none" strike="noStrike">
                <a:solidFill>
                  <a:schemeClr val="dk1"/>
                </a:solidFill>
                <a:latin typeface="Arial"/>
                <a:ea typeface="Arial"/>
                <a:cs typeface="Arial"/>
                <a:sym typeface="Arial"/>
              </a:rPr>
              <a:t>Physical conduct </a:t>
            </a:r>
            <a:r>
              <a:rPr b="0" i="0" lang="en-US" sz="1400" u="none" cap="none" strike="noStrike">
                <a:solidFill>
                  <a:schemeClr val="dk1"/>
                </a:solidFill>
                <a:latin typeface="Arial"/>
                <a:ea typeface="Arial"/>
                <a:cs typeface="Arial"/>
                <a:sym typeface="Arial"/>
              </a:rPr>
              <a:t>that includes improper touching or sexual assault; or </a:t>
            </a:r>
            <a:endParaRPr/>
          </a:p>
          <a:p>
            <a:pPr indent="-285750" lvl="1" marL="285750" marR="0" rtl="0" algn="l">
              <a:spcBef>
                <a:spcPts val="280"/>
              </a:spcBef>
              <a:spcAft>
                <a:spcPts val="0"/>
              </a:spcAft>
              <a:buClr>
                <a:schemeClr val="dk1"/>
              </a:buClr>
              <a:buSzPts val="1400"/>
              <a:buFont typeface="Noto Sans Symbols"/>
              <a:buChar char="❑"/>
            </a:pPr>
            <a:r>
              <a:rPr b="1" i="0" lang="en-US" sz="1400" u="none" cap="none" strike="noStrike">
                <a:solidFill>
                  <a:schemeClr val="dk1"/>
                </a:solidFill>
                <a:latin typeface="Arial"/>
                <a:ea typeface="Arial"/>
                <a:cs typeface="Arial"/>
                <a:sym typeface="Arial"/>
              </a:rPr>
              <a:t>Visual harassment </a:t>
            </a:r>
            <a:r>
              <a:rPr b="0" i="0" lang="en-US" sz="1400" u="none" cap="none" strike="noStrike">
                <a:solidFill>
                  <a:schemeClr val="dk1"/>
                </a:solidFill>
                <a:latin typeface="Arial"/>
                <a:ea typeface="Arial"/>
                <a:cs typeface="Arial"/>
                <a:sym typeface="Arial"/>
              </a:rPr>
              <a:t>that could include racially or sexually explicit or derogatory posters, cartoons or drawings, obscene gestures, or items such as a noose.</a:t>
            </a:r>
            <a:endParaRPr/>
          </a:p>
        </p:txBody>
      </p:sp>
      <p:sp>
        <p:nvSpPr>
          <p:cNvPr id="282" name="Google Shape;282;p19"/>
          <p:cNvSpPr txBox="1"/>
          <p:nvPr/>
        </p:nvSpPr>
        <p:spPr>
          <a:xfrm>
            <a:off x="381000" y="5801380"/>
            <a:ext cx="7620000" cy="523220"/>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400"/>
              <a:buFont typeface="Noto Sans Symbols"/>
              <a:buChar char="❑"/>
            </a:pPr>
            <a:r>
              <a:rPr b="1" lang="en-US" sz="1400" u="sng">
                <a:solidFill>
                  <a:schemeClr val="dk1"/>
                </a:solidFill>
                <a:latin typeface="Arial"/>
                <a:ea typeface="Arial"/>
                <a:cs typeface="Arial"/>
                <a:sym typeface="Arial"/>
              </a:rPr>
              <a:t>Penalties for Harassment</a:t>
            </a:r>
            <a:r>
              <a:rPr lang="en-US" sz="1400">
                <a:solidFill>
                  <a:schemeClr val="dk1"/>
                </a:solidFill>
                <a:latin typeface="Arial"/>
                <a:ea typeface="Arial"/>
                <a:cs typeface="Arial"/>
                <a:sym typeface="Arial"/>
              </a:rPr>
              <a:t>: Discipline up to and including termination from employment if harassment claim is substantiated, dependent on the severity of the harassment</a:t>
            </a:r>
            <a:endParaRPr/>
          </a:p>
        </p:txBody>
      </p:sp>
      <p:sp>
        <p:nvSpPr>
          <p:cNvPr id="283" name="Google Shape;283;p1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2"/>
          <p:cNvSpPr txBox="1"/>
          <p:nvPr>
            <p:ph type="title"/>
          </p:nvPr>
        </p:nvSpPr>
        <p:spPr>
          <a:xfrm>
            <a:off x="685800" y="629782"/>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US" sz="1200">
                <a:latin typeface="Arial"/>
                <a:ea typeface="Arial"/>
                <a:cs typeface="Arial"/>
                <a:sym typeface="Arial"/>
              </a:rPr>
              <a:t>The UTNG MEO/EEO program is designed to maximize the military force potential by ensuring fair treatment without regard to race, color, sex, religion, national origin, age, or disability. We work to provide an environment free of unlawful discrimination, sexual harassment and offensive behavior. The UTNG MEO/EEO program promotes unit readiness, mission accomplishment, and unit effectiveness, by ensuring equal opportunity for every Soldier, Airman and Civilian through human relations education, diversity, organizational assessments, and fair treatment based on merit, accomplishments and capabilities.</a:t>
            </a:r>
            <a:endParaRPr b="1">
              <a:latin typeface="Arial"/>
              <a:ea typeface="Arial"/>
              <a:cs typeface="Arial"/>
              <a:sym typeface="Arial"/>
            </a:endParaRPr>
          </a:p>
        </p:txBody>
      </p:sp>
      <p:sp>
        <p:nvSpPr>
          <p:cNvPr id="101" name="Google Shape;101;p2"/>
          <p:cNvSpPr txBox="1"/>
          <p:nvPr>
            <p:ph idx="1" type="body"/>
          </p:nvPr>
        </p:nvSpPr>
        <p:spPr>
          <a:xfrm>
            <a:off x="457200" y="2095184"/>
            <a:ext cx="8229600" cy="446290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800"/>
              <a:buNone/>
            </a:pPr>
            <a:r>
              <a:t/>
            </a:r>
            <a:endParaRPr b="1" sz="1800" u="sng">
              <a:solidFill>
                <a:srgbClr val="333333"/>
              </a:solidFill>
              <a:highlight>
                <a:srgbClr val="FFFFFF"/>
              </a:highlight>
            </a:endParaRPr>
          </a:p>
          <a:p>
            <a:pPr indent="0" lvl="0" marL="0" rtl="0" algn="l">
              <a:spcBef>
                <a:spcPts val="360"/>
              </a:spcBef>
              <a:spcAft>
                <a:spcPts val="0"/>
              </a:spcAft>
              <a:buClr>
                <a:srgbClr val="333333"/>
              </a:buClr>
              <a:buSzPts val="1800"/>
              <a:buNone/>
            </a:pPr>
            <a:r>
              <a:rPr b="1" lang="en-US" sz="1800" u="sng">
                <a:solidFill>
                  <a:srgbClr val="333333"/>
                </a:solidFill>
                <a:highlight>
                  <a:srgbClr val="FFFFFF"/>
                </a:highlight>
              </a:rPr>
              <a:t>State Equal Employment Manager:</a:t>
            </a:r>
            <a:endParaRPr sz="1800">
              <a:solidFill>
                <a:srgbClr val="333333"/>
              </a:solidFill>
              <a:highlight>
                <a:srgbClr val="FFFFFF"/>
              </a:highlight>
            </a:endParaRPr>
          </a:p>
          <a:p>
            <a:pPr indent="0" lvl="0" marL="0" rtl="0" algn="l">
              <a:spcBef>
                <a:spcPts val="360"/>
              </a:spcBef>
              <a:spcAft>
                <a:spcPts val="0"/>
              </a:spcAft>
              <a:buClr>
                <a:srgbClr val="333333"/>
              </a:buClr>
              <a:buSzPts val="1800"/>
              <a:buNone/>
            </a:pPr>
            <a:r>
              <a:rPr lang="en-US" sz="1800">
                <a:solidFill>
                  <a:srgbClr val="333333"/>
                </a:solidFill>
                <a:highlight>
                  <a:srgbClr val="FFFFFF"/>
                </a:highlight>
              </a:rPr>
              <a:t>Travis Bringhurst</a:t>
            </a:r>
            <a:endParaRPr/>
          </a:p>
          <a:p>
            <a:pPr indent="0" lvl="0" marL="0" rtl="0" algn="l">
              <a:spcBef>
                <a:spcPts val="360"/>
              </a:spcBef>
              <a:spcAft>
                <a:spcPts val="0"/>
              </a:spcAft>
              <a:buClr>
                <a:srgbClr val="333333"/>
              </a:buClr>
              <a:buSzPts val="1800"/>
              <a:buNone/>
            </a:pPr>
            <a:r>
              <a:rPr lang="en-US" sz="1800">
                <a:solidFill>
                  <a:srgbClr val="333333"/>
                </a:solidFill>
                <a:highlight>
                  <a:srgbClr val="FFFFFF"/>
                </a:highlight>
              </a:rPr>
              <a:t>801-432-4855</a:t>
            </a:r>
            <a:endParaRPr/>
          </a:p>
          <a:p>
            <a:pPr indent="0" lvl="0" marL="0" rtl="0" algn="l">
              <a:spcBef>
                <a:spcPts val="360"/>
              </a:spcBef>
              <a:spcAft>
                <a:spcPts val="0"/>
              </a:spcAft>
              <a:buClr>
                <a:srgbClr val="333333"/>
              </a:buClr>
              <a:buSzPts val="1800"/>
              <a:buNone/>
            </a:pPr>
            <a:r>
              <a:rPr lang="en-US" sz="1800" u="sng">
                <a:solidFill>
                  <a:srgbClr val="333333"/>
                </a:solidFill>
                <a:highlight>
                  <a:srgbClr val="FFFFFF"/>
                </a:highlight>
                <a:hlinkClick r:id="rId3">
                  <a:extLst>
                    <a:ext uri="{A12FA001-AC4F-418D-AE19-62706E023703}">
                      <ahyp:hlinkClr val="tx"/>
                    </a:ext>
                  </a:extLst>
                </a:hlinkClick>
              </a:rPr>
              <a:t>travis.w.bringhurst.civ@army.mil</a:t>
            </a:r>
            <a:endParaRPr sz="1800">
              <a:solidFill>
                <a:srgbClr val="333333"/>
              </a:solidFill>
              <a:highlight>
                <a:srgbClr val="FFFFFF"/>
              </a:highlight>
            </a:endParaRPr>
          </a:p>
          <a:p>
            <a:pPr indent="0" lvl="0" marL="0" rtl="0" algn="l">
              <a:spcBef>
                <a:spcPts val="360"/>
              </a:spcBef>
              <a:spcAft>
                <a:spcPts val="0"/>
              </a:spcAft>
              <a:buClr>
                <a:schemeClr val="dk1"/>
              </a:buClr>
              <a:buSzPts val="1800"/>
              <a:buNone/>
            </a:pPr>
            <a:r>
              <a:t/>
            </a:r>
            <a:endParaRPr sz="1800">
              <a:solidFill>
                <a:srgbClr val="333333"/>
              </a:solidFill>
              <a:highlight>
                <a:srgbClr val="FFFFFF"/>
              </a:highlight>
            </a:endParaRPr>
          </a:p>
          <a:p>
            <a:pPr indent="0" lvl="0" marL="0" rtl="0" algn="l">
              <a:spcBef>
                <a:spcPts val="360"/>
              </a:spcBef>
              <a:spcAft>
                <a:spcPts val="0"/>
              </a:spcAft>
              <a:buClr>
                <a:srgbClr val="333333"/>
              </a:buClr>
              <a:buSzPts val="1800"/>
              <a:buNone/>
            </a:pPr>
            <a:r>
              <a:rPr b="1" lang="en-US" sz="1800" u="sng">
                <a:solidFill>
                  <a:srgbClr val="333333"/>
                </a:solidFill>
                <a:highlight>
                  <a:srgbClr val="FFFFFF"/>
                </a:highlight>
              </a:rPr>
              <a:t>Disability Program Manager:</a:t>
            </a:r>
            <a:endParaRPr sz="1800">
              <a:solidFill>
                <a:srgbClr val="333333"/>
              </a:solidFill>
              <a:highlight>
                <a:srgbClr val="FFFFFF"/>
              </a:highlight>
            </a:endParaRPr>
          </a:p>
          <a:p>
            <a:pPr indent="0" lvl="0" marL="0" rtl="0" algn="l">
              <a:spcBef>
                <a:spcPts val="360"/>
              </a:spcBef>
              <a:spcAft>
                <a:spcPts val="0"/>
              </a:spcAft>
              <a:buClr>
                <a:srgbClr val="333333"/>
              </a:buClr>
              <a:buSzPts val="1800"/>
              <a:buNone/>
            </a:pPr>
            <a:r>
              <a:rPr lang="en-US" sz="1800">
                <a:solidFill>
                  <a:srgbClr val="333333"/>
                </a:solidFill>
                <a:highlight>
                  <a:srgbClr val="FFFFFF"/>
                </a:highlight>
              </a:rPr>
              <a:t>Amberlee Yon</a:t>
            </a:r>
            <a:endParaRPr/>
          </a:p>
          <a:p>
            <a:pPr indent="0" lvl="0" marL="0" rtl="0" algn="l">
              <a:spcBef>
                <a:spcPts val="360"/>
              </a:spcBef>
              <a:spcAft>
                <a:spcPts val="0"/>
              </a:spcAft>
              <a:buClr>
                <a:srgbClr val="333333"/>
              </a:buClr>
              <a:buSzPts val="1800"/>
              <a:buNone/>
            </a:pPr>
            <a:r>
              <a:rPr lang="en-US" sz="1800">
                <a:solidFill>
                  <a:srgbClr val="333333"/>
                </a:solidFill>
                <a:highlight>
                  <a:srgbClr val="FFFFFF"/>
                </a:highlight>
              </a:rPr>
              <a:t>801-432-4855</a:t>
            </a:r>
            <a:endParaRPr/>
          </a:p>
          <a:p>
            <a:pPr indent="0" lvl="0" marL="0" rtl="0" algn="l">
              <a:spcBef>
                <a:spcPts val="360"/>
              </a:spcBef>
              <a:spcAft>
                <a:spcPts val="0"/>
              </a:spcAft>
              <a:buClr>
                <a:srgbClr val="333333"/>
              </a:buClr>
              <a:buSzPts val="1800"/>
              <a:buNone/>
            </a:pPr>
            <a:r>
              <a:rPr lang="en-US" sz="1800" u="sng">
                <a:solidFill>
                  <a:srgbClr val="333333"/>
                </a:solidFill>
                <a:highlight>
                  <a:srgbClr val="FFFFFF"/>
                </a:highlight>
                <a:hlinkClick r:id="rId4">
                  <a:extLst>
                    <a:ext uri="{A12FA001-AC4F-418D-AE19-62706E023703}">
                      <ahyp:hlinkClr val="tx"/>
                    </a:ext>
                  </a:extLst>
                </a:hlinkClick>
              </a:rPr>
              <a:t>amberlee.yon.civ@army.mil</a:t>
            </a:r>
            <a:endParaRPr sz="1800">
              <a:solidFill>
                <a:srgbClr val="333333"/>
              </a:solidFill>
              <a:highlight>
                <a:srgbClr val="FFFFFF"/>
              </a:highlight>
            </a:endParaRPr>
          </a:p>
          <a:p>
            <a:pPr indent="0" lvl="0" marL="0" rtl="0" algn="l">
              <a:spcBef>
                <a:spcPts val="400"/>
              </a:spcBef>
              <a:spcAft>
                <a:spcPts val="0"/>
              </a:spcAft>
              <a:buClr>
                <a:schemeClr val="dk1"/>
              </a:buClr>
              <a:buSzPts val="2000"/>
              <a:buNone/>
            </a:pPr>
            <a:r>
              <a:t/>
            </a:r>
            <a:endParaRPr b="1" i="0" sz="2000" u="sng">
              <a:solidFill>
                <a:srgbClr val="333333"/>
              </a:solidFill>
              <a:highlight>
                <a:srgbClr val="FFFFFF"/>
              </a:highlight>
              <a:latin typeface="Quattrocento Sans"/>
              <a:ea typeface="Quattrocento Sans"/>
              <a:cs typeface="Quattrocento Sans"/>
              <a:sym typeface="Quattrocento Sans"/>
            </a:endParaRPr>
          </a:p>
          <a:p>
            <a:pPr indent="0" lvl="0" marL="0" rtl="0" algn="ctr">
              <a:spcBef>
                <a:spcPts val="400"/>
              </a:spcBef>
              <a:spcAft>
                <a:spcPts val="0"/>
              </a:spcAft>
              <a:buClr>
                <a:schemeClr val="dk1"/>
              </a:buClr>
              <a:buSzPts val="2000"/>
              <a:buNone/>
            </a:pPr>
            <a:r>
              <a:t/>
            </a:r>
            <a:endParaRPr b="0" i="0" sz="2000">
              <a:solidFill>
                <a:srgbClr val="333333"/>
              </a:solidFill>
              <a:highlight>
                <a:srgbClr val="FFFFFF"/>
              </a:highlight>
              <a:latin typeface="Quattrocento Sans"/>
              <a:ea typeface="Quattrocento Sans"/>
              <a:cs typeface="Quattrocento Sans"/>
              <a:sym typeface="Quattrocento Sans"/>
            </a:endParaRPr>
          </a:p>
          <a:p>
            <a:pPr indent="-139700" lvl="0" marL="342900" rtl="0" algn="l">
              <a:spcBef>
                <a:spcPts val="640"/>
              </a:spcBef>
              <a:spcAft>
                <a:spcPts val="0"/>
              </a:spcAft>
              <a:buClr>
                <a:schemeClr val="dk1"/>
              </a:buClr>
              <a:buSzPts val="3200"/>
              <a:buNone/>
            </a:pPr>
            <a:r>
              <a:t/>
            </a:r>
            <a:endParaRPr/>
          </a:p>
        </p:txBody>
      </p:sp>
      <p:sp>
        <p:nvSpPr>
          <p:cNvPr id="102" name="Google Shape;102;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Table&#10;&#10;Description automatically generated" id="103" name="Google Shape;103;p2"/>
          <p:cNvPicPr preferRelativeResize="0"/>
          <p:nvPr/>
        </p:nvPicPr>
        <p:blipFill rotWithShape="1">
          <a:blip r:embed="rId5">
            <a:alphaModFix/>
          </a:blip>
          <a:srcRect b="0" l="0" r="0" t="0"/>
          <a:stretch/>
        </p:blipFill>
        <p:spPr>
          <a:xfrm>
            <a:off x="4419600" y="1812411"/>
            <a:ext cx="4010314" cy="4582298"/>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20"/>
          <p:cNvSpPr txBox="1"/>
          <p:nvPr>
            <p:ph idx="1" type="body"/>
          </p:nvPr>
        </p:nvSpPr>
        <p:spPr>
          <a:xfrm>
            <a:off x="457200" y="990600"/>
            <a:ext cx="8229600" cy="50292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1400"/>
              <a:buFont typeface="Noto Sans Symbols"/>
              <a:buChar char="❑"/>
            </a:pPr>
            <a:r>
              <a:rPr lang="en-US" sz="1400">
                <a:latin typeface="Arial"/>
                <a:ea typeface="Arial"/>
                <a:cs typeface="Arial"/>
                <a:sym typeface="Arial"/>
              </a:rPr>
              <a:t>Sexual harassment is a form of sex discrimination.</a:t>
            </a:r>
            <a:endParaRPr/>
          </a:p>
          <a:p>
            <a:pPr indent="-254000" lvl="0" marL="342900" rtl="0" algn="l">
              <a:spcBef>
                <a:spcPts val="280"/>
              </a:spcBef>
              <a:spcAft>
                <a:spcPts val="0"/>
              </a:spcAft>
              <a:buClr>
                <a:schemeClr val="dk1"/>
              </a:buClr>
              <a:buSzPts val="1400"/>
              <a:buFont typeface="Noto Sans Symbols"/>
              <a:buNone/>
            </a:pPr>
            <a:r>
              <a:t/>
            </a:r>
            <a:endParaRPr sz="1400">
              <a:latin typeface="Arial"/>
              <a:ea typeface="Arial"/>
              <a:cs typeface="Arial"/>
              <a:sym typeface="Arial"/>
            </a:endParaRPr>
          </a:p>
          <a:p>
            <a:pPr indent="-342900" lvl="0" marL="342900" rtl="0" algn="l">
              <a:spcBef>
                <a:spcPts val="280"/>
              </a:spcBef>
              <a:spcAft>
                <a:spcPts val="0"/>
              </a:spcAft>
              <a:buClr>
                <a:schemeClr val="dk1"/>
              </a:buClr>
              <a:buSzPts val="1400"/>
              <a:buFont typeface="Noto Sans Symbols"/>
              <a:buChar char="❑"/>
            </a:pPr>
            <a:r>
              <a:rPr b="0" i="0" lang="en-US" sz="1400">
                <a:latin typeface="Arial"/>
                <a:ea typeface="Arial"/>
                <a:cs typeface="Arial"/>
                <a:sym typeface="Arial"/>
              </a:rPr>
              <a:t>There are two formally defined types of sexual harassment: </a:t>
            </a:r>
            <a:r>
              <a:rPr b="0" i="0" lang="en-US" sz="1400" u="none" strike="noStrike">
                <a:latin typeface="Arial"/>
                <a:ea typeface="Arial"/>
                <a:cs typeface="Arial"/>
                <a:sym typeface="Arial"/>
              </a:rPr>
              <a:t>Quid pro quo</a:t>
            </a:r>
            <a:r>
              <a:rPr b="0" i="0" lang="en-US" sz="1400">
                <a:latin typeface="Arial"/>
                <a:ea typeface="Arial"/>
                <a:cs typeface="Arial"/>
                <a:sym typeface="Arial"/>
              </a:rPr>
              <a:t> and </a:t>
            </a:r>
            <a:r>
              <a:rPr b="0" i="0" lang="en-US" sz="1400" u="none" strike="noStrike">
                <a:latin typeface="Arial"/>
                <a:ea typeface="Arial"/>
                <a:cs typeface="Arial"/>
                <a:sym typeface="Arial"/>
              </a:rPr>
              <a:t>hostile environment</a:t>
            </a:r>
            <a:r>
              <a:rPr b="0" i="0" lang="en-US" sz="1400">
                <a:latin typeface="Arial"/>
                <a:ea typeface="Arial"/>
                <a:cs typeface="Arial"/>
                <a:sym typeface="Arial"/>
              </a:rPr>
              <a:t>.</a:t>
            </a:r>
            <a:endParaRPr/>
          </a:p>
          <a:p>
            <a:pPr indent="0" lvl="0" marL="0" rtl="0" algn="l">
              <a:spcBef>
                <a:spcPts val="280"/>
              </a:spcBef>
              <a:spcAft>
                <a:spcPts val="0"/>
              </a:spcAft>
              <a:buClr>
                <a:schemeClr val="dk1"/>
              </a:buClr>
              <a:buSzPts val="1400"/>
              <a:buNone/>
            </a:pPr>
            <a:r>
              <a:t/>
            </a:r>
            <a:endParaRPr b="0" i="0" sz="1400">
              <a:latin typeface="Arial"/>
              <a:ea typeface="Arial"/>
              <a:cs typeface="Arial"/>
              <a:sym typeface="Arial"/>
            </a:endParaRPr>
          </a:p>
          <a:p>
            <a:pPr indent="-342900" lvl="1" marL="800100" rtl="0" algn="l">
              <a:spcBef>
                <a:spcPts val="280"/>
              </a:spcBef>
              <a:spcAft>
                <a:spcPts val="0"/>
              </a:spcAft>
              <a:buClr>
                <a:schemeClr val="dk1"/>
              </a:buClr>
              <a:buSzPts val="1400"/>
              <a:buFont typeface="Arial"/>
              <a:buAutoNum type="alphaLcPeriod"/>
            </a:pPr>
            <a:r>
              <a:rPr b="0" i="0" lang="en-US" sz="1400">
                <a:latin typeface="Arial"/>
                <a:ea typeface="Arial"/>
                <a:cs typeface="Arial"/>
                <a:sym typeface="Arial"/>
              </a:rPr>
              <a:t>Quid pro quo is a Latin phrase literally meaning “this for that”.</a:t>
            </a:r>
            <a:endParaRPr/>
          </a:p>
          <a:p>
            <a:pPr indent="-342900" lvl="1" marL="800100" rtl="0" algn="l">
              <a:spcBef>
                <a:spcPts val="280"/>
              </a:spcBef>
              <a:spcAft>
                <a:spcPts val="0"/>
              </a:spcAft>
              <a:buClr>
                <a:schemeClr val="dk1"/>
              </a:buClr>
              <a:buSzPts val="1400"/>
              <a:buFont typeface="Arial"/>
              <a:buAutoNum type="alphaLcPeriod"/>
            </a:pPr>
            <a:r>
              <a:rPr b="0" i="0" lang="en-US" sz="1400">
                <a:latin typeface="Arial"/>
                <a:ea typeface="Arial"/>
                <a:cs typeface="Arial"/>
                <a:sym typeface="Arial"/>
              </a:rPr>
              <a:t>Hostile environment, to include the work environment, can occur when Soldiers or DA Civilians are subjected to offensive, unwanted and unsolicited comments, or conduct of a sexual nature.</a:t>
            </a:r>
            <a:endParaRPr/>
          </a:p>
          <a:p>
            <a:pPr indent="0" lvl="1" marL="457200" rtl="0" algn="l">
              <a:spcBef>
                <a:spcPts val="280"/>
              </a:spcBef>
              <a:spcAft>
                <a:spcPts val="0"/>
              </a:spcAft>
              <a:buClr>
                <a:schemeClr val="dk1"/>
              </a:buClr>
              <a:buSzPts val="1400"/>
              <a:buNone/>
            </a:pPr>
            <a:r>
              <a:t/>
            </a:r>
            <a:endParaRPr sz="1400">
              <a:latin typeface="Arial"/>
              <a:ea typeface="Arial"/>
              <a:cs typeface="Arial"/>
              <a:sym typeface="Arial"/>
            </a:endParaRPr>
          </a:p>
          <a:p>
            <a:pPr indent="-342900" lvl="0" marL="342900" rtl="0" algn="l">
              <a:spcBef>
                <a:spcPts val="280"/>
              </a:spcBef>
              <a:spcAft>
                <a:spcPts val="0"/>
              </a:spcAft>
              <a:buClr>
                <a:schemeClr val="dk1"/>
              </a:buClr>
              <a:buSzPts val="1400"/>
              <a:buFont typeface="Noto Sans Symbols"/>
              <a:buChar char="❑"/>
            </a:pPr>
            <a:r>
              <a:rPr lang="en-US" sz="1400">
                <a:latin typeface="Arial"/>
                <a:ea typeface="Arial"/>
                <a:cs typeface="Arial"/>
                <a:sym typeface="Arial"/>
              </a:rPr>
              <a:t>Sexual harassment includes unwelcome sexual advances, requests for sexual favors and other verbal or physical conduct of a sexual nature when:</a:t>
            </a:r>
            <a:br>
              <a:rPr lang="en-US" sz="1400">
                <a:latin typeface="Arial"/>
                <a:ea typeface="Arial"/>
                <a:cs typeface="Arial"/>
                <a:sym typeface="Arial"/>
              </a:rPr>
            </a:br>
            <a:endParaRPr sz="1400">
              <a:latin typeface="Arial"/>
              <a:ea typeface="Arial"/>
              <a:cs typeface="Arial"/>
              <a:sym typeface="Arial"/>
            </a:endParaRPr>
          </a:p>
          <a:p>
            <a:pPr indent="-514350" lvl="1" marL="914400" rtl="0" algn="l">
              <a:spcBef>
                <a:spcPts val="280"/>
              </a:spcBef>
              <a:spcAft>
                <a:spcPts val="0"/>
              </a:spcAft>
              <a:buClr>
                <a:schemeClr val="dk1"/>
              </a:buClr>
              <a:buSzPts val="1400"/>
              <a:buFont typeface="Arial"/>
              <a:buAutoNum type="alphaLcPeriod"/>
            </a:pPr>
            <a:r>
              <a:rPr lang="en-US" sz="1400">
                <a:latin typeface="Arial"/>
                <a:ea typeface="Arial"/>
                <a:cs typeface="Arial"/>
                <a:sym typeface="Arial"/>
              </a:rPr>
              <a:t>submission to such conduct is made either explicitly or implicitly a term or condition of a person's job, pay or career; or</a:t>
            </a:r>
            <a:br>
              <a:rPr lang="en-US" sz="1400">
                <a:latin typeface="Arial"/>
                <a:ea typeface="Arial"/>
                <a:cs typeface="Arial"/>
                <a:sym typeface="Arial"/>
              </a:rPr>
            </a:br>
            <a:endParaRPr sz="1400">
              <a:latin typeface="Arial"/>
              <a:ea typeface="Arial"/>
              <a:cs typeface="Arial"/>
              <a:sym typeface="Arial"/>
            </a:endParaRPr>
          </a:p>
          <a:p>
            <a:pPr indent="-514350" lvl="1" marL="914400" rtl="0" algn="l">
              <a:spcBef>
                <a:spcPts val="280"/>
              </a:spcBef>
              <a:spcAft>
                <a:spcPts val="0"/>
              </a:spcAft>
              <a:buClr>
                <a:schemeClr val="dk1"/>
              </a:buClr>
              <a:buSzPts val="1400"/>
              <a:buFont typeface="Arial"/>
              <a:buAutoNum type="alphaLcPeriod"/>
            </a:pPr>
            <a:r>
              <a:rPr lang="en-US" sz="1400">
                <a:latin typeface="Arial"/>
                <a:ea typeface="Arial"/>
                <a:cs typeface="Arial"/>
                <a:sym typeface="Arial"/>
              </a:rPr>
              <a:t>submission to or rejection of such conduct by a person is used as a basis for career or employment decisions affecting that person; or</a:t>
            </a:r>
            <a:br>
              <a:rPr lang="en-US" sz="1400">
                <a:latin typeface="Arial"/>
                <a:ea typeface="Arial"/>
                <a:cs typeface="Arial"/>
                <a:sym typeface="Arial"/>
              </a:rPr>
            </a:br>
            <a:endParaRPr sz="1400">
              <a:latin typeface="Arial"/>
              <a:ea typeface="Arial"/>
              <a:cs typeface="Arial"/>
              <a:sym typeface="Arial"/>
            </a:endParaRPr>
          </a:p>
          <a:p>
            <a:pPr indent="-514350" lvl="1" marL="914400" rtl="0" algn="l">
              <a:spcBef>
                <a:spcPts val="280"/>
              </a:spcBef>
              <a:spcAft>
                <a:spcPts val="0"/>
              </a:spcAft>
              <a:buClr>
                <a:schemeClr val="dk1"/>
              </a:buClr>
              <a:buSzPts val="1400"/>
              <a:buFont typeface="Arial"/>
              <a:buAutoNum type="alphaLcPeriod"/>
            </a:pPr>
            <a:r>
              <a:rPr lang="en-US" sz="1400">
                <a:latin typeface="Arial"/>
                <a:ea typeface="Arial"/>
                <a:cs typeface="Arial"/>
                <a:sym typeface="Arial"/>
              </a:rPr>
              <a:t>such conduct has the purpose or effect of unreasonably interfering with an individual's work performance or creates an intimidating, hostile or offensive working environment.</a:t>
            </a:r>
            <a:endParaRPr/>
          </a:p>
        </p:txBody>
      </p:sp>
      <p:sp>
        <p:nvSpPr>
          <p:cNvPr id="289" name="Google Shape;289;p20"/>
          <p:cNvSpPr txBox="1"/>
          <p:nvPr/>
        </p:nvSpPr>
        <p:spPr>
          <a:xfrm>
            <a:off x="3048000" y="533400"/>
            <a:ext cx="3026791" cy="73866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u="sng">
                <a:solidFill>
                  <a:schemeClr val="dk1"/>
                </a:solidFill>
                <a:latin typeface="Arial"/>
                <a:ea typeface="Arial"/>
                <a:cs typeface="Arial"/>
                <a:sym typeface="Arial"/>
              </a:rPr>
              <a:t>Sexual Harassment</a:t>
            </a:r>
            <a:endParaRPr/>
          </a:p>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290" name="Google Shape;290;p2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91" name="Google Shape;291;p20"/>
          <p:cNvSpPr txBox="1"/>
          <p:nvPr>
            <p:ph type="title"/>
          </p:nvPr>
        </p:nvSpPr>
        <p:spPr>
          <a:xfrm>
            <a:off x="457200" y="67507"/>
            <a:ext cx="8229600" cy="430489"/>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US" sz="2000" u="sng">
                <a:latin typeface="Arial"/>
                <a:ea typeface="Arial"/>
                <a:cs typeface="Arial"/>
                <a:sym typeface="Arial"/>
              </a:rPr>
              <a:t>Harassment</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2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97" name="Google Shape;297;p21"/>
          <p:cNvSpPr txBox="1"/>
          <p:nvPr/>
        </p:nvSpPr>
        <p:spPr>
          <a:xfrm>
            <a:off x="228600" y="1600200"/>
            <a:ext cx="8458200" cy="3785652"/>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1600"/>
              <a:buFont typeface="Noto Sans Symbols"/>
              <a:buChar char="❑"/>
            </a:pPr>
            <a:r>
              <a:rPr lang="en-US" sz="1600">
                <a:solidFill>
                  <a:schemeClr val="dk1"/>
                </a:solidFill>
                <a:latin typeface="Arial"/>
                <a:ea typeface="Arial"/>
                <a:cs typeface="Arial"/>
                <a:sym typeface="Arial"/>
              </a:rPr>
              <a:t>If a DA Civilian believes they have been subjected to sexual harassment, the individuals should:</a:t>
            </a:r>
            <a:endParaRPr/>
          </a:p>
          <a:p>
            <a:pPr indent="0" lvl="0" marL="0" marR="0" rtl="0" algn="l">
              <a:spcBef>
                <a:spcPts val="0"/>
              </a:spcBef>
              <a:spcAft>
                <a:spcPts val="0"/>
              </a:spcAft>
              <a:buNone/>
            </a:pPr>
            <a:r>
              <a:rPr lang="en-US" sz="1600">
                <a:solidFill>
                  <a:schemeClr val="dk1"/>
                </a:solidFill>
                <a:latin typeface="Arial"/>
                <a:ea typeface="Arial"/>
                <a:cs typeface="Arial"/>
                <a:sym typeface="Arial"/>
              </a:rPr>
              <a:t> </a:t>
            </a:r>
            <a:endParaRPr/>
          </a:p>
          <a:p>
            <a:pPr indent="-342900" lvl="1" marL="800100" marR="0" rtl="0" algn="l">
              <a:spcBef>
                <a:spcPts val="0"/>
              </a:spcBef>
              <a:spcAft>
                <a:spcPts val="0"/>
              </a:spcAft>
              <a:buClr>
                <a:schemeClr val="dk1"/>
              </a:buClr>
              <a:buSzPts val="1600"/>
              <a:buFont typeface="Noto Sans Symbols"/>
              <a:buChar char="❑"/>
            </a:pPr>
            <a:r>
              <a:rPr b="0" i="0" lang="en-US" sz="1600" u="none" cap="none" strike="noStrike">
                <a:solidFill>
                  <a:schemeClr val="dk1"/>
                </a:solidFill>
                <a:latin typeface="Arial"/>
                <a:ea typeface="Arial"/>
                <a:cs typeface="Arial"/>
                <a:sym typeface="Arial"/>
              </a:rPr>
              <a:t>Communicate to the alleged harasser, in a manner that is comfortable, that the behavior is unwelcome, and it must stop immediately.</a:t>
            </a:r>
            <a:endParaRPr/>
          </a:p>
          <a:p>
            <a:pPr indent="-342900" lvl="1" marL="800100" marR="0" rtl="0" algn="l">
              <a:spcBef>
                <a:spcPts val="0"/>
              </a:spcBef>
              <a:spcAft>
                <a:spcPts val="0"/>
              </a:spcAft>
              <a:buClr>
                <a:schemeClr val="dk1"/>
              </a:buClr>
              <a:buSzPts val="1600"/>
              <a:buFont typeface="Noto Sans Symbols"/>
              <a:buChar char="❑"/>
            </a:pPr>
            <a:r>
              <a:rPr b="0" i="0" lang="en-US" sz="1600" u="none" cap="none" strike="noStrike">
                <a:solidFill>
                  <a:schemeClr val="dk1"/>
                </a:solidFill>
                <a:latin typeface="Arial"/>
                <a:ea typeface="Arial"/>
                <a:cs typeface="Arial"/>
                <a:sym typeface="Arial"/>
              </a:rPr>
              <a:t>Promptly notify his/her supervisor of the unwelcomed comments/conduct.  </a:t>
            </a:r>
            <a:endParaRPr/>
          </a:p>
          <a:p>
            <a:pPr indent="-342900" lvl="1" marL="800100" marR="0" rtl="0" algn="l">
              <a:spcBef>
                <a:spcPts val="0"/>
              </a:spcBef>
              <a:spcAft>
                <a:spcPts val="0"/>
              </a:spcAft>
              <a:buClr>
                <a:schemeClr val="dk1"/>
              </a:buClr>
              <a:buSzPts val="1600"/>
              <a:buFont typeface="Noto Sans Symbols"/>
              <a:buChar char="❑"/>
            </a:pPr>
            <a:r>
              <a:rPr b="0" i="0" lang="en-US" sz="1600" u="none" cap="none" strike="noStrike">
                <a:solidFill>
                  <a:schemeClr val="dk1"/>
                </a:solidFill>
                <a:latin typeface="Arial"/>
                <a:ea typeface="Arial"/>
                <a:cs typeface="Arial"/>
                <a:sym typeface="Arial"/>
              </a:rPr>
              <a:t>Contact their local EEO Office.</a:t>
            </a:r>
            <a:endParaRPr/>
          </a:p>
          <a:p>
            <a:pPr indent="-342900" lvl="1" marL="800100" marR="0" rtl="0" algn="l">
              <a:spcBef>
                <a:spcPts val="0"/>
              </a:spcBef>
              <a:spcAft>
                <a:spcPts val="0"/>
              </a:spcAft>
              <a:buClr>
                <a:schemeClr val="dk1"/>
              </a:buClr>
              <a:buSzPts val="1600"/>
              <a:buFont typeface="Noto Sans Symbols"/>
              <a:buChar char="❑"/>
            </a:pPr>
            <a:r>
              <a:rPr b="0" i="0" lang="en-US" sz="1600" u="none" cap="none" strike="noStrike">
                <a:solidFill>
                  <a:schemeClr val="dk1"/>
                </a:solidFill>
                <a:latin typeface="Arial"/>
                <a:ea typeface="Arial"/>
                <a:cs typeface="Arial"/>
                <a:sym typeface="Arial"/>
              </a:rPr>
              <a:t>If the supervisor is the one making unwelcomed comments/conduct, the employee should notify the next higher supervisor or other management officials in the organization.  </a:t>
            </a:r>
            <a:endParaRPr/>
          </a:p>
          <a:p>
            <a:pPr indent="-342900" lvl="1" marL="800100" marR="0" rtl="0" algn="l">
              <a:spcBef>
                <a:spcPts val="0"/>
              </a:spcBef>
              <a:spcAft>
                <a:spcPts val="0"/>
              </a:spcAft>
              <a:buClr>
                <a:schemeClr val="dk1"/>
              </a:buClr>
              <a:buSzPts val="1600"/>
              <a:buFont typeface="Noto Sans Symbols"/>
              <a:buChar char="❑"/>
            </a:pPr>
            <a:r>
              <a:rPr b="0" i="0" lang="en-US" sz="1600" u="none" cap="none" strike="noStrike">
                <a:solidFill>
                  <a:schemeClr val="dk1"/>
                </a:solidFill>
                <a:latin typeface="Arial"/>
                <a:ea typeface="Arial"/>
                <a:cs typeface="Arial"/>
                <a:sym typeface="Arial"/>
              </a:rPr>
              <a:t>Once the supervisor or next higher supervisor has been made aware, an investigation should be initiated immediately.</a:t>
            </a:r>
            <a:endParaRPr/>
          </a:p>
          <a:p>
            <a:pPr indent="-342900" lvl="1" marL="800100" marR="0" rtl="0" algn="l">
              <a:spcBef>
                <a:spcPts val="0"/>
              </a:spcBef>
              <a:spcAft>
                <a:spcPts val="0"/>
              </a:spcAft>
              <a:buClr>
                <a:schemeClr val="dk1"/>
              </a:buClr>
              <a:buSzPts val="1600"/>
              <a:buFont typeface="Noto Sans Symbols"/>
              <a:buChar char="❑"/>
            </a:pPr>
            <a:r>
              <a:rPr b="0" i="0" lang="en-US" sz="1600" u="none" cap="none" strike="noStrike">
                <a:solidFill>
                  <a:schemeClr val="dk1"/>
                </a:solidFill>
                <a:latin typeface="Arial"/>
                <a:ea typeface="Arial"/>
                <a:cs typeface="Arial"/>
                <a:sym typeface="Arial"/>
              </a:rPr>
              <a:t>If you believe you have been sexually harassed, you have the right to file an EEO complaint using the EEO complaint process. </a:t>
            </a:r>
            <a:endParaRPr/>
          </a:p>
          <a:p>
            <a:pPr indent="0" lvl="0" marL="0" marR="0" rtl="0" algn="l">
              <a:spcBef>
                <a:spcPts val="0"/>
              </a:spcBef>
              <a:spcAft>
                <a:spcPts val="0"/>
              </a:spcAft>
              <a:buNone/>
            </a:pPr>
            <a:r>
              <a:rPr lang="en-US" sz="1600">
                <a:solidFill>
                  <a:schemeClr val="dk1"/>
                </a:solidFill>
                <a:latin typeface="Arial"/>
                <a:ea typeface="Arial"/>
                <a:cs typeface="Arial"/>
                <a:sym typeface="Arial"/>
              </a:rPr>
              <a:t> </a:t>
            </a:r>
            <a:endParaRPr/>
          </a:p>
        </p:txBody>
      </p:sp>
      <p:sp>
        <p:nvSpPr>
          <p:cNvPr id="298" name="Google Shape;298;p21"/>
          <p:cNvSpPr txBox="1"/>
          <p:nvPr>
            <p:ph idx="1" type="body"/>
          </p:nvPr>
        </p:nvSpPr>
        <p:spPr>
          <a:xfrm>
            <a:off x="457200" y="609600"/>
            <a:ext cx="8229600" cy="757235"/>
          </a:xfrm>
          <a:prstGeom prst="rect">
            <a:avLst/>
          </a:prstGeom>
          <a:noFill/>
          <a:ln>
            <a:noFill/>
          </a:ln>
        </p:spPr>
        <p:txBody>
          <a:bodyPr anchorCtr="0" anchor="t" bIns="45700" lIns="91425" spcFirstLastPara="1" rIns="91425" wrap="square" tIns="45700">
            <a:normAutofit lnSpcReduction="10000"/>
          </a:bodyPr>
          <a:lstStyle/>
          <a:p>
            <a:pPr indent="0" lvl="0" marL="0" rtl="0" algn="ctr">
              <a:spcBef>
                <a:spcPts val="0"/>
              </a:spcBef>
              <a:spcAft>
                <a:spcPts val="0"/>
              </a:spcAft>
              <a:buClr>
                <a:schemeClr val="dk1"/>
              </a:buClr>
              <a:buSzPts val="2000"/>
              <a:buFont typeface="Arial"/>
              <a:buNone/>
            </a:pPr>
            <a:r>
              <a:rPr b="1" lang="en-US" sz="2000" u="sng">
                <a:latin typeface="Arial"/>
                <a:ea typeface="Arial"/>
                <a:cs typeface="Arial"/>
                <a:sym typeface="Arial"/>
              </a:rPr>
              <a:t>Procedures for Reporting </a:t>
            </a:r>
            <a:endParaRPr/>
          </a:p>
          <a:p>
            <a:pPr indent="0" lvl="0" marL="0" rtl="0" algn="ctr">
              <a:spcBef>
                <a:spcPts val="400"/>
              </a:spcBef>
              <a:spcAft>
                <a:spcPts val="0"/>
              </a:spcAft>
              <a:buClr>
                <a:schemeClr val="dk1"/>
              </a:buClr>
              <a:buSzPts val="2000"/>
              <a:buFont typeface="Arial"/>
              <a:buNone/>
            </a:pPr>
            <a:r>
              <a:rPr b="1" lang="en-US" sz="2000" u="sng">
                <a:latin typeface="Arial"/>
                <a:ea typeface="Arial"/>
                <a:cs typeface="Arial"/>
                <a:sym typeface="Arial"/>
              </a:rPr>
              <a:t>Civilian Sexual Harassment and Non-Sexual Harassment</a:t>
            </a:r>
            <a:endParaRPr/>
          </a:p>
          <a:p>
            <a:pPr indent="0" lvl="0" marL="0" rtl="0" algn="ctr">
              <a:spcBef>
                <a:spcPts val="640"/>
              </a:spcBef>
              <a:spcAft>
                <a:spcPts val="0"/>
              </a:spcAft>
              <a:buClr>
                <a:schemeClr val="dk1"/>
              </a:buClr>
              <a:buSzPts val="3200"/>
              <a:buFont typeface="Arial"/>
              <a:buNone/>
            </a:pPr>
            <a:r>
              <a:t/>
            </a:r>
            <a:endParaRPr u="sng"/>
          </a:p>
        </p:txBody>
      </p:sp>
      <p:sp>
        <p:nvSpPr>
          <p:cNvPr id="299" name="Google Shape;299;p21"/>
          <p:cNvSpPr txBox="1"/>
          <p:nvPr>
            <p:ph type="title"/>
          </p:nvPr>
        </p:nvSpPr>
        <p:spPr>
          <a:xfrm>
            <a:off x="457200" y="67507"/>
            <a:ext cx="8229600" cy="430489"/>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US" sz="2000" u="sng">
                <a:latin typeface="Arial"/>
                <a:ea typeface="Arial"/>
                <a:cs typeface="Arial"/>
                <a:sym typeface="Arial"/>
              </a:rPr>
              <a:t>Harassment</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22"/>
          <p:cNvSpPr txBox="1"/>
          <p:nvPr>
            <p:ph idx="1" type="body"/>
          </p:nvPr>
        </p:nvSpPr>
        <p:spPr>
          <a:xfrm>
            <a:off x="152400" y="1066800"/>
            <a:ext cx="4495800" cy="4876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1"/>
              </a:buClr>
              <a:buSzPts val="1800"/>
              <a:buFont typeface="Arial"/>
              <a:buNone/>
            </a:pPr>
            <a:r>
              <a:rPr b="1" lang="en-US" sz="1800">
                <a:latin typeface="Arial"/>
                <a:ea typeface="Arial"/>
                <a:cs typeface="Arial"/>
                <a:sym typeface="Arial"/>
              </a:rPr>
              <a:t>"Electronic Communications" is</a:t>
            </a:r>
            <a:endParaRPr/>
          </a:p>
          <a:p>
            <a:pPr indent="0" lvl="0" marL="0" rtl="0" algn="l">
              <a:spcBef>
                <a:spcPts val="360"/>
              </a:spcBef>
              <a:spcAft>
                <a:spcPts val="0"/>
              </a:spcAft>
              <a:buClr>
                <a:schemeClr val="dk1"/>
              </a:buClr>
              <a:buSzPts val="1800"/>
              <a:buFont typeface="Arial"/>
              <a:buNone/>
            </a:pPr>
            <a:r>
              <a:rPr lang="en-US" sz="1800">
                <a:latin typeface="Arial"/>
                <a:ea typeface="Arial"/>
                <a:cs typeface="Arial"/>
                <a:sym typeface="Arial"/>
              </a:rPr>
              <a:t> </a:t>
            </a:r>
            <a:endParaRPr/>
          </a:p>
          <a:p>
            <a:pPr indent="-342900" lvl="0" marL="342900" rtl="0" algn="l">
              <a:spcBef>
                <a:spcPts val="360"/>
              </a:spcBef>
              <a:spcAft>
                <a:spcPts val="0"/>
              </a:spcAft>
              <a:buClr>
                <a:schemeClr val="dk1"/>
              </a:buClr>
              <a:buSzPts val="1800"/>
              <a:buFont typeface="Noto Sans Symbols"/>
              <a:buChar char="❑"/>
            </a:pPr>
            <a:r>
              <a:rPr lang="en-US" sz="1800">
                <a:latin typeface="Arial"/>
                <a:ea typeface="Arial"/>
                <a:cs typeface="Arial"/>
                <a:sym typeface="Arial"/>
              </a:rPr>
              <a:t>The transfer of information (signs, text, images, sounds, or data) transmitted by computer, phone, or another electronic device. </a:t>
            </a:r>
            <a:endParaRPr/>
          </a:p>
          <a:p>
            <a:pPr indent="-228600" lvl="0" marL="342900" rtl="0" algn="l">
              <a:spcBef>
                <a:spcPts val="360"/>
              </a:spcBef>
              <a:spcAft>
                <a:spcPts val="0"/>
              </a:spcAft>
              <a:buClr>
                <a:schemeClr val="dk1"/>
              </a:buClr>
              <a:buSzPts val="1800"/>
              <a:buFont typeface="Noto Sans Symbols"/>
              <a:buNone/>
            </a:pPr>
            <a:r>
              <a:t/>
            </a:r>
            <a:endParaRPr sz="1800">
              <a:latin typeface="Arial"/>
              <a:ea typeface="Arial"/>
              <a:cs typeface="Arial"/>
              <a:sym typeface="Arial"/>
            </a:endParaRPr>
          </a:p>
          <a:p>
            <a:pPr indent="-342900" lvl="0" marL="342900" rtl="0" algn="l">
              <a:spcBef>
                <a:spcPts val="360"/>
              </a:spcBef>
              <a:spcAft>
                <a:spcPts val="0"/>
              </a:spcAft>
              <a:buClr>
                <a:schemeClr val="dk1"/>
              </a:buClr>
              <a:buSzPts val="1800"/>
              <a:buFont typeface="Noto Sans Symbols"/>
              <a:buChar char="❑"/>
            </a:pPr>
            <a:r>
              <a:rPr lang="en-US" sz="1800">
                <a:latin typeface="Arial"/>
                <a:ea typeface="Arial"/>
                <a:cs typeface="Arial"/>
                <a:sym typeface="Arial"/>
              </a:rPr>
              <a:t>Not limited to text messages, emails, chats, instant messaging, screen savers , blogs, social media sites, electronic device applications, and web/video conferencing.</a:t>
            </a:r>
            <a:endParaRPr/>
          </a:p>
        </p:txBody>
      </p:sp>
      <p:sp>
        <p:nvSpPr>
          <p:cNvPr id="305" name="Google Shape;305;p22"/>
          <p:cNvSpPr txBox="1"/>
          <p:nvPr/>
        </p:nvSpPr>
        <p:spPr>
          <a:xfrm>
            <a:off x="4364038" y="-341313"/>
            <a:ext cx="184150" cy="3698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pic>
        <p:nvPicPr>
          <p:cNvPr descr="Various electronic communication equipment" id="306" name="Google Shape;306;p22" title="Various electronic communication equipment"/>
          <p:cNvPicPr preferRelativeResize="0"/>
          <p:nvPr/>
        </p:nvPicPr>
        <p:blipFill rotWithShape="1">
          <a:blip r:embed="rId3">
            <a:alphaModFix/>
          </a:blip>
          <a:srcRect b="0" l="0" r="0" t="0"/>
          <a:stretch/>
        </p:blipFill>
        <p:spPr>
          <a:xfrm>
            <a:off x="4724400" y="1295400"/>
            <a:ext cx="4197350" cy="3581400"/>
          </a:xfrm>
          <a:prstGeom prst="rect">
            <a:avLst/>
          </a:prstGeom>
          <a:noFill/>
          <a:ln>
            <a:noFill/>
          </a:ln>
        </p:spPr>
      </p:pic>
      <p:sp>
        <p:nvSpPr>
          <p:cNvPr id="307" name="Google Shape;307;p22"/>
          <p:cNvSpPr txBox="1"/>
          <p:nvPr/>
        </p:nvSpPr>
        <p:spPr>
          <a:xfrm>
            <a:off x="3162184" y="533400"/>
            <a:ext cx="2933816"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u="sng">
                <a:solidFill>
                  <a:schemeClr val="dk1"/>
                </a:solidFill>
                <a:latin typeface="Arial"/>
                <a:ea typeface="Arial"/>
                <a:cs typeface="Arial"/>
                <a:sym typeface="Arial"/>
              </a:rPr>
              <a:t>Online Misconduct</a:t>
            </a:r>
            <a:endParaRPr b="1" sz="2400" u="sng">
              <a:solidFill>
                <a:schemeClr val="dk1"/>
              </a:solidFill>
              <a:latin typeface="Arial"/>
              <a:ea typeface="Arial"/>
              <a:cs typeface="Arial"/>
              <a:sym typeface="Arial"/>
            </a:endParaRPr>
          </a:p>
        </p:txBody>
      </p:sp>
      <p:sp>
        <p:nvSpPr>
          <p:cNvPr id="308" name="Google Shape;308;p2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09" name="Google Shape;309;p22"/>
          <p:cNvSpPr txBox="1"/>
          <p:nvPr>
            <p:ph type="title"/>
          </p:nvPr>
        </p:nvSpPr>
        <p:spPr>
          <a:xfrm>
            <a:off x="457200" y="67507"/>
            <a:ext cx="8229600" cy="430489"/>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US" sz="2000" u="sng">
                <a:latin typeface="Arial"/>
                <a:ea typeface="Arial"/>
                <a:cs typeface="Arial"/>
                <a:sym typeface="Arial"/>
              </a:rPr>
              <a:t>Harassment</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23"/>
          <p:cNvSpPr txBox="1"/>
          <p:nvPr>
            <p:ph idx="1" type="body"/>
          </p:nvPr>
        </p:nvSpPr>
        <p:spPr>
          <a:xfrm>
            <a:off x="152400" y="1066800"/>
            <a:ext cx="8915400" cy="48768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1600"/>
              <a:buFont typeface="Noto Sans Symbols"/>
              <a:buChar char="❑"/>
            </a:pPr>
            <a:r>
              <a:rPr b="1" lang="en-US" sz="1600">
                <a:latin typeface="Arial"/>
                <a:ea typeface="Arial"/>
                <a:cs typeface="Arial"/>
                <a:sym typeface="Arial"/>
              </a:rPr>
              <a:t>"Online Conduct" </a:t>
            </a:r>
            <a:r>
              <a:rPr lang="en-US" sz="1600">
                <a:latin typeface="Arial"/>
                <a:ea typeface="Arial"/>
                <a:cs typeface="Arial"/>
                <a:sym typeface="Arial"/>
              </a:rPr>
              <a:t>is the use of electronic communication in an official or personal capacity that is consistent with Army Values and standards of conduct. </a:t>
            </a:r>
            <a:endParaRPr/>
          </a:p>
          <a:p>
            <a:pPr indent="0" lvl="0" marL="0" rtl="0" algn="l">
              <a:spcBef>
                <a:spcPts val="320"/>
              </a:spcBef>
              <a:spcAft>
                <a:spcPts val="0"/>
              </a:spcAft>
              <a:buClr>
                <a:schemeClr val="dk1"/>
              </a:buClr>
              <a:buSzPts val="1600"/>
              <a:buNone/>
            </a:pPr>
            <a:r>
              <a:rPr lang="en-US" sz="1600">
                <a:latin typeface="Arial"/>
                <a:ea typeface="Arial"/>
                <a:cs typeface="Arial"/>
                <a:sym typeface="Arial"/>
              </a:rPr>
              <a:t>  </a:t>
            </a:r>
            <a:endParaRPr/>
          </a:p>
          <a:p>
            <a:pPr indent="-342900" lvl="0" marL="342900" rtl="0" algn="l">
              <a:spcBef>
                <a:spcPts val="320"/>
              </a:spcBef>
              <a:spcAft>
                <a:spcPts val="0"/>
              </a:spcAft>
              <a:buClr>
                <a:schemeClr val="dk1"/>
              </a:buClr>
              <a:buSzPts val="1600"/>
              <a:buFont typeface="Noto Sans Symbols"/>
              <a:buChar char="❑"/>
            </a:pPr>
            <a:r>
              <a:rPr b="1" lang="en-US" sz="1600">
                <a:latin typeface="Arial"/>
                <a:ea typeface="Arial"/>
                <a:cs typeface="Arial"/>
                <a:sym typeface="Arial"/>
              </a:rPr>
              <a:t>"Online Misconduct" </a:t>
            </a:r>
            <a:r>
              <a:rPr lang="en-US" sz="1600">
                <a:latin typeface="Arial"/>
                <a:ea typeface="Arial"/>
                <a:cs typeface="Arial"/>
                <a:sym typeface="Arial"/>
              </a:rPr>
              <a:t>is the use of electronic communication to inflict harm; examples include, but are not limited to: </a:t>
            </a:r>
            <a:endParaRPr/>
          </a:p>
        </p:txBody>
      </p:sp>
      <p:sp>
        <p:nvSpPr>
          <p:cNvPr id="315" name="Google Shape;315;p23"/>
          <p:cNvSpPr txBox="1"/>
          <p:nvPr/>
        </p:nvSpPr>
        <p:spPr>
          <a:xfrm>
            <a:off x="4364038" y="-341313"/>
            <a:ext cx="184150" cy="3698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16" name="Google Shape;316;p23"/>
          <p:cNvSpPr/>
          <p:nvPr/>
        </p:nvSpPr>
        <p:spPr>
          <a:xfrm>
            <a:off x="838200" y="2667000"/>
            <a:ext cx="4724400" cy="2062103"/>
          </a:xfrm>
          <a:prstGeom prst="rect">
            <a:avLst/>
          </a:prstGeom>
          <a:noFill/>
          <a:ln>
            <a:noFill/>
          </a:ln>
        </p:spPr>
        <p:txBody>
          <a:bodyPr anchorCtr="0" anchor="t" bIns="45700" lIns="91425" spcFirstLastPara="1" rIns="91425" wrap="square" tIns="45700">
            <a:spAutoFit/>
          </a:bodyPr>
          <a:lstStyle/>
          <a:p>
            <a:pPr indent="-342900" lvl="0" marL="342900" marR="0" rtl="0" algn="l">
              <a:lnSpc>
                <a:spcPct val="120000"/>
              </a:lnSpc>
              <a:spcBef>
                <a:spcPts val="0"/>
              </a:spcBef>
              <a:spcAft>
                <a:spcPts val="0"/>
              </a:spcAft>
              <a:buClr>
                <a:schemeClr val="dk1"/>
              </a:buClr>
              <a:buSzPts val="1600"/>
              <a:buFont typeface="Noto Sans Symbols"/>
              <a:buChar char="❑"/>
            </a:pPr>
            <a:r>
              <a:rPr lang="en-US" sz="1600">
                <a:solidFill>
                  <a:schemeClr val="dk1"/>
                </a:solidFill>
                <a:latin typeface="Arial"/>
                <a:ea typeface="Arial"/>
                <a:cs typeface="Arial"/>
                <a:sym typeface="Arial"/>
              </a:rPr>
              <a:t>Harassment</a:t>
            </a:r>
            <a:endParaRPr/>
          </a:p>
          <a:p>
            <a:pPr indent="-342900" lvl="0" marL="342900" marR="0" rtl="0" algn="l">
              <a:lnSpc>
                <a:spcPct val="120000"/>
              </a:lnSpc>
              <a:spcBef>
                <a:spcPts val="0"/>
              </a:spcBef>
              <a:spcAft>
                <a:spcPts val="0"/>
              </a:spcAft>
              <a:buClr>
                <a:schemeClr val="dk1"/>
              </a:buClr>
              <a:buSzPts val="1600"/>
              <a:buFont typeface="Noto Sans Symbols"/>
              <a:buChar char="❑"/>
            </a:pPr>
            <a:r>
              <a:rPr lang="en-US" sz="1600">
                <a:solidFill>
                  <a:schemeClr val="dk1"/>
                </a:solidFill>
                <a:latin typeface="Arial"/>
                <a:ea typeface="Arial"/>
                <a:cs typeface="Arial"/>
                <a:sym typeface="Arial"/>
              </a:rPr>
              <a:t>Bullying</a:t>
            </a:r>
            <a:endParaRPr/>
          </a:p>
          <a:p>
            <a:pPr indent="-342900" lvl="0" marL="342900" marR="0" rtl="0" algn="l">
              <a:lnSpc>
                <a:spcPct val="120000"/>
              </a:lnSpc>
              <a:spcBef>
                <a:spcPts val="0"/>
              </a:spcBef>
              <a:spcAft>
                <a:spcPts val="0"/>
              </a:spcAft>
              <a:buClr>
                <a:schemeClr val="dk1"/>
              </a:buClr>
              <a:buSzPts val="1600"/>
              <a:buFont typeface="Noto Sans Symbols"/>
              <a:buChar char="❑"/>
            </a:pPr>
            <a:r>
              <a:rPr lang="en-US" sz="1600">
                <a:solidFill>
                  <a:schemeClr val="dk1"/>
                </a:solidFill>
                <a:latin typeface="Arial"/>
                <a:ea typeface="Arial"/>
                <a:cs typeface="Arial"/>
                <a:sym typeface="Arial"/>
              </a:rPr>
              <a:t>Hazing</a:t>
            </a:r>
            <a:endParaRPr/>
          </a:p>
          <a:p>
            <a:pPr indent="-342900" lvl="0" marL="342900" marR="0" rtl="0" algn="l">
              <a:lnSpc>
                <a:spcPct val="120000"/>
              </a:lnSpc>
              <a:spcBef>
                <a:spcPts val="0"/>
              </a:spcBef>
              <a:spcAft>
                <a:spcPts val="0"/>
              </a:spcAft>
              <a:buClr>
                <a:schemeClr val="dk1"/>
              </a:buClr>
              <a:buSzPts val="1600"/>
              <a:buFont typeface="Noto Sans Symbols"/>
              <a:buChar char="❑"/>
            </a:pPr>
            <a:r>
              <a:rPr lang="en-US" sz="1600">
                <a:solidFill>
                  <a:schemeClr val="dk1"/>
                </a:solidFill>
                <a:latin typeface="Arial"/>
                <a:ea typeface="Arial"/>
                <a:cs typeface="Arial"/>
                <a:sym typeface="Arial"/>
              </a:rPr>
              <a:t>Stalking</a:t>
            </a:r>
            <a:endParaRPr/>
          </a:p>
          <a:p>
            <a:pPr indent="-342900" lvl="0" marL="342900" marR="0" rtl="0" algn="l">
              <a:lnSpc>
                <a:spcPct val="120000"/>
              </a:lnSpc>
              <a:spcBef>
                <a:spcPts val="0"/>
              </a:spcBef>
              <a:spcAft>
                <a:spcPts val="0"/>
              </a:spcAft>
              <a:buClr>
                <a:schemeClr val="dk1"/>
              </a:buClr>
              <a:buSzPts val="1600"/>
              <a:buFont typeface="Noto Sans Symbols"/>
              <a:buChar char="❑"/>
            </a:pPr>
            <a:r>
              <a:rPr lang="en-US" sz="1600">
                <a:solidFill>
                  <a:schemeClr val="dk1"/>
                </a:solidFill>
                <a:latin typeface="Arial"/>
                <a:ea typeface="Arial"/>
                <a:cs typeface="Arial"/>
                <a:sym typeface="Arial"/>
              </a:rPr>
              <a:t>Discrimination</a:t>
            </a:r>
            <a:endParaRPr/>
          </a:p>
          <a:p>
            <a:pPr indent="-342900" lvl="0" marL="342900" marR="0" rtl="0" algn="l">
              <a:spcBef>
                <a:spcPts val="0"/>
              </a:spcBef>
              <a:spcAft>
                <a:spcPts val="0"/>
              </a:spcAft>
              <a:buClr>
                <a:schemeClr val="dk1"/>
              </a:buClr>
              <a:buSzPts val="1600"/>
              <a:buFont typeface="Noto Sans Symbols"/>
              <a:buChar char="❑"/>
            </a:pPr>
            <a:r>
              <a:rPr lang="en-US" sz="1600">
                <a:solidFill>
                  <a:schemeClr val="dk1"/>
                </a:solidFill>
                <a:latin typeface="Arial"/>
                <a:ea typeface="Arial"/>
                <a:cs typeface="Arial"/>
                <a:sym typeface="Arial"/>
              </a:rPr>
              <a:t>Retaliation, or any other types of misconduct that undermines dignity and respect. </a:t>
            </a:r>
            <a:endParaRPr/>
          </a:p>
        </p:txBody>
      </p:sp>
      <p:pic>
        <p:nvPicPr>
          <p:cNvPr descr="iStock_70828387_XLARGE.jpg" id="317" name="Google Shape;317;p23"/>
          <p:cNvPicPr preferRelativeResize="0"/>
          <p:nvPr/>
        </p:nvPicPr>
        <p:blipFill rotWithShape="1">
          <a:blip r:embed="rId3">
            <a:alphaModFix/>
          </a:blip>
          <a:srcRect b="0" l="0" r="0" t="0"/>
          <a:stretch/>
        </p:blipFill>
        <p:spPr>
          <a:xfrm>
            <a:off x="5715000" y="2819399"/>
            <a:ext cx="2667000" cy="3528571"/>
          </a:xfrm>
          <a:prstGeom prst="rect">
            <a:avLst/>
          </a:prstGeom>
          <a:noFill/>
          <a:ln>
            <a:noFill/>
          </a:ln>
        </p:spPr>
      </p:pic>
      <p:sp>
        <p:nvSpPr>
          <p:cNvPr id="318" name="Google Shape;318;p23"/>
          <p:cNvSpPr txBox="1"/>
          <p:nvPr/>
        </p:nvSpPr>
        <p:spPr>
          <a:xfrm>
            <a:off x="3048000" y="528935"/>
            <a:ext cx="3010016"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u="sng">
                <a:solidFill>
                  <a:schemeClr val="dk1"/>
                </a:solidFill>
                <a:latin typeface="Arial"/>
                <a:ea typeface="Arial"/>
                <a:cs typeface="Arial"/>
                <a:sym typeface="Arial"/>
              </a:rPr>
              <a:t>Online Misconduct</a:t>
            </a:r>
            <a:endParaRPr b="1" sz="2400" u="sng">
              <a:solidFill>
                <a:schemeClr val="dk1"/>
              </a:solidFill>
              <a:latin typeface="Arial"/>
              <a:ea typeface="Arial"/>
              <a:cs typeface="Arial"/>
              <a:sym typeface="Arial"/>
            </a:endParaRPr>
          </a:p>
        </p:txBody>
      </p:sp>
      <p:sp>
        <p:nvSpPr>
          <p:cNvPr id="319" name="Google Shape;319;p2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20" name="Google Shape;320;p23"/>
          <p:cNvSpPr txBox="1"/>
          <p:nvPr>
            <p:ph type="title"/>
          </p:nvPr>
        </p:nvSpPr>
        <p:spPr>
          <a:xfrm>
            <a:off x="457200" y="67507"/>
            <a:ext cx="8229600" cy="430489"/>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US" sz="2000" u="sng">
                <a:latin typeface="Arial"/>
                <a:ea typeface="Arial"/>
                <a:cs typeface="Arial"/>
                <a:sym typeface="Arial"/>
              </a:rPr>
              <a:t>Harassment</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24"/>
          <p:cNvSpPr txBox="1"/>
          <p:nvPr>
            <p:ph idx="1" type="body"/>
          </p:nvPr>
        </p:nvSpPr>
        <p:spPr>
          <a:xfrm>
            <a:off x="355128" y="2627138"/>
            <a:ext cx="8382000" cy="1600200"/>
          </a:xfrm>
          <a:prstGeom prst="rect">
            <a:avLst/>
          </a:prstGeom>
          <a:noFill/>
          <a:ln>
            <a:noFill/>
          </a:ln>
        </p:spPr>
        <p:txBody>
          <a:bodyPr anchorCtr="0" anchor="t" bIns="45700" lIns="91425" spcFirstLastPara="1" rIns="91425" wrap="square" tIns="45700">
            <a:noAutofit/>
          </a:bodyPr>
          <a:lstStyle/>
          <a:p>
            <a:pPr indent="-342900" lvl="0" marL="342900" rtl="0" algn="ctr">
              <a:spcBef>
                <a:spcPts val="0"/>
              </a:spcBef>
              <a:spcAft>
                <a:spcPts val="0"/>
              </a:spcAft>
              <a:buClr>
                <a:schemeClr val="dk1"/>
              </a:buClr>
              <a:buSzPts val="4800"/>
              <a:buFont typeface="Arial"/>
              <a:buNone/>
            </a:pPr>
            <a:r>
              <a:rPr b="1" lang="en-US" sz="4800"/>
              <a:t>Prohibited</a:t>
            </a:r>
            <a:endParaRPr/>
          </a:p>
          <a:p>
            <a:pPr indent="-342900" lvl="0" marL="342900" rtl="0" algn="ctr">
              <a:spcBef>
                <a:spcPts val="960"/>
              </a:spcBef>
              <a:spcAft>
                <a:spcPts val="0"/>
              </a:spcAft>
              <a:buClr>
                <a:schemeClr val="dk1"/>
              </a:buClr>
              <a:buSzPts val="4800"/>
              <a:buFont typeface="Arial"/>
              <a:buNone/>
            </a:pPr>
            <a:r>
              <a:rPr b="1" lang="en-US" sz="4800"/>
              <a:t>Personnel Practices</a:t>
            </a:r>
            <a:endParaRPr/>
          </a:p>
        </p:txBody>
      </p:sp>
      <p:sp>
        <p:nvSpPr>
          <p:cNvPr id="326" name="Google Shape;326;p2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2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32" name="Google Shape;332;p25"/>
          <p:cNvSpPr txBox="1"/>
          <p:nvPr/>
        </p:nvSpPr>
        <p:spPr>
          <a:xfrm>
            <a:off x="762000" y="990600"/>
            <a:ext cx="7620000" cy="1991827"/>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600"/>
              <a:buFont typeface="Noto Sans Symbols"/>
              <a:buChar char="❑"/>
            </a:pPr>
            <a:r>
              <a:rPr lang="en-US" sz="1600">
                <a:solidFill>
                  <a:schemeClr val="dk1"/>
                </a:solidFill>
                <a:latin typeface="Arial"/>
                <a:ea typeface="Arial"/>
                <a:cs typeface="Arial"/>
                <a:sym typeface="Arial"/>
              </a:rPr>
              <a:t>Federal law makes it illegal to discriminate or retaliate against Federal employees because of their marital status, political affiliation or activities, sexual orientation, and whistleblowing. </a:t>
            </a:r>
            <a:endParaRPr/>
          </a:p>
          <a:p>
            <a:pPr indent="0" lvl="0" marL="0" marR="0" rtl="0" algn="l">
              <a:spcBef>
                <a:spcPts val="0"/>
              </a:spcBef>
              <a:spcAft>
                <a:spcPts val="0"/>
              </a:spcAft>
              <a:buNone/>
            </a:pPr>
            <a:r>
              <a:t/>
            </a:r>
            <a:endParaRPr sz="1600">
              <a:solidFill>
                <a:schemeClr val="dk1"/>
              </a:solidFill>
              <a:latin typeface="Arial"/>
              <a:ea typeface="Arial"/>
              <a:cs typeface="Arial"/>
              <a:sym typeface="Arial"/>
            </a:endParaRPr>
          </a:p>
          <a:p>
            <a:pPr indent="-285750" lvl="0" marL="285750" marR="0" rtl="0" algn="l">
              <a:spcBef>
                <a:spcPts val="0"/>
              </a:spcBef>
              <a:spcAft>
                <a:spcPts val="0"/>
              </a:spcAft>
              <a:buClr>
                <a:schemeClr val="dk1"/>
              </a:buClr>
              <a:buSzPts val="1600"/>
              <a:buFont typeface="Noto Sans Symbols"/>
              <a:buChar char="❑"/>
            </a:pPr>
            <a:r>
              <a:rPr lang="en-US" sz="1600">
                <a:solidFill>
                  <a:schemeClr val="dk1"/>
                </a:solidFill>
                <a:latin typeface="Arial"/>
                <a:ea typeface="Arial"/>
                <a:cs typeface="Arial"/>
                <a:sym typeface="Arial"/>
              </a:rPr>
              <a:t>Employees who believe this type of discrimination or retaliation has occurred may file a complaint with the U.S. Office of Special Counsel or the Merit Systems Protection Board.</a:t>
            </a:r>
            <a:endParaRPr/>
          </a:p>
          <a:p>
            <a:pPr indent="0" lvl="0" marL="0" marR="0" rtl="0" algn="l">
              <a:lnSpc>
                <a:spcPct val="70000"/>
              </a:lnSpc>
              <a:spcBef>
                <a:spcPts val="0"/>
              </a:spcBef>
              <a:spcAft>
                <a:spcPts val="0"/>
              </a:spcAft>
              <a:buClr>
                <a:schemeClr val="dk1"/>
              </a:buClr>
              <a:buSzPts val="1600"/>
              <a:buFont typeface="Arial"/>
              <a:buNone/>
            </a:pPr>
            <a:r>
              <a:t/>
            </a:r>
            <a:endParaRPr sz="1600">
              <a:solidFill>
                <a:schemeClr val="dk1"/>
              </a:solidFill>
              <a:latin typeface="Arial"/>
              <a:ea typeface="Arial"/>
              <a:cs typeface="Arial"/>
              <a:sym typeface="Arial"/>
            </a:endParaRPr>
          </a:p>
        </p:txBody>
      </p:sp>
      <p:pic>
        <p:nvPicPr>
          <p:cNvPr descr="One inch binder used for filing complaints" id="333" name="Google Shape;333;p25" title="One inch binder used for filing complaints"/>
          <p:cNvPicPr preferRelativeResize="0"/>
          <p:nvPr/>
        </p:nvPicPr>
        <p:blipFill rotWithShape="1">
          <a:blip r:embed="rId3">
            <a:alphaModFix/>
          </a:blip>
          <a:srcRect b="18891" l="0" r="0" t="15606"/>
          <a:stretch/>
        </p:blipFill>
        <p:spPr>
          <a:xfrm>
            <a:off x="914400" y="3349169"/>
            <a:ext cx="7620000" cy="2203870"/>
          </a:xfrm>
          <a:prstGeom prst="rect">
            <a:avLst/>
          </a:prstGeom>
          <a:noFill/>
          <a:ln>
            <a:noFill/>
          </a:ln>
        </p:spPr>
      </p:pic>
      <p:sp>
        <p:nvSpPr>
          <p:cNvPr id="334" name="Google Shape;334;p25"/>
          <p:cNvSpPr txBox="1"/>
          <p:nvPr/>
        </p:nvSpPr>
        <p:spPr>
          <a:xfrm>
            <a:off x="457200" y="76200"/>
            <a:ext cx="8229600" cy="5334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000" u="sng">
                <a:solidFill>
                  <a:schemeClr val="dk1"/>
                </a:solidFill>
                <a:latin typeface="Arial"/>
                <a:ea typeface="Arial"/>
                <a:cs typeface="Arial"/>
                <a:sym typeface="Arial"/>
              </a:rPr>
              <a:t>Prohibited Personnel Practices</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26"/>
          <p:cNvSpPr txBox="1"/>
          <p:nvPr>
            <p:ph type="title"/>
          </p:nvPr>
        </p:nvSpPr>
        <p:spPr>
          <a:xfrm>
            <a:off x="457200" y="0"/>
            <a:ext cx="8229600" cy="5334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US" sz="2000" u="sng">
                <a:latin typeface="Arial"/>
                <a:ea typeface="Arial"/>
                <a:cs typeface="Arial"/>
                <a:sym typeface="Arial"/>
              </a:rPr>
              <a:t>Prohibited Personnel Practices</a:t>
            </a:r>
            <a:endParaRPr/>
          </a:p>
        </p:txBody>
      </p:sp>
      <p:sp>
        <p:nvSpPr>
          <p:cNvPr id="340" name="Google Shape;340;p26"/>
          <p:cNvSpPr txBox="1"/>
          <p:nvPr>
            <p:ph idx="1" type="body"/>
          </p:nvPr>
        </p:nvSpPr>
        <p:spPr>
          <a:xfrm>
            <a:off x="457200" y="914400"/>
            <a:ext cx="8229600" cy="5181600"/>
          </a:xfrm>
          <a:prstGeom prst="rect">
            <a:avLst/>
          </a:prstGeom>
          <a:noFill/>
          <a:ln>
            <a:noFill/>
          </a:ln>
        </p:spPr>
        <p:txBody>
          <a:bodyPr anchorCtr="0" anchor="t" bIns="45700" lIns="91425" spcFirstLastPara="1" rIns="91425" wrap="square" tIns="45700">
            <a:normAutofit/>
          </a:bodyPr>
          <a:lstStyle/>
          <a:p>
            <a:pPr indent="-342900" lvl="0" marL="342900" rtl="0" algn="l">
              <a:lnSpc>
                <a:spcPct val="80000"/>
              </a:lnSpc>
              <a:spcBef>
                <a:spcPts val="0"/>
              </a:spcBef>
              <a:spcAft>
                <a:spcPts val="0"/>
              </a:spcAft>
              <a:buClr>
                <a:schemeClr val="dk1"/>
              </a:buClr>
              <a:buSzPts val="1600"/>
              <a:buFont typeface="Noto Sans Symbols"/>
              <a:buChar char="❑"/>
            </a:pPr>
            <a:r>
              <a:rPr lang="en-US" sz="1600">
                <a:latin typeface="Arial"/>
                <a:ea typeface="Arial"/>
                <a:cs typeface="Arial"/>
                <a:sym typeface="Arial"/>
              </a:rPr>
              <a:t>The Office of Special Counsel (OSC) is an independent Federal agency that </a:t>
            </a:r>
            <a:endParaRPr/>
          </a:p>
          <a:p>
            <a:pPr indent="0" lvl="0" marL="0" rtl="0" algn="l">
              <a:lnSpc>
                <a:spcPct val="80000"/>
              </a:lnSpc>
              <a:spcBef>
                <a:spcPts val="320"/>
              </a:spcBef>
              <a:spcAft>
                <a:spcPts val="0"/>
              </a:spcAft>
              <a:buClr>
                <a:schemeClr val="dk1"/>
              </a:buClr>
              <a:buSzPts val="1600"/>
              <a:buNone/>
            </a:pPr>
            <a:r>
              <a:rPr lang="en-US" sz="1600">
                <a:latin typeface="Arial"/>
                <a:ea typeface="Arial"/>
                <a:cs typeface="Arial"/>
                <a:sym typeface="Arial"/>
              </a:rPr>
              <a:t>investigates complaints of prohibited personnel practices other than those enforced by EEOC under the Civil Service Reform Act of 1978, including discrimination on the basis of: </a:t>
            </a:r>
            <a:endParaRPr/>
          </a:p>
          <a:p>
            <a:pPr indent="0" lvl="0" marL="0" rtl="0" algn="l">
              <a:lnSpc>
                <a:spcPct val="80000"/>
              </a:lnSpc>
              <a:spcBef>
                <a:spcPts val="320"/>
              </a:spcBef>
              <a:spcAft>
                <a:spcPts val="0"/>
              </a:spcAft>
              <a:buClr>
                <a:schemeClr val="dk1"/>
              </a:buClr>
              <a:buSzPts val="1600"/>
              <a:buFont typeface="Arial"/>
              <a:buNone/>
            </a:pPr>
            <a:r>
              <a:rPr lang="en-US" sz="1600">
                <a:latin typeface="Arial"/>
                <a:ea typeface="Arial"/>
                <a:cs typeface="Arial"/>
                <a:sym typeface="Arial"/>
              </a:rPr>
              <a:t> </a:t>
            </a:r>
            <a:endParaRPr/>
          </a:p>
          <a:p>
            <a:pPr indent="-285750" lvl="1" marL="742950" rtl="0" algn="l">
              <a:lnSpc>
                <a:spcPct val="80000"/>
              </a:lnSpc>
              <a:spcBef>
                <a:spcPts val="280"/>
              </a:spcBef>
              <a:spcAft>
                <a:spcPts val="0"/>
              </a:spcAft>
              <a:buClr>
                <a:schemeClr val="dk1"/>
              </a:buClr>
              <a:buSzPts val="1200"/>
              <a:buFont typeface="Noto Sans Symbols"/>
              <a:buChar char="❑"/>
            </a:pPr>
            <a:r>
              <a:rPr lang="en-US" sz="1200">
                <a:latin typeface="Arial"/>
                <a:ea typeface="Arial"/>
                <a:cs typeface="Arial"/>
                <a:sym typeface="Arial"/>
              </a:rPr>
              <a:t>  </a:t>
            </a:r>
            <a:r>
              <a:rPr lang="en-US" sz="1400">
                <a:latin typeface="Arial"/>
                <a:ea typeface="Arial"/>
                <a:cs typeface="Arial"/>
                <a:sym typeface="Arial"/>
              </a:rPr>
              <a:t>marital status</a:t>
            </a:r>
            <a:endParaRPr/>
          </a:p>
          <a:p>
            <a:pPr indent="-196850" lvl="1" marL="742950" rtl="0" algn="l">
              <a:lnSpc>
                <a:spcPct val="80000"/>
              </a:lnSpc>
              <a:spcBef>
                <a:spcPts val="280"/>
              </a:spcBef>
              <a:spcAft>
                <a:spcPts val="0"/>
              </a:spcAft>
              <a:buClr>
                <a:schemeClr val="dk1"/>
              </a:buClr>
              <a:buSzPts val="1400"/>
              <a:buFont typeface="Noto Sans Symbols"/>
              <a:buNone/>
            </a:pPr>
            <a:r>
              <a:t/>
            </a:r>
            <a:endParaRPr sz="1400">
              <a:latin typeface="Arial"/>
              <a:ea typeface="Arial"/>
              <a:cs typeface="Arial"/>
              <a:sym typeface="Arial"/>
            </a:endParaRPr>
          </a:p>
          <a:p>
            <a:pPr indent="-285750" lvl="1" marL="742950" rtl="0" algn="l">
              <a:lnSpc>
                <a:spcPct val="80000"/>
              </a:lnSpc>
              <a:spcBef>
                <a:spcPts val="280"/>
              </a:spcBef>
              <a:spcAft>
                <a:spcPts val="0"/>
              </a:spcAft>
              <a:buClr>
                <a:schemeClr val="dk1"/>
              </a:buClr>
              <a:buSzPts val="1400"/>
              <a:buFont typeface="Noto Sans Symbols"/>
              <a:buChar char="❑"/>
            </a:pPr>
            <a:r>
              <a:rPr lang="en-US" sz="1400">
                <a:latin typeface="Arial"/>
                <a:ea typeface="Arial"/>
                <a:cs typeface="Arial"/>
                <a:sym typeface="Arial"/>
              </a:rPr>
              <a:t>  political affiliation or activities</a:t>
            </a:r>
            <a:endParaRPr/>
          </a:p>
          <a:p>
            <a:pPr indent="-196850" lvl="1" marL="742950" rtl="0" algn="l">
              <a:lnSpc>
                <a:spcPct val="80000"/>
              </a:lnSpc>
              <a:spcBef>
                <a:spcPts val="280"/>
              </a:spcBef>
              <a:spcAft>
                <a:spcPts val="0"/>
              </a:spcAft>
              <a:buClr>
                <a:schemeClr val="dk1"/>
              </a:buClr>
              <a:buSzPts val="1400"/>
              <a:buFont typeface="Noto Sans Symbols"/>
              <a:buNone/>
            </a:pPr>
            <a:r>
              <a:t/>
            </a:r>
            <a:endParaRPr sz="1400">
              <a:latin typeface="Arial"/>
              <a:ea typeface="Arial"/>
              <a:cs typeface="Arial"/>
              <a:sym typeface="Arial"/>
            </a:endParaRPr>
          </a:p>
          <a:p>
            <a:pPr indent="-285750" lvl="1" marL="742950" rtl="0" algn="l">
              <a:lnSpc>
                <a:spcPct val="80000"/>
              </a:lnSpc>
              <a:spcBef>
                <a:spcPts val="280"/>
              </a:spcBef>
              <a:spcAft>
                <a:spcPts val="0"/>
              </a:spcAft>
              <a:buClr>
                <a:schemeClr val="dk1"/>
              </a:buClr>
              <a:buSzPts val="1400"/>
              <a:buFont typeface="Noto Sans Symbols"/>
              <a:buChar char="❑"/>
            </a:pPr>
            <a:r>
              <a:rPr lang="en-US" sz="1400">
                <a:latin typeface="Arial"/>
                <a:ea typeface="Arial"/>
                <a:cs typeface="Arial"/>
                <a:sym typeface="Arial"/>
              </a:rPr>
              <a:t>  sexual orientation</a:t>
            </a:r>
            <a:endParaRPr/>
          </a:p>
          <a:p>
            <a:pPr indent="-196850" lvl="1" marL="742950" rtl="0" algn="l">
              <a:lnSpc>
                <a:spcPct val="80000"/>
              </a:lnSpc>
              <a:spcBef>
                <a:spcPts val="280"/>
              </a:spcBef>
              <a:spcAft>
                <a:spcPts val="0"/>
              </a:spcAft>
              <a:buClr>
                <a:schemeClr val="dk1"/>
              </a:buClr>
              <a:buSzPts val="1400"/>
              <a:buFont typeface="Noto Sans Symbols"/>
              <a:buNone/>
            </a:pPr>
            <a:r>
              <a:t/>
            </a:r>
            <a:endParaRPr sz="1400">
              <a:latin typeface="Arial"/>
              <a:ea typeface="Arial"/>
              <a:cs typeface="Arial"/>
              <a:sym typeface="Arial"/>
            </a:endParaRPr>
          </a:p>
          <a:p>
            <a:pPr indent="-285750" lvl="1" marL="742950" rtl="0" algn="l">
              <a:lnSpc>
                <a:spcPct val="80000"/>
              </a:lnSpc>
              <a:spcBef>
                <a:spcPts val="280"/>
              </a:spcBef>
              <a:spcAft>
                <a:spcPts val="0"/>
              </a:spcAft>
              <a:buClr>
                <a:schemeClr val="dk1"/>
              </a:buClr>
              <a:buSzPts val="1400"/>
              <a:buFont typeface="Noto Sans Symbols"/>
              <a:buChar char="❑"/>
            </a:pPr>
            <a:r>
              <a:rPr lang="en-US" sz="1400">
                <a:latin typeface="Arial"/>
                <a:ea typeface="Arial"/>
                <a:cs typeface="Arial"/>
                <a:sym typeface="Arial"/>
              </a:rPr>
              <a:t>  whistleblower retaliation</a:t>
            </a:r>
            <a:endParaRPr/>
          </a:p>
          <a:p>
            <a:pPr indent="-196850" lvl="1" marL="742950" rtl="0" algn="l">
              <a:lnSpc>
                <a:spcPct val="80000"/>
              </a:lnSpc>
              <a:spcBef>
                <a:spcPts val="280"/>
              </a:spcBef>
              <a:spcAft>
                <a:spcPts val="0"/>
              </a:spcAft>
              <a:buClr>
                <a:schemeClr val="dk1"/>
              </a:buClr>
              <a:buSzPts val="1400"/>
              <a:buFont typeface="Noto Sans Symbols"/>
              <a:buNone/>
            </a:pPr>
            <a:r>
              <a:t/>
            </a:r>
            <a:endParaRPr sz="1400">
              <a:latin typeface="Arial"/>
              <a:ea typeface="Arial"/>
              <a:cs typeface="Arial"/>
              <a:sym typeface="Arial"/>
            </a:endParaRPr>
          </a:p>
          <a:p>
            <a:pPr indent="-285750" lvl="1" marL="742950" rtl="0" algn="l">
              <a:lnSpc>
                <a:spcPct val="80000"/>
              </a:lnSpc>
              <a:spcBef>
                <a:spcPts val="280"/>
              </a:spcBef>
              <a:spcAft>
                <a:spcPts val="0"/>
              </a:spcAft>
              <a:buClr>
                <a:schemeClr val="dk1"/>
              </a:buClr>
              <a:buSzPts val="1400"/>
              <a:buFont typeface="Noto Sans Symbols"/>
              <a:buChar char="❑"/>
            </a:pPr>
            <a:r>
              <a:rPr lang="en-US" sz="1400">
                <a:latin typeface="Arial"/>
                <a:ea typeface="Arial"/>
                <a:cs typeface="Arial"/>
                <a:sym typeface="Arial"/>
              </a:rPr>
              <a:t>  conduct that does not adversely affect employee performance</a:t>
            </a:r>
            <a:endParaRPr/>
          </a:p>
          <a:p>
            <a:pPr indent="0" lvl="0" marL="0" rtl="0" algn="l">
              <a:lnSpc>
                <a:spcPct val="80000"/>
              </a:lnSpc>
              <a:spcBef>
                <a:spcPts val="320"/>
              </a:spcBef>
              <a:spcAft>
                <a:spcPts val="0"/>
              </a:spcAft>
              <a:buClr>
                <a:schemeClr val="dk1"/>
              </a:buClr>
              <a:buSzPts val="1600"/>
              <a:buNone/>
            </a:pPr>
            <a:r>
              <a:t/>
            </a:r>
            <a:endParaRPr sz="1600">
              <a:latin typeface="Arial"/>
              <a:ea typeface="Arial"/>
              <a:cs typeface="Arial"/>
              <a:sym typeface="Arial"/>
            </a:endParaRPr>
          </a:p>
          <a:p>
            <a:pPr indent="-342900" lvl="0" marL="342900" rtl="0" algn="l">
              <a:lnSpc>
                <a:spcPct val="80000"/>
              </a:lnSpc>
              <a:spcBef>
                <a:spcPts val="320"/>
              </a:spcBef>
              <a:spcAft>
                <a:spcPts val="0"/>
              </a:spcAft>
              <a:buClr>
                <a:schemeClr val="dk1"/>
              </a:buClr>
              <a:buSzPts val="1600"/>
              <a:buFont typeface="Noto Sans Symbols"/>
              <a:buChar char="❑"/>
            </a:pPr>
            <a:r>
              <a:rPr lang="en-US" sz="1600">
                <a:latin typeface="Arial"/>
                <a:ea typeface="Arial"/>
                <a:cs typeface="Arial"/>
                <a:sym typeface="Arial"/>
              </a:rPr>
              <a:t>For additional information on Prohibited Personnel Practices visit:</a:t>
            </a:r>
            <a:endParaRPr/>
          </a:p>
          <a:p>
            <a:pPr indent="0" lvl="0" marL="0" rtl="0" algn="l">
              <a:lnSpc>
                <a:spcPct val="80000"/>
              </a:lnSpc>
              <a:spcBef>
                <a:spcPts val="320"/>
              </a:spcBef>
              <a:spcAft>
                <a:spcPts val="0"/>
              </a:spcAft>
              <a:buClr>
                <a:srgbClr val="0563C1"/>
              </a:buClr>
              <a:buSzPts val="1600"/>
              <a:buNone/>
            </a:pPr>
            <a:r>
              <a:rPr lang="en-US" sz="1600" u="sng">
                <a:solidFill>
                  <a:srgbClr val="0563C1"/>
                </a:solidFill>
                <a:latin typeface="Arial"/>
                <a:ea typeface="Arial"/>
                <a:cs typeface="Arial"/>
                <a:sym typeface="Arial"/>
                <a:hlinkClick r:id="rId3">
                  <a:extLst>
                    <a:ext uri="{A12FA001-AC4F-418D-AE19-62706E023703}">
                      <ahyp:hlinkClr val="tx"/>
                    </a:ext>
                  </a:extLst>
                </a:hlinkClick>
              </a:rPr>
              <a:t>https://osc.gov/Services/Pages/PPP-WhoCanFile.aspx</a:t>
            </a:r>
            <a:endParaRPr sz="1600">
              <a:latin typeface="Arial"/>
              <a:ea typeface="Arial"/>
              <a:cs typeface="Arial"/>
              <a:sym typeface="Arial"/>
            </a:endParaRPr>
          </a:p>
          <a:p>
            <a:pPr indent="0" lvl="0" marL="0" rtl="0" algn="l">
              <a:lnSpc>
                <a:spcPct val="80000"/>
              </a:lnSpc>
              <a:spcBef>
                <a:spcPts val="320"/>
              </a:spcBef>
              <a:spcAft>
                <a:spcPts val="0"/>
              </a:spcAft>
              <a:buClr>
                <a:schemeClr val="dk1"/>
              </a:buClr>
              <a:buSzPts val="1600"/>
              <a:buNone/>
            </a:pPr>
            <a:r>
              <a:t/>
            </a:r>
            <a:endParaRPr sz="1600">
              <a:latin typeface="Arial"/>
              <a:ea typeface="Arial"/>
              <a:cs typeface="Arial"/>
              <a:sym typeface="Arial"/>
            </a:endParaRPr>
          </a:p>
        </p:txBody>
      </p:sp>
      <p:pic>
        <p:nvPicPr>
          <p:cNvPr descr="Office Of Special Consel Seal" id="341" name="Google Shape;341;p26" title="Office Of Special Consel Seal"/>
          <p:cNvPicPr preferRelativeResize="0"/>
          <p:nvPr/>
        </p:nvPicPr>
        <p:blipFill rotWithShape="1">
          <a:blip r:embed="rId4">
            <a:alphaModFix/>
          </a:blip>
          <a:srcRect b="0" l="0" r="0" t="0"/>
          <a:stretch/>
        </p:blipFill>
        <p:spPr>
          <a:xfrm>
            <a:off x="5943600" y="1600200"/>
            <a:ext cx="2622550" cy="2622550"/>
          </a:xfrm>
          <a:prstGeom prst="rect">
            <a:avLst/>
          </a:prstGeom>
          <a:noFill/>
          <a:ln>
            <a:noFill/>
          </a:ln>
        </p:spPr>
      </p:pic>
      <p:sp>
        <p:nvSpPr>
          <p:cNvPr id="342" name="Google Shape;342;p2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p27"/>
          <p:cNvSpPr txBox="1"/>
          <p:nvPr>
            <p:ph idx="1" type="body"/>
          </p:nvPr>
        </p:nvSpPr>
        <p:spPr>
          <a:xfrm>
            <a:off x="304800" y="381000"/>
            <a:ext cx="8382000" cy="5745163"/>
          </a:xfrm>
          <a:prstGeom prst="rect">
            <a:avLst/>
          </a:prstGeom>
          <a:noFill/>
          <a:ln>
            <a:noFill/>
          </a:ln>
        </p:spPr>
        <p:txBody>
          <a:bodyPr anchorCtr="0" anchor="t" bIns="45700" lIns="91425" spcFirstLastPara="1" rIns="91425" wrap="square" tIns="45700">
            <a:noAutofit/>
          </a:bodyPr>
          <a:lstStyle/>
          <a:p>
            <a:pPr indent="-342900" lvl="0" marL="342900" rtl="0" algn="ctr">
              <a:spcBef>
                <a:spcPts val="0"/>
              </a:spcBef>
              <a:spcAft>
                <a:spcPts val="0"/>
              </a:spcAft>
              <a:buClr>
                <a:schemeClr val="dk1"/>
              </a:buClr>
              <a:buSzPts val="3200"/>
              <a:buFont typeface="Arial"/>
              <a:buNone/>
            </a:pPr>
            <a:r>
              <a:t/>
            </a:r>
            <a:endParaRPr b="1"/>
          </a:p>
          <a:p>
            <a:pPr indent="-342900" lvl="0" marL="342900" rtl="0" algn="ctr">
              <a:spcBef>
                <a:spcPts val="640"/>
              </a:spcBef>
              <a:spcAft>
                <a:spcPts val="0"/>
              </a:spcAft>
              <a:buClr>
                <a:schemeClr val="dk1"/>
              </a:buClr>
              <a:buSzPts val="3200"/>
              <a:buFont typeface="Arial"/>
              <a:buNone/>
            </a:pPr>
            <a:r>
              <a:t/>
            </a:r>
            <a:endParaRPr b="1"/>
          </a:p>
          <a:p>
            <a:pPr indent="-342900" lvl="0" marL="342900" rtl="0" algn="ctr">
              <a:spcBef>
                <a:spcPts val="640"/>
              </a:spcBef>
              <a:spcAft>
                <a:spcPts val="0"/>
              </a:spcAft>
              <a:buClr>
                <a:schemeClr val="dk1"/>
              </a:buClr>
              <a:buSzPts val="3200"/>
              <a:buFont typeface="Arial"/>
              <a:buNone/>
            </a:pPr>
            <a:r>
              <a:t/>
            </a:r>
            <a:endParaRPr b="1"/>
          </a:p>
          <a:p>
            <a:pPr indent="-342900" lvl="0" marL="342900" rtl="0" algn="ctr">
              <a:spcBef>
                <a:spcPts val="640"/>
              </a:spcBef>
              <a:spcAft>
                <a:spcPts val="0"/>
              </a:spcAft>
              <a:buClr>
                <a:schemeClr val="dk1"/>
              </a:buClr>
              <a:buSzPts val="3200"/>
              <a:buFont typeface="Arial"/>
              <a:buNone/>
            </a:pPr>
            <a:r>
              <a:t/>
            </a:r>
            <a:endParaRPr b="1"/>
          </a:p>
          <a:p>
            <a:pPr indent="-342900" lvl="0" marL="342900" rtl="0" algn="ctr">
              <a:spcBef>
                <a:spcPts val="960"/>
              </a:spcBef>
              <a:spcAft>
                <a:spcPts val="0"/>
              </a:spcAft>
              <a:buClr>
                <a:schemeClr val="dk1"/>
              </a:buClr>
              <a:buSzPts val="4800"/>
              <a:buFont typeface="Arial"/>
              <a:buNone/>
            </a:pPr>
            <a:r>
              <a:rPr b="1" lang="en-US" sz="4800"/>
              <a:t>Whistleblower Protections</a:t>
            </a:r>
            <a:endParaRPr/>
          </a:p>
        </p:txBody>
      </p:sp>
      <p:sp>
        <p:nvSpPr>
          <p:cNvPr id="348" name="Google Shape;348;p2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28"/>
          <p:cNvSpPr txBox="1"/>
          <p:nvPr>
            <p:ph type="title"/>
          </p:nvPr>
        </p:nvSpPr>
        <p:spPr>
          <a:xfrm>
            <a:off x="457200" y="304800"/>
            <a:ext cx="8229600" cy="28575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US" sz="2000" u="sng">
                <a:latin typeface="Arial"/>
                <a:ea typeface="Arial"/>
                <a:cs typeface="Arial"/>
                <a:sym typeface="Arial"/>
              </a:rPr>
              <a:t>Whistleblower Protections</a:t>
            </a:r>
            <a:br>
              <a:rPr b="1" lang="en-US" sz="2000" u="sng">
                <a:latin typeface="Arial"/>
                <a:ea typeface="Arial"/>
                <a:cs typeface="Arial"/>
                <a:sym typeface="Arial"/>
              </a:rPr>
            </a:br>
            <a:endParaRPr b="1" sz="2000">
              <a:latin typeface="Arial"/>
              <a:ea typeface="Arial"/>
              <a:cs typeface="Arial"/>
              <a:sym typeface="Arial"/>
            </a:endParaRPr>
          </a:p>
        </p:txBody>
      </p:sp>
      <p:sp>
        <p:nvSpPr>
          <p:cNvPr id="354" name="Google Shape;354;p28"/>
          <p:cNvSpPr txBox="1"/>
          <p:nvPr>
            <p:ph idx="1" type="body"/>
          </p:nvPr>
        </p:nvSpPr>
        <p:spPr>
          <a:xfrm>
            <a:off x="457200" y="914400"/>
            <a:ext cx="8229600" cy="5410200"/>
          </a:xfrm>
          <a:prstGeom prst="rect">
            <a:avLst/>
          </a:prstGeom>
          <a:noFill/>
          <a:ln>
            <a:noFill/>
          </a:ln>
        </p:spPr>
        <p:txBody>
          <a:bodyPr anchorCtr="0" anchor="t" bIns="45700" lIns="91425" spcFirstLastPara="1" rIns="91425" wrap="square" tIns="45700">
            <a:noAutofit/>
          </a:bodyPr>
          <a:lstStyle/>
          <a:p>
            <a:pPr indent="-342900" lvl="0" marL="342900" rtl="0" algn="l">
              <a:lnSpc>
                <a:spcPct val="80000"/>
              </a:lnSpc>
              <a:spcBef>
                <a:spcPts val="0"/>
              </a:spcBef>
              <a:spcAft>
                <a:spcPts val="0"/>
              </a:spcAft>
              <a:buClr>
                <a:schemeClr val="dk1"/>
              </a:buClr>
              <a:buSzPts val="1400"/>
              <a:buFont typeface="Noto Sans Symbols"/>
              <a:buChar char="❑"/>
            </a:pPr>
            <a:r>
              <a:rPr b="1" lang="en-US" sz="1400">
                <a:latin typeface="Arial"/>
                <a:ea typeface="Arial"/>
                <a:cs typeface="Arial"/>
                <a:sym typeface="Arial"/>
              </a:rPr>
              <a:t>A federal employee authorized to take, direct others to take, recommend or approve any personnel action may not retaliate against an employee for protected whistleblowing.</a:t>
            </a:r>
            <a:endParaRPr/>
          </a:p>
          <a:p>
            <a:pPr indent="-254000" lvl="0" marL="342900" rtl="0" algn="l">
              <a:lnSpc>
                <a:spcPct val="80000"/>
              </a:lnSpc>
              <a:spcBef>
                <a:spcPts val="280"/>
              </a:spcBef>
              <a:spcAft>
                <a:spcPts val="0"/>
              </a:spcAft>
              <a:buClr>
                <a:schemeClr val="dk1"/>
              </a:buClr>
              <a:buSzPts val="1400"/>
              <a:buFont typeface="Noto Sans Symbols"/>
              <a:buNone/>
            </a:pPr>
            <a:r>
              <a:t/>
            </a:r>
            <a:endParaRPr b="1" sz="1400">
              <a:latin typeface="Arial"/>
              <a:ea typeface="Arial"/>
              <a:cs typeface="Arial"/>
              <a:sym typeface="Arial"/>
            </a:endParaRPr>
          </a:p>
          <a:p>
            <a:pPr indent="-342900" lvl="0" marL="342900" rtl="0" algn="l">
              <a:lnSpc>
                <a:spcPct val="80000"/>
              </a:lnSpc>
              <a:spcBef>
                <a:spcPts val="280"/>
              </a:spcBef>
              <a:spcAft>
                <a:spcPts val="0"/>
              </a:spcAft>
              <a:buClr>
                <a:schemeClr val="dk1"/>
              </a:buClr>
              <a:buSzPts val="1400"/>
              <a:buFont typeface="Noto Sans Symbols"/>
              <a:buChar char="❑"/>
            </a:pPr>
            <a:r>
              <a:rPr lang="en-US" sz="1400">
                <a:latin typeface="Arial"/>
                <a:ea typeface="Arial"/>
                <a:cs typeface="Arial"/>
                <a:sym typeface="Arial"/>
              </a:rPr>
              <a:t>Whistleblowing is when an employee or applicant discloses information that he or she reasonably believes is evidence of:</a:t>
            </a:r>
            <a:endParaRPr/>
          </a:p>
          <a:p>
            <a:pPr indent="-254000" lvl="0" marL="342900" rtl="0" algn="l">
              <a:lnSpc>
                <a:spcPct val="80000"/>
              </a:lnSpc>
              <a:spcBef>
                <a:spcPts val="280"/>
              </a:spcBef>
              <a:spcAft>
                <a:spcPts val="0"/>
              </a:spcAft>
              <a:buClr>
                <a:schemeClr val="dk1"/>
              </a:buClr>
              <a:buSzPts val="1400"/>
              <a:buFont typeface="Noto Sans Symbols"/>
              <a:buNone/>
            </a:pPr>
            <a:r>
              <a:t/>
            </a:r>
            <a:endParaRPr sz="1400">
              <a:latin typeface="Arial"/>
              <a:ea typeface="Arial"/>
              <a:cs typeface="Arial"/>
              <a:sym typeface="Arial"/>
            </a:endParaRPr>
          </a:p>
          <a:p>
            <a:pPr indent="-285750" lvl="1" marL="742950" rtl="0" algn="l">
              <a:lnSpc>
                <a:spcPct val="80000"/>
              </a:lnSpc>
              <a:spcBef>
                <a:spcPts val="280"/>
              </a:spcBef>
              <a:spcAft>
                <a:spcPts val="0"/>
              </a:spcAft>
              <a:buClr>
                <a:schemeClr val="dk1"/>
              </a:buClr>
              <a:buSzPts val="1400"/>
              <a:buFont typeface="Noto Sans Symbols"/>
              <a:buChar char="❑"/>
            </a:pPr>
            <a:r>
              <a:rPr lang="en-US" sz="1400">
                <a:latin typeface="Arial"/>
                <a:ea typeface="Arial"/>
                <a:cs typeface="Arial"/>
                <a:sym typeface="Arial"/>
              </a:rPr>
              <a:t>A violation of a law, rule or regulation</a:t>
            </a:r>
            <a:endParaRPr/>
          </a:p>
          <a:p>
            <a:pPr indent="-285750" lvl="1" marL="742950" rtl="0" algn="l">
              <a:lnSpc>
                <a:spcPct val="80000"/>
              </a:lnSpc>
              <a:spcBef>
                <a:spcPts val="280"/>
              </a:spcBef>
              <a:spcAft>
                <a:spcPts val="0"/>
              </a:spcAft>
              <a:buClr>
                <a:schemeClr val="dk1"/>
              </a:buClr>
              <a:buSzPts val="1400"/>
              <a:buFont typeface="Noto Sans Symbols"/>
              <a:buChar char="❑"/>
            </a:pPr>
            <a:r>
              <a:rPr lang="en-US" sz="1400">
                <a:latin typeface="Arial"/>
                <a:ea typeface="Arial"/>
                <a:cs typeface="Arial"/>
                <a:sym typeface="Arial"/>
              </a:rPr>
              <a:t>Gross mismanagement</a:t>
            </a:r>
            <a:endParaRPr/>
          </a:p>
          <a:p>
            <a:pPr indent="-285750" lvl="1" marL="742950" rtl="0" algn="l">
              <a:lnSpc>
                <a:spcPct val="80000"/>
              </a:lnSpc>
              <a:spcBef>
                <a:spcPts val="280"/>
              </a:spcBef>
              <a:spcAft>
                <a:spcPts val="0"/>
              </a:spcAft>
              <a:buClr>
                <a:schemeClr val="dk1"/>
              </a:buClr>
              <a:buSzPts val="1400"/>
              <a:buFont typeface="Noto Sans Symbols"/>
              <a:buChar char="❑"/>
            </a:pPr>
            <a:r>
              <a:rPr lang="en-US" sz="1400">
                <a:latin typeface="Arial"/>
                <a:ea typeface="Arial"/>
                <a:cs typeface="Arial"/>
                <a:sym typeface="Arial"/>
              </a:rPr>
              <a:t>Gross waste of funds</a:t>
            </a:r>
            <a:endParaRPr/>
          </a:p>
          <a:p>
            <a:pPr indent="-285750" lvl="1" marL="742950" rtl="0" algn="l">
              <a:lnSpc>
                <a:spcPct val="80000"/>
              </a:lnSpc>
              <a:spcBef>
                <a:spcPts val="280"/>
              </a:spcBef>
              <a:spcAft>
                <a:spcPts val="0"/>
              </a:spcAft>
              <a:buClr>
                <a:srgbClr val="040C28"/>
              </a:buClr>
              <a:buSzPts val="1400"/>
              <a:buFont typeface="Noto Sans Symbols"/>
              <a:buChar char="❑"/>
            </a:pPr>
            <a:r>
              <a:rPr b="0" i="0" lang="en-US" sz="1400">
                <a:solidFill>
                  <a:srgbClr val="040C28"/>
                </a:solidFill>
                <a:latin typeface="Arial"/>
                <a:ea typeface="Arial"/>
                <a:cs typeface="Arial"/>
                <a:sym typeface="Arial"/>
              </a:rPr>
              <a:t>Theft </a:t>
            </a:r>
            <a:endParaRPr/>
          </a:p>
          <a:p>
            <a:pPr indent="-285750" lvl="1" marL="742950" rtl="0" algn="l">
              <a:lnSpc>
                <a:spcPct val="80000"/>
              </a:lnSpc>
              <a:spcBef>
                <a:spcPts val="280"/>
              </a:spcBef>
              <a:spcAft>
                <a:spcPts val="0"/>
              </a:spcAft>
              <a:buClr>
                <a:srgbClr val="040C28"/>
              </a:buClr>
              <a:buSzPts val="1400"/>
              <a:buFont typeface="Noto Sans Symbols"/>
              <a:buChar char="❑"/>
            </a:pPr>
            <a:r>
              <a:rPr lang="en-US" sz="1400">
                <a:solidFill>
                  <a:srgbClr val="040C28"/>
                </a:solidFill>
                <a:latin typeface="Arial"/>
                <a:ea typeface="Arial"/>
                <a:cs typeface="Arial"/>
                <a:sym typeface="Arial"/>
              </a:rPr>
              <a:t>U</a:t>
            </a:r>
            <a:r>
              <a:rPr b="0" i="0" lang="en-US" sz="1400">
                <a:solidFill>
                  <a:srgbClr val="040C28"/>
                </a:solidFill>
                <a:latin typeface="Arial"/>
                <a:ea typeface="Arial"/>
                <a:cs typeface="Arial"/>
                <a:sym typeface="Arial"/>
              </a:rPr>
              <a:t>nethical or unjust behavior in the workplace</a:t>
            </a:r>
            <a:endParaRPr sz="1400">
              <a:latin typeface="Arial"/>
              <a:ea typeface="Arial"/>
              <a:cs typeface="Arial"/>
              <a:sym typeface="Arial"/>
            </a:endParaRPr>
          </a:p>
          <a:p>
            <a:pPr indent="-285750" lvl="1" marL="742950" rtl="0" algn="l">
              <a:lnSpc>
                <a:spcPct val="80000"/>
              </a:lnSpc>
              <a:spcBef>
                <a:spcPts val="280"/>
              </a:spcBef>
              <a:spcAft>
                <a:spcPts val="0"/>
              </a:spcAft>
              <a:buClr>
                <a:schemeClr val="dk1"/>
              </a:buClr>
              <a:buSzPts val="1400"/>
              <a:buFont typeface="Noto Sans Symbols"/>
              <a:buChar char="❑"/>
            </a:pPr>
            <a:r>
              <a:rPr lang="en-US" sz="1400">
                <a:latin typeface="Arial"/>
                <a:ea typeface="Arial"/>
                <a:cs typeface="Arial"/>
                <a:sym typeface="Arial"/>
              </a:rPr>
              <a:t>An abuse of authority, or </a:t>
            </a:r>
            <a:endParaRPr/>
          </a:p>
          <a:p>
            <a:pPr indent="-285750" lvl="1" marL="742950" rtl="0" algn="l">
              <a:lnSpc>
                <a:spcPct val="80000"/>
              </a:lnSpc>
              <a:spcBef>
                <a:spcPts val="280"/>
              </a:spcBef>
              <a:spcAft>
                <a:spcPts val="0"/>
              </a:spcAft>
              <a:buClr>
                <a:schemeClr val="dk1"/>
              </a:buClr>
              <a:buSzPts val="1400"/>
              <a:buFont typeface="Noto Sans Symbols"/>
              <a:buChar char="❑"/>
            </a:pPr>
            <a:r>
              <a:rPr lang="en-US" sz="1400">
                <a:latin typeface="Arial"/>
                <a:ea typeface="Arial"/>
                <a:cs typeface="Arial"/>
                <a:sym typeface="Arial"/>
              </a:rPr>
              <a:t>A substantial and specific danger to public health or safety</a:t>
            </a:r>
            <a:endParaRPr/>
          </a:p>
          <a:p>
            <a:pPr indent="-196850" lvl="1" marL="742950" rtl="0" algn="l">
              <a:lnSpc>
                <a:spcPct val="80000"/>
              </a:lnSpc>
              <a:spcBef>
                <a:spcPts val="280"/>
              </a:spcBef>
              <a:spcAft>
                <a:spcPts val="0"/>
              </a:spcAft>
              <a:buClr>
                <a:schemeClr val="dk1"/>
              </a:buClr>
              <a:buSzPts val="1400"/>
              <a:buFont typeface="Noto Sans Symbols"/>
              <a:buNone/>
            </a:pPr>
            <a:r>
              <a:t/>
            </a:r>
            <a:endParaRPr sz="1400">
              <a:latin typeface="Arial"/>
              <a:ea typeface="Arial"/>
              <a:cs typeface="Arial"/>
              <a:sym typeface="Arial"/>
            </a:endParaRPr>
          </a:p>
          <a:p>
            <a:pPr indent="-342900" lvl="0" marL="342900" rtl="0" algn="l">
              <a:lnSpc>
                <a:spcPct val="80000"/>
              </a:lnSpc>
              <a:spcBef>
                <a:spcPts val="280"/>
              </a:spcBef>
              <a:spcAft>
                <a:spcPts val="0"/>
              </a:spcAft>
              <a:buClr>
                <a:schemeClr val="dk1"/>
              </a:buClr>
              <a:buSzPts val="1400"/>
              <a:buFont typeface="Noto Sans Symbols"/>
              <a:buChar char="❑"/>
            </a:pPr>
            <a:r>
              <a:rPr lang="en-US" sz="1400">
                <a:latin typeface="Arial"/>
                <a:ea typeface="Arial"/>
                <a:cs typeface="Arial"/>
                <a:sym typeface="Arial"/>
              </a:rPr>
              <a:t>Disclosures may be made to superiors in the chain of supervision, Inspectors General (IG), Congress, law enforcement officials, agency ethics officials, or any other agency officials responsible for ensuring integrity and acting against malfeasance within the agency.</a:t>
            </a:r>
            <a:endParaRPr/>
          </a:p>
          <a:p>
            <a:pPr indent="-254000" lvl="0" marL="342900" rtl="0" algn="l">
              <a:lnSpc>
                <a:spcPct val="80000"/>
              </a:lnSpc>
              <a:spcBef>
                <a:spcPts val="280"/>
              </a:spcBef>
              <a:spcAft>
                <a:spcPts val="0"/>
              </a:spcAft>
              <a:buClr>
                <a:schemeClr val="dk1"/>
              </a:buClr>
              <a:buSzPts val="1400"/>
              <a:buFont typeface="Noto Sans Symbols"/>
              <a:buNone/>
            </a:pPr>
            <a:r>
              <a:t/>
            </a:r>
            <a:endParaRPr sz="1400">
              <a:latin typeface="Arial"/>
              <a:ea typeface="Arial"/>
              <a:cs typeface="Arial"/>
              <a:sym typeface="Arial"/>
            </a:endParaRPr>
          </a:p>
          <a:p>
            <a:pPr indent="-342900" lvl="0" marL="342900" rtl="0" algn="l">
              <a:lnSpc>
                <a:spcPct val="80000"/>
              </a:lnSpc>
              <a:spcBef>
                <a:spcPts val="280"/>
              </a:spcBef>
              <a:spcAft>
                <a:spcPts val="0"/>
              </a:spcAft>
              <a:buClr>
                <a:schemeClr val="dk1"/>
              </a:buClr>
              <a:buSzPts val="1400"/>
              <a:buFont typeface="Noto Sans Symbols"/>
              <a:buChar char="❑"/>
            </a:pPr>
            <a:r>
              <a:rPr lang="en-US" sz="1400">
                <a:latin typeface="Arial"/>
                <a:ea typeface="Arial"/>
                <a:cs typeface="Arial"/>
                <a:sym typeface="Arial"/>
              </a:rPr>
              <a:t>If disclosure is barred by law, or information is required by Executive Order to be kept secret in the interest of national defense or conduct of foreign affairs, then employees are only protected if disclosure is made to Office of Special Counsel (OSC), IG, or Agency designee. Improper disclosures of protected information may result in discipline and/or prosecution. </a:t>
            </a:r>
            <a:endParaRPr/>
          </a:p>
          <a:p>
            <a:pPr indent="-254000" lvl="0" marL="342900" rtl="0" algn="l">
              <a:lnSpc>
                <a:spcPct val="80000"/>
              </a:lnSpc>
              <a:spcBef>
                <a:spcPts val="280"/>
              </a:spcBef>
              <a:spcAft>
                <a:spcPts val="0"/>
              </a:spcAft>
              <a:buClr>
                <a:schemeClr val="dk1"/>
              </a:buClr>
              <a:buSzPts val="1400"/>
              <a:buFont typeface="Noto Sans Symbols"/>
              <a:buNone/>
            </a:pPr>
            <a:r>
              <a:t/>
            </a:r>
            <a:endParaRPr sz="1400">
              <a:latin typeface="Arial"/>
              <a:ea typeface="Arial"/>
              <a:cs typeface="Arial"/>
              <a:sym typeface="Arial"/>
            </a:endParaRPr>
          </a:p>
          <a:p>
            <a:pPr indent="-254000" lvl="0" marL="342900" rtl="0" algn="l">
              <a:lnSpc>
                <a:spcPct val="80000"/>
              </a:lnSpc>
              <a:spcBef>
                <a:spcPts val="280"/>
              </a:spcBef>
              <a:spcAft>
                <a:spcPts val="0"/>
              </a:spcAft>
              <a:buClr>
                <a:schemeClr val="dk1"/>
              </a:buClr>
              <a:buSzPts val="1400"/>
              <a:buFont typeface="Noto Sans Symbols"/>
              <a:buNone/>
            </a:pPr>
            <a:r>
              <a:t/>
            </a:r>
            <a:endParaRPr sz="1400">
              <a:latin typeface="Arial"/>
              <a:ea typeface="Arial"/>
              <a:cs typeface="Arial"/>
              <a:sym typeface="Arial"/>
            </a:endParaRPr>
          </a:p>
          <a:p>
            <a:pPr indent="-254000" lvl="0" marL="342900" rtl="0" algn="l">
              <a:lnSpc>
                <a:spcPct val="80000"/>
              </a:lnSpc>
              <a:spcBef>
                <a:spcPts val="280"/>
              </a:spcBef>
              <a:spcAft>
                <a:spcPts val="0"/>
              </a:spcAft>
              <a:buClr>
                <a:schemeClr val="dk1"/>
              </a:buClr>
              <a:buSzPts val="1400"/>
              <a:buFont typeface="Noto Sans Symbols"/>
              <a:buNone/>
            </a:pPr>
            <a:r>
              <a:t/>
            </a:r>
            <a:endParaRPr sz="1400">
              <a:latin typeface="Arial"/>
              <a:ea typeface="Arial"/>
              <a:cs typeface="Arial"/>
              <a:sym typeface="Arial"/>
            </a:endParaRPr>
          </a:p>
          <a:p>
            <a:pPr indent="-254000" lvl="0" marL="342900" rtl="0" algn="l">
              <a:lnSpc>
                <a:spcPct val="80000"/>
              </a:lnSpc>
              <a:spcBef>
                <a:spcPts val="280"/>
              </a:spcBef>
              <a:spcAft>
                <a:spcPts val="0"/>
              </a:spcAft>
              <a:buClr>
                <a:schemeClr val="dk1"/>
              </a:buClr>
              <a:buSzPts val="1400"/>
              <a:buFont typeface="Noto Sans Symbols"/>
              <a:buNone/>
            </a:pPr>
            <a:r>
              <a:t/>
            </a:r>
            <a:endParaRPr sz="1400">
              <a:latin typeface="Arial"/>
              <a:ea typeface="Arial"/>
              <a:cs typeface="Arial"/>
              <a:sym typeface="Arial"/>
            </a:endParaRPr>
          </a:p>
          <a:p>
            <a:pPr indent="-254000" lvl="0" marL="342900" rtl="0" algn="l">
              <a:lnSpc>
                <a:spcPct val="80000"/>
              </a:lnSpc>
              <a:spcBef>
                <a:spcPts val="280"/>
              </a:spcBef>
              <a:spcAft>
                <a:spcPts val="0"/>
              </a:spcAft>
              <a:buClr>
                <a:schemeClr val="dk1"/>
              </a:buClr>
              <a:buSzPts val="1400"/>
              <a:buFont typeface="Noto Sans Symbols"/>
              <a:buNone/>
            </a:pPr>
            <a:r>
              <a:t/>
            </a:r>
            <a:endParaRPr sz="1400">
              <a:latin typeface="Arial"/>
              <a:ea typeface="Arial"/>
              <a:cs typeface="Arial"/>
              <a:sym typeface="Arial"/>
            </a:endParaRPr>
          </a:p>
        </p:txBody>
      </p:sp>
      <p:sp>
        <p:nvSpPr>
          <p:cNvPr id="355" name="Google Shape;355;p2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p29"/>
          <p:cNvSpPr txBox="1"/>
          <p:nvPr>
            <p:ph type="title"/>
          </p:nvPr>
        </p:nvSpPr>
        <p:spPr>
          <a:xfrm>
            <a:off x="457200" y="38100"/>
            <a:ext cx="8229600" cy="4953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US" sz="2000" u="sng">
                <a:latin typeface="Arial"/>
                <a:ea typeface="Arial"/>
                <a:cs typeface="Arial"/>
                <a:sym typeface="Arial"/>
              </a:rPr>
              <a:t>Whistleblower Protections</a:t>
            </a:r>
            <a:endParaRPr/>
          </a:p>
        </p:txBody>
      </p:sp>
      <p:sp>
        <p:nvSpPr>
          <p:cNvPr id="361" name="Google Shape;361;p29"/>
          <p:cNvSpPr/>
          <p:nvPr/>
        </p:nvSpPr>
        <p:spPr>
          <a:xfrm>
            <a:off x="457200" y="914400"/>
            <a:ext cx="8534400" cy="4832092"/>
          </a:xfrm>
          <a:prstGeom prst="rect">
            <a:avLst/>
          </a:prstGeom>
          <a:noFill/>
          <a:ln>
            <a:noFill/>
          </a:ln>
        </p:spPr>
        <p:txBody>
          <a:bodyPr anchorCtr="0" anchor="t" bIns="45700" lIns="91425" spcFirstLastPara="1" rIns="91425" wrap="square" tIns="45700">
            <a:spAutoFit/>
          </a:bodyPr>
          <a:lstStyle/>
          <a:p>
            <a:pPr indent="-230188" lvl="0" marL="230188" marR="0" rtl="0" algn="l">
              <a:spcBef>
                <a:spcPts val="0"/>
              </a:spcBef>
              <a:spcAft>
                <a:spcPts val="0"/>
              </a:spcAft>
              <a:buClr>
                <a:schemeClr val="dk1"/>
              </a:buClr>
              <a:buSzPts val="1400"/>
              <a:buFont typeface="Noto Sans Symbols"/>
              <a:buChar char="❑"/>
            </a:pPr>
            <a:r>
              <a:rPr lang="en-US" sz="1400">
                <a:solidFill>
                  <a:schemeClr val="dk1"/>
                </a:solidFill>
                <a:latin typeface="Arial"/>
                <a:ea typeface="Arial"/>
                <a:cs typeface="Arial"/>
                <a:sym typeface="Arial"/>
              </a:rPr>
              <a:t>The Office of Special Counsel (OSC) also provides a secure channel through which employees may </a:t>
            </a:r>
            <a:endParaRPr/>
          </a:p>
          <a:p>
            <a:pPr indent="0" lvl="0" marL="0" marR="0" rtl="0" algn="l">
              <a:spcBef>
                <a:spcPts val="0"/>
              </a:spcBef>
              <a:spcAft>
                <a:spcPts val="0"/>
              </a:spcAft>
              <a:buNone/>
            </a:pPr>
            <a:r>
              <a:rPr lang="en-US" sz="1400">
                <a:solidFill>
                  <a:schemeClr val="dk1"/>
                </a:solidFill>
                <a:latin typeface="Arial"/>
                <a:ea typeface="Arial"/>
                <a:cs typeface="Arial"/>
                <a:sym typeface="Arial"/>
              </a:rPr>
              <a:t>make confidential disclosures (“whistleblowing”).</a:t>
            </a:r>
            <a:endParaRPr/>
          </a:p>
          <a:p>
            <a:pPr indent="0" lvl="0" marL="0" marR="0" rtl="0" algn="l">
              <a:spcBef>
                <a:spcPts val="0"/>
              </a:spcBef>
              <a:spcAft>
                <a:spcPts val="0"/>
              </a:spcAft>
              <a:buNone/>
            </a:pPr>
            <a:r>
              <a:t/>
            </a:r>
            <a:endParaRPr sz="1400">
              <a:solidFill>
                <a:schemeClr val="dk1"/>
              </a:solidFill>
              <a:latin typeface="Arial"/>
              <a:ea typeface="Arial"/>
              <a:cs typeface="Arial"/>
              <a:sym typeface="Arial"/>
            </a:endParaRPr>
          </a:p>
          <a:p>
            <a:pPr indent="-230188" lvl="0" marL="230188" marR="0" rtl="0" algn="l">
              <a:spcBef>
                <a:spcPts val="0"/>
              </a:spcBef>
              <a:spcAft>
                <a:spcPts val="0"/>
              </a:spcAft>
              <a:buClr>
                <a:schemeClr val="dk1"/>
              </a:buClr>
              <a:buSzPts val="1400"/>
              <a:buFont typeface="Noto Sans Symbols"/>
              <a:buChar char="❑"/>
            </a:pPr>
            <a:r>
              <a:rPr lang="en-US" sz="1400">
                <a:solidFill>
                  <a:schemeClr val="dk1"/>
                </a:solidFill>
                <a:latin typeface="Arial"/>
                <a:ea typeface="Arial"/>
                <a:cs typeface="Arial"/>
                <a:sym typeface="Arial"/>
              </a:rPr>
              <a:t>OSC evaluates the disclosures to determine whether there is a substantial likelihood that one of </a:t>
            </a:r>
            <a:endParaRPr/>
          </a:p>
          <a:p>
            <a:pPr indent="0" lvl="0" marL="0" marR="0" rtl="0" algn="l">
              <a:spcBef>
                <a:spcPts val="0"/>
              </a:spcBef>
              <a:spcAft>
                <a:spcPts val="0"/>
              </a:spcAft>
              <a:buNone/>
            </a:pPr>
            <a:r>
              <a:rPr lang="en-US" sz="1400">
                <a:solidFill>
                  <a:schemeClr val="dk1"/>
                </a:solidFill>
                <a:latin typeface="Arial"/>
                <a:ea typeface="Arial"/>
                <a:cs typeface="Arial"/>
                <a:sym typeface="Arial"/>
              </a:rPr>
              <a:t>the categories listed above has been disclosed. If such a determination is made, OSC has the authority to require the head of the agency to investigate the matter.</a:t>
            </a:r>
            <a:endParaRPr/>
          </a:p>
          <a:p>
            <a:pPr indent="0" lvl="0" marL="0" marR="0" rtl="0" algn="l">
              <a:spcBef>
                <a:spcPts val="0"/>
              </a:spcBef>
              <a:spcAft>
                <a:spcPts val="0"/>
              </a:spcAft>
              <a:buNone/>
            </a:pPr>
            <a:r>
              <a:t/>
            </a:r>
            <a:endParaRPr sz="1400">
              <a:solidFill>
                <a:schemeClr val="dk1"/>
              </a:solidFill>
              <a:latin typeface="Arial"/>
              <a:ea typeface="Arial"/>
              <a:cs typeface="Arial"/>
              <a:sym typeface="Arial"/>
            </a:endParaRPr>
          </a:p>
          <a:p>
            <a:pPr indent="-230188" lvl="0" marL="230188" marR="0" rtl="0" algn="l">
              <a:spcBef>
                <a:spcPts val="0"/>
              </a:spcBef>
              <a:spcAft>
                <a:spcPts val="0"/>
              </a:spcAft>
              <a:buClr>
                <a:srgbClr val="070219"/>
              </a:buClr>
              <a:buSzPts val="1400"/>
              <a:buFont typeface="Noto Sans Symbols"/>
              <a:buChar char="❑"/>
            </a:pPr>
            <a:r>
              <a:rPr lang="en-US" sz="1400">
                <a:solidFill>
                  <a:srgbClr val="070219"/>
                </a:solidFill>
                <a:latin typeface="Arial"/>
                <a:ea typeface="Arial"/>
                <a:cs typeface="Arial"/>
                <a:sym typeface="Arial"/>
              </a:rPr>
              <a:t>If you believe that you have been subjected to whistleblower </a:t>
            </a:r>
            <a:endParaRPr/>
          </a:p>
          <a:p>
            <a:pPr indent="0" lvl="0" marL="0" marR="0" rtl="0" algn="l">
              <a:spcBef>
                <a:spcPts val="0"/>
              </a:spcBef>
              <a:spcAft>
                <a:spcPts val="0"/>
              </a:spcAft>
              <a:buNone/>
            </a:pPr>
            <a:r>
              <a:rPr lang="en-US" sz="1400">
                <a:solidFill>
                  <a:srgbClr val="070219"/>
                </a:solidFill>
                <a:latin typeface="Arial"/>
                <a:ea typeface="Arial"/>
                <a:cs typeface="Arial"/>
                <a:sym typeface="Arial"/>
              </a:rPr>
              <a:t>retaliation or other prohibited personnel practice you may </a:t>
            </a:r>
            <a:endParaRPr/>
          </a:p>
          <a:p>
            <a:pPr indent="0" lvl="0" marL="0" marR="0" rtl="0" algn="l">
              <a:spcBef>
                <a:spcPts val="0"/>
              </a:spcBef>
              <a:spcAft>
                <a:spcPts val="0"/>
              </a:spcAft>
              <a:buNone/>
            </a:pPr>
            <a:r>
              <a:rPr lang="en-US" sz="1400">
                <a:solidFill>
                  <a:srgbClr val="070219"/>
                </a:solidFill>
                <a:latin typeface="Arial"/>
                <a:ea typeface="Arial"/>
                <a:cs typeface="Arial"/>
                <a:sym typeface="Arial"/>
              </a:rPr>
              <a:t>access the forms from the OSC website and either file your </a:t>
            </a:r>
            <a:endParaRPr/>
          </a:p>
          <a:p>
            <a:pPr indent="0" lvl="0" marL="0" marR="0" rtl="0" algn="l">
              <a:spcBef>
                <a:spcPts val="0"/>
              </a:spcBef>
              <a:spcAft>
                <a:spcPts val="0"/>
              </a:spcAft>
              <a:buNone/>
            </a:pPr>
            <a:r>
              <a:rPr lang="en-US" sz="1400">
                <a:solidFill>
                  <a:srgbClr val="070219"/>
                </a:solidFill>
                <a:latin typeface="Arial"/>
                <a:ea typeface="Arial"/>
                <a:cs typeface="Arial"/>
                <a:sym typeface="Arial"/>
              </a:rPr>
              <a:t>complaint to OSC online or print the forms and submit by mail. </a:t>
            </a:r>
            <a:endParaRPr/>
          </a:p>
          <a:p>
            <a:pPr indent="0" lvl="0" marL="0" marR="0" rtl="0" algn="l">
              <a:spcBef>
                <a:spcPts val="0"/>
              </a:spcBef>
              <a:spcAft>
                <a:spcPts val="0"/>
              </a:spcAft>
              <a:buNone/>
            </a:pPr>
            <a:r>
              <a:t/>
            </a:r>
            <a:endParaRPr sz="1400">
              <a:solidFill>
                <a:srgbClr val="070219"/>
              </a:solidFill>
              <a:latin typeface="Arial"/>
              <a:ea typeface="Arial"/>
              <a:cs typeface="Arial"/>
              <a:sym typeface="Arial"/>
            </a:endParaRPr>
          </a:p>
          <a:p>
            <a:pPr indent="-230188" lvl="0" marL="230188" marR="0" rtl="0" algn="l">
              <a:spcBef>
                <a:spcPts val="0"/>
              </a:spcBef>
              <a:spcAft>
                <a:spcPts val="0"/>
              </a:spcAft>
              <a:buClr>
                <a:srgbClr val="070219"/>
              </a:buClr>
              <a:buSzPts val="1400"/>
              <a:buFont typeface="Noto Sans Symbols"/>
              <a:buChar char="❑"/>
            </a:pPr>
            <a:r>
              <a:rPr lang="en-US" sz="1400">
                <a:solidFill>
                  <a:srgbClr val="070219"/>
                </a:solidFill>
                <a:latin typeface="Arial"/>
                <a:ea typeface="Arial"/>
                <a:cs typeface="Arial"/>
                <a:sym typeface="Arial"/>
              </a:rPr>
              <a:t>OSC requires the use of specific forms to file a complaint </a:t>
            </a:r>
            <a:r>
              <a:rPr b="1" lang="en-US" sz="1400">
                <a:solidFill>
                  <a:srgbClr val="070219"/>
                </a:solidFill>
                <a:latin typeface="Arial"/>
                <a:ea typeface="Arial"/>
                <a:cs typeface="Arial"/>
                <a:sym typeface="Arial"/>
              </a:rPr>
              <a:t>not </a:t>
            </a:r>
            <a:endParaRPr/>
          </a:p>
          <a:p>
            <a:pPr indent="0" lvl="0" marL="0" marR="0" rtl="0" algn="l">
              <a:spcBef>
                <a:spcPts val="0"/>
              </a:spcBef>
              <a:spcAft>
                <a:spcPts val="0"/>
              </a:spcAft>
              <a:buNone/>
            </a:pPr>
            <a:r>
              <a:rPr lang="en-US" sz="1400">
                <a:solidFill>
                  <a:srgbClr val="070219"/>
                </a:solidFill>
                <a:latin typeface="Arial"/>
                <a:ea typeface="Arial"/>
                <a:cs typeface="Arial"/>
                <a:sym typeface="Arial"/>
              </a:rPr>
              <a:t>submitted via online form. These forms are available on the </a:t>
            </a:r>
            <a:endParaRPr/>
          </a:p>
          <a:p>
            <a:pPr indent="0" lvl="0" marL="0" marR="0" rtl="0" algn="l">
              <a:spcBef>
                <a:spcPts val="0"/>
              </a:spcBef>
              <a:spcAft>
                <a:spcPts val="0"/>
              </a:spcAft>
              <a:buNone/>
            </a:pPr>
            <a:r>
              <a:rPr lang="en-US" sz="1400">
                <a:solidFill>
                  <a:srgbClr val="070219"/>
                </a:solidFill>
                <a:latin typeface="Arial"/>
                <a:ea typeface="Arial"/>
                <a:cs typeface="Arial"/>
                <a:sym typeface="Arial"/>
              </a:rPr>
              <a:t>OSC Web site below.</a:t>
            </a:r>
            <a:endParaRPr/>
          </a:p>
          <a:p>
            <a:pPr indent="0" lvl="0" marL="0" marR="0" rtl="0" algn="l">
              <a:spcBef>
                <a:spcPts val="0"/>
              </a:spcBef>
              <a:spcAft>
                <a:spcPts val="0"/>
              </a:spcAft>
              <a:buNone/>
            </a:pPr>
            <a:r>
              <a:t/>
            </a:r>
            <a:endParaRPr sz="1400">
              <a:solidFill>
                <a:srgbClr val="070219"/>
              </a:solidFill>
              <a:latin typeface="Arial"/>
              <a:ea typeface="Arial"/>
              <a:cs typeface="Arial"/>
              <a:sym typeface="Arial"/>
            </a:endParaRPr>
          </a:p>
          <a:p>
            <a:pPr indent="0" lvl="0" marL="0" marR="0" rtl="0" algn="l">
              <a:spcBef>
                <a:spcPts val="0"/>
              </a:spcBef>
              <a:spcAft>
                <a:spcPts val="0"/>
              </a:spcAft>
              <a:buNone/>
            </a:pPr>
            <a:r>
              <a:rPr lang="en-US" sz="1400">
                <a:solidFill>
                  <a:srgbClr val="070219"/>
                </a:solidFill>
                <a:latin typeface="Arial"/>
                <a:ea typeface="Arial"/>
                <a:cs typeface="Arial"/>
                <a:sym typeface="Arial"/>
              </a:rPr>
              <a:t>For more information visit: </a:t>
            </a:r>
            <a:r>
              <a:rPr lang="en-US" sz="1400" u="sng">
                <a:solidFill>
                  <a:srgbClr val="0000FF"/>
                </a:solidFill>
                <a:latin typeface="Arial"/>
                <a:ea typeface="Arial"/>
                <a:cs typeface="Arial"/>
                <a:sym typeface="Arial"/>
                <a:hlinkClick r:id="rId3">
                  <a:extLst>
                    <a:ext uri="{A12FA001-AC4F-418D-AE19-62706E023703}">
                      <ahyp:hlinkClr val="tx"/>
                    </a:ext>
                  </a:extLst>
                </a:hlinkClick>
              </a:rPr>
              <a:t>http://www.osc.gov</a:t>
            </a:r>
            <a:endParaRPr sz="1400">
              <a:solidFill>
                <a:srgbClr val="0000FF"/>
              </a:solidFill>
              <a:latin typeface="Arial"/>
              <a:ea typeface="Arial"/>
              <a:cs typeface="Arial"/>
              <a:sym typeface="Arial"/>
            </a:endParaRPr>
          </a:p>
          <a:p>
            <a:pPr indent="0" lvl="0" marL="0" marR="0" rtl="0" algn="l">
              <a:spcBef>
                <a:spcPts val="0"/>
              </a:spcBef>
              <a:spcAft>
                <a:spcPts val="0"/>
              </a:spcAft>
              <a:buNone/>
            </a:pPr>
            <a:r>
              <a:rPr lang="en-US" sz="1400">
                <a:solidFill>
                  <a:srgbClr val="070219"/>
                </a:solidFill>
                <a:latin typeface="Arial"/>
                <a:ea typeface="Arial"/>
                <a:cs typeface="Arial"/>
                <a:sym typeface="Arial"/>
              </a:rPr>
              <a:t>U.S. Office of Special Counsel, 1730</a:t>
            </a:r>
            <a:r>
              <a:rPr lang="en-US" sz="1400">
                <a:solidFill>
                  <a:srgbClr val="152B43"/>
                </a:solidFill>
                <a:latin typeface="Arial"/>
                <a:ea typeface="Arial"/>
                <a:cs typeface="Arial"/>
                <a:sym typeface="Arial"/>
              </a:rPr>
              <a:t> M</a:t>
            </a:r>
            <a:r>
              <a:rPr lang="en-US" sz="1400">
                <a:solidFill>
                  <a:srgbClr val="070219"/>
                </a:solidFill>
                <a:latin typeface="Arial"/>
                <a:ea typeface="Arial"/>
                <a:cs typeface="Arial"/>
                <a:sym typeface="Arial"/>
              </a:rPr>
              <a:t> Street NW, Suite 218, </a:t>
            </a:r>
            <a:endParaRPr/>
          </a:p>
          <a:p>
            <a:pPr indent="0" lvl="0" marL="0" marR="0" rtl="0" algn="l">
              <a:spcBef>
                <a:spcPts val="0"/>
              </a:spcBef>
              <a:spcAft>
                <a:spcPts val="0"/>
              </a:spcAft>
              <a:buNone/>
            </a:pPr>
            <a:r>
              <a:rPr lang="en-US" sz="1400">
                <a:solidFill>
                  <a:srgbClr val="070219"/>
                </a:solidFill>
                <a:latin typeface="Arial"/>
                <a:ea typeface="Arial"/>
                <a:cs typeface="Arial"/>
                <a:sym typeface="Arial"/>
              </a:rPr>
              <a:t>Washington, DC 20036-4505; Telephone: </a:t>
            </a:r>
            <a:r>
              <a:rPr lang="en-US" sz="1400">
                <a:solidFill>
                  <a:schemeClr val="dk1"/>
                </a:solidFill>
                <a:latin typeface="Arial"/>
                <a:ea typeface="Arial"/>
                <a:cs typeface="Arial"/>
                <a:sym typeface="Arial"/>
              </a:rPr>
              <a:t>202-254-3600</a:t>
            </a:r>
            <a:endParaRPr sz="1400">
              <a:solidFill>
                <a:srgbClr val="070219"/>
              </a:solidFill>
              <a:latin typeface="Arial"/>
              <a:ea typeface="Arial"/>
              <a:cs typeface="Arial"/>
              <a:sym typeface="Arial"/>
            </a:endParaRPr>
          </a:p>
          <a:p>
            <a:pPr indent="0" lvl="0" marL="0" marR="0" rtl="0" algn="l">
              <a:spcBef>
                <a:spcPts val="0"/>
              </a:spcBef>
              <a:spcAft>
                <a:spcPts val="0"/>
              </a:spcAft>
              <a:buNone/>
            </a:pPr>
            <a:r>
              <a:t/>
            </a:r>
            <a:endParaRPr sz="1400">
              <a:solidFill>
                <a:srgbClr val="070219"/>
              </a:solidFill>
              <a:latin typeface="Arial"/>
              <a:ea typeface="Arial"/>
              <a:cs typeface="Arial"/>
              <a:sym typeface="Arial"/>
            </a:endParaRPr>
          </a:p>
          <a:p>
            <a:pPr indent="0" lvl="0" marL="0" marR="0" rtl="0" algn="l">
              <a:spcBef>
                <a:spcPts val="0"/>
              </a:spcBef>
              <a:spcAft>
                <a:spcPts val="0"/>
              </a:spcAft>
              <a:buNone/>
            </a:pPr>
            <a:r>
              <a:t/>
            </a:r>
            <a:endParaRPr sz="1400">
              <a:solidFill>
                <a:schemeClr val="dk1"/>
              </a:solidFill>
              <a:latin typeface="Arial"/>
              <a:ea typeface="Arial"/>
              <a:cs typeface="Arial"/>
              <a:sym typeface="Arial"/>
            </a:endParaRPr>
          </a:p>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sp>
        <p:nvSpPr>
          <p:cNvPr descr="United States Office of Special Counsel - Wikipedia" id="362" name="Google Shape;362;p29"/>
          <p:cNvSpPr/>
          <p:nvPr/>
        </p:nvSpPr>
        <p:spPr>
          <a:xfrm>
            <a:off x="4419600" y="3276600"/>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pic>
        <p:nvPicPr>
          <p:cNvPr id="363" name="Google Shape;363;p29"/>
          <p:cNvPicPr preferRelativeResize="0"/>
          <p:nvPr/>
        </p:nvPicPr>
        <p:blipFill rotWithShape="1">
          <a:blip r:embed="rId4">
            <a:alphaModFix/>
          </a:blip>
          <a:srcRect b="0" l="0" r="0" t="0"/>
          <a:stretch/>
        </p:blipFill>
        <p:spPr>
          <a:xfrm>
            <a:off x="6172200" y="2895600"/>
            <a:ext cx="2743200" cy="2743200"/>
          </a:xfrm>
          <a:prstGeom prst="rect">
            <a:avLst/>
          </a:prstGeom>
          <a:noFill/>
          <a:ln>
            <a:noFill/>
          </a:ln>
        </p:spPr>
      </p:pic>
      <p:sp>
        <p:nvSpPr>
          <p:cNvPr id="364" name="Google Shape;364;p2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09" name="Google Shape;109;p3"/>
          <p:cNvSpPr txBox="1"/>
          <p:nvPr>
            <p:ph idx="1" type="body"/>
          </p:nvPr>
        </p:nvSpPr>
        <p:spPr>
          <a:xfrm>
            <a:off x="457200" y="923361"/>
            <a:ext cx="8229600" cy="5822950"/>
          </a:xfrm>
          <a:prstGeom prst="rect">
            <a:avLst/>
          </a:prstGeom>
          <a:noFill/>
          <a:ln>
            <a:noFill/>
          </a:ln>
        </p:spPr>
        <p:txBody>
          <a:bodyPr anchorCtr="0" anchor="t" bIns="45700" lIns="91425" spcFirstLastPara="1" rIns="91425" wrap="square" tIns="45700">
            <a:noAutofit/>
          </a:bodyPr>
          <a:lstStyle/>
          <a:p>
            <a:pPr indent="0" lvl="0" marL="0" marR="0" rtl="0" algn="ctr">
              <a:lnSpc>
                <a:spcPct val="107000"/>
              </a:lnSpc>
              <a:spcBef>
                <a:spcPts val="0"/>
              </a:spcBef>
              <a:spcAft>
                <a:spcPts val="0"/>
              </a:spcAft>
              <a:buClr>
                <a:schemeClr val="dk1"/>
              </a:buClr>
              <a:buSzPts val="1400"/>
              <a:buNone/>
            </a:pPr>
            <a:r>
              <a:rPr b="1" lang="en-US" sz="1400"/>
              <a:t>Training Description</a:t>
            </a:r>
            <a:endParaRPr sz="1400"/>
          </a:p>
          <a:p>
            <a:pPr indent="0" lvl="0" marL="0" marR="0" rtl="0" algn="l">
              <a:lnSpc>
                <a:spcPct val="107000"/>
              </a:lnSpc>
              <a:spcBef>
                <a:spcPts val="0"/>
              </a:spcBef>
              <a:spcAft>
                <a:spcPts val="0"/>
              </a:spcAft>
              <a:buClr>
                <a:schemeClr val="dk1"/>
              </a:buClr>
              <a:buSzPts val="1200"/>
              <a:buNone/>
            </a:pPr>
            <a:r>
              <a:rPr lang="en-US" sz="1200"/>
              <a:t>The training covers the No FEAR Act, Army Equal Employment Opportunity (EEO) Policy, the EEO Complaint Process, Reasonable Accommodations, Accessibility, Anti-Harassment Policy, Prohibited Personnel Practices, and Whistleblower Protection Laws. The training introduces employees to the forms of discrimination, the timeline for filing a discrimination or harassment complaint; examples of and the timeline for processing reasonable accommodations; types and effects of harassment; and the purpose and timeline for filing an action with the Office of Special Counsel or the Merit Systems Protection Board (MSPB). </a:t>
            </a:r>
            <a:endParaRPr sz="1200"/>
          </a:p>
          <a:p>
            <a:pPr indent="0" lvl="0" marL="0" marR="0" rtl="0" algn="ctr">
              <a:lnSpc>
                <a:spcPct val="107000"/>
              </a:lnSpc>
              <a:spcBef>
                <a:spcPts val="800"/>
              </a:spcBef>
              <a:spcAft>
                <a:spcPts val="0"/>
              </a:spcAft>
              <a:buClr>
                <a:schemeClr val="dk1"/>
              </a:buClr>
              <a:buSzPts val="1400"/>
              <a:buNone/>
            </a:pPr>
            <a:r>
              <a:t/>
            </a:r>
            <a:endParaRPr b="1" sz="1400"/>
          </a:p>
          <a:p>
            <a:pPr indent="0" lvl="0" marL="0" marR="0" rtl="0" algn="ctr">
              <a:lnSpc>
                <a:spcPct val="107000"/>
              </a:lnSpc>
              <a:spcBef>
                <a:spcPts val="800"/>
              </a:spcBef>
              <a:spcAft>
                <a:spcPts val="0"/>
              </a:spcAft>
              <a:buClr>
                <a:schemeClr val="dk1"/>
              </a:buClr>
              <a:buSzPts val="1400"/>
              <a:buNone/>
            </a:pPr>
            <a:r>
              <a:rPr b="1" lang="en-US" sz="1400"/>
              <a:t>Learning Objectives</a:t>
            </a:r>
            <a:endParaRPr sz="1400"/>
          </a:p>
          <a:p>
            <a:pPr indent="-342900" lvl="0" marL="342900" marR="0" rtl="0" algn="l">
              <a:lnSpc>
                <a:spcPct val="107000"/>
              </a:lnSpc>
              <a:spcBef>
                <a:spcPts val="0"/>
              </a:spcBef>
              <a:spcAft>
                <a:spcPts val="0"/>
              </a:spcAft>
              <a:buClr>
                <a:schemeClr val="dk1"/>
              </a:buClr>
              <a:buSzPts val="1200"/>
              <a:buFont typeface="Noto Sans Symbols"/>
              <a:buChar char="❑"/>
            </a:pPr>
            <a:r>
              <a:rPr lang="en-US" sz="1200"/>
              <a:t>Understand the No FEAR Act which protects employees from employment discrimination and retaliation.</a:t>
            </a:r>
            <a:endParaRPr sz="1200"/>
          </a:p>
          <a:p>
            <a:pPr indent="-342900" lvl="0" marL="342900" marR="0" rtl="0" algn="l">
              <a:lnSpc>
                <a:spcPct val="107000"/>
              </a:lnSpc>
              <a:spcBef>
                <a:spcPts val="0"/>
              </a:spcBef>
              <a:spcAft>
                <a:spcPts val="0"/>
              </a:spcAft>
              <a:buClr>
                <a:schemeClr val="dk1"/>
              </a:buClr>
              <a:buSzPts val="1200"/>
              <a:buFont typeface="Noto Sans Symbols"/>
              <a:buChar char="❑"/>
            </a:pPr>
            <a:r>
              <a:rPr lang="en-US" sz="1200"/>
              <a:t>Understand the types of discrimination covered under laws and Army policy.</a:t>
            </a:r>
            <a:endParaRPr/>
          </a:p>
          <a:p>
            <a:pPr indent="-342900" lvl="0" marL="342900" rtl="0" algn="l">
              <a:lnSpc>
                <a:spcPct val="107000"/>
              </a:lnSpc>
              <a:spcBef>
                <a:spcPts val="0"/>
              </a:spcBef>
              <a:spcAft>
                <a:spcPts val="0"/>
              </a:spcAft>
              <a:buClr>
                <a:schemeClr val="dk1"/>
              </a:buClr>
              <a:buSzPts val="1200"/>
              <a:buFont typeface="Noto Sans Symbols"/>
              <a:buChar char="❑"/>
            </a:pPr>
            <a:r>
              <a:rPr lang="en-US" sz="1200"/>
              <a:t>Understand the protections provided to Army Civilians against retaliation and reprisal.</a:t>
            </a:r>
            <a:endParaRPr sz="1200"/>
          </a:p>
          <a:p>
            <a:pPr indent="-342900" lvl="0" marL="342900" marR="0" rtl="0" algn="l">
              <a:lnSpc>
                <a:spcPct val="107000"/>
              </a:lnSpc>
              <a:spcBef>
                <a:spcPts val="0"/>
              </a:spcBef>
              <a:spcAft>
                <a:spcPts val="0"/>
              </a:spcAft>
              <a:buClr>
                <a:schemeClr val="dk1"/>
              </a:buClr>
              <a:buSzPts val="1200"/>
              <a:buFont typeface="Noto Sans Symbols"/>
              <a:buChar char="❑"/>
            </a:pPr>
            <a:r>
              <a:rPr lang="en-US" sz="1200"/>
              <a:t>Understand the steps and timeline filing a complaint.</a:t>
            </a:r>
            <a:endParaRPr sz="1200"/>
          </a:p>
          <a:p>
            <a:pPr indent="-342900" lvl="0" marL="342900" marR="0" rtl="0" algn="l">
              <a:lnSpc>
                <a:spcPct val="107000"/>
              </a:lnSpc>
              <a:spcBef>
                <a:spcPts val="0"/>
              </a:spcBef>
              <a:spcAft>
                <a:spcPts val="0"/>
              </a:spcAft>
              <a:buClr>
                <a:schemeClr val="dk1"/>
              </a:buClr>
              <a:buSzPts val="1200"/>
              <a:buFont typeface="Noto Sans Symbols"/>
              <a:buChar char="❑"/>
            </a:pPr>
            <a:r>
              <a:rPr lang="en-US" sz="1200"/>
              <a:t>Define reasonable accommodation (RA) and Personal Assistance Services (PAS), the basis for providing RA and PAS, the confidentiality requirements, and the tenets of the RA and PAS process. </a:t>
            </a:r>
            <a:endParaRPr/>
          </a:p>
          <a:p>
            <a:pPr indent="-342900" lvl="0" marL="342900" marR="0" rtl="0" algn="l">
              <a:lnSpc>
                <a:spcPct val="107000"/>
              </a:lnSpc>
              <a:spcBef>
                <a:spcPts val="0"/>
              </a:spcBef>
              <a:spcAft>
                <a:spcPts val="0"/>
              </a:spcAft>
              <a:buClr>
                <a:schemeClr val="dk1"/>
              </a:buClr>
              <a:buSzPts val="1200"/>
              <a:buFont typeface="Noto Sans Symbols"/>
              <a:buChar char="❑"/>
            </a:pPr>
            <a:r>
              <a:rPr lang="en-US" sz="1200"/>
              <a:t>Understand examples of and the effects of harassment.</a:t>
            </a:r>
            <a:endParaRPr sz="1200"/>
          </a:p>
          <a:p>
            <a:pPr indent="-342900" lvl="0" marL="342900" marR="0" rtl="0" algn="l">
              <a:lnSpc>
                <a:spcPct val="107000"/>
              </a:lnSpc>
              <a:spcBef>
                <a:spcPts val="0"/>
              </a:spcBef>
              <a:spcAft>
                <a:spcPts val="0"/>
              </a:spcAft>
              <a:buClr>
                <a:schemeClr val="dk1"/>
              </a:buClr>
              <a:buSzPts val="1200"/>
              <a:buFont typeface="Noto Sans Symbols"/>
              <a:buChar char="❑"/>
            </a:pPr>
            <a:r>
              <a:rPr lang="en-US" sz="1200"/>
              <a:t>Understand the reporting process for complaints of Civilian Sexual Harassment and Non-Sexual Harassment.</a:t>
            </a:r>
            <a:endParaRPr sz="1200"/>
          </a:p>
          <a:p>
            <a:pPr indent="-342900" lvl="0" marL="342900" marR="0" rtl="0" algn="l">
              <a:lnSpc>
                <a:spcPct val="107000"/>
              </a:lnSpc>
              <a:spcBef>
                <a:spcPts val="0"/>
              </a:spcBef>
              <a:spcAft>
                <a:spcPts val="0"/>
              </a:spcAft>
              <a:buClr>
                <a:schemeClr val="dk1"/>
              </a:buClr>
              <a:buSzPts val="1200"/>
              <a:buFont typeface="Noto Sans Symbols"/>
              <a:buChar char="❑"/>
            </a:pPr>
            <a:r>
              <a:rPr lang="en-US" sz="1200"/>
              <a:t>Understand Prohibited Personnel Practices, Federal oversight, and reporting processes.</a:t>
            </a:r>
            <a:endParaRPr sz="1200"/>
          </a:p>
          <a:p>
            <a:pPr indent="-342900" lvl="0" marL="342900" marR="0" rtl="0" algn="l">
              <a:lnSpc>
                <a:spcPct val="107000"/>
              </a:lnSpc>
              <a:spcBef>
                <a:spcPts val="0"/>
              </a:spcBef>
              <a:spcAft>
                <a:spcPts val="0"/>
              </a:spcAft>
              <a:buClr>
                <a:schemeClr val="dk1"/>
              </a:buClr>
              <a:buSzPts val="1200"/>
              <a:buFont typeface="Noto Sans Symbols"/>
              <a:buChar char="❑"/>
            </a:pPr>
            <a:r>
              <a:rPr lang="en-US" sz="1200"/>
              <a:t>Understand Whistleblower protection, Federal oversight, and the reporting processes. </a:t>
            </a:r>
            <a:endParaRPr sz="1200"/>
          </a:p>
          <a:p>
            <a:pPr indent="-342900" lvl="0" marL="342900" marR="0" rtl="0" algn="l">
              <a:lnSpc>
                <a:spcPct val="107000"/>
              </a:lnSpc>
              <a:spcBef>
                <a:spcPts val="0"/>
              </a:spcBef>
              <a:spcAft>
                <a:spcPts val="0"/>
              </a:spcAft>
              <a:buClr>
                <a:schemeClr val="dk1"/>
              </a:buClr>
              <a:buSzPts val="1200"/>
              <a:buFont typeface="Noto Sans Symbols"/>
              <a:buChar char="❑"/>
            </a:pPr>
            <a:r>
              <a:rPr lang="en-US" sz="1200"/>
              <a:t>Understand the purpose and authority of the Merit Systems Protection Board and the requirements for filing a complaint or appeal. </a:t>
            </a:r>
            <a:endParaRPr sz="1200"/>
          </a:p>
          <a:p>
            <a:pPr indent="0" lvl="0" marL="0" marR="0" rtl="0" algn="ctr">
              <a:lnSpc>
                <a:spcPct val="107000"/>
              </a:lnSpc>
              <a:spcBef>
                <a:spcPts val="0"/>
              </a:spcBef>
              <a:spcAft>
                <a:spcPts val="0"/>
              </a:spcAft>
              <a:buClr>
                <a:schemeClr val="dk1"/>
              </a:buClr>
              <a:buSzPts val="1200"/>
              <a:buNone/>
            </a:pPr>
            <a:r>
              <a:rPr lang="en-US" sz="1200"/>
              <a:t> </a:t>
            </a:r>
            <a:endParaRPr/>
          </a:p>
          <a:p>
            <a:pPr indent="0" lvl="0" marL="0" marR="0" rtl="0" algn="ctr">
              <a:lnSpc>
                <a:spcPct val="107000"/>
              </a:lnSpc>
              <a:spcBef>
                <a:spcPts val="0"/>
              </a:spcBef>
              <a:spcAft>
                <a:spcPts val="0"/>
              </a:spcAft>
              <a:buClr>
                <a:schemeClr val="dk1"/>
              </a:buClr>
              <a:buSzPts val="1400"/>
              <a:buNone/>
            </a:pPr>
            <a:r>
              <a:rPr b="1" lang="en-US" sz="1400"/>
              <a:t>Target Audience</a:t>
            </a:r>
            <a:endParaRPr sz="1400"/>
          </a:p>
          <a:p>
            <a:pPr indent="0" lvl="0" marL="0" marR="0" rtl="0" algn="ctr">
              <a:lnSpc>
                <a:spcPct val="107000"/>
              </a:lnSpc>
              <a:spcBef>
                <a:spcPts val="0"/>
              </a:spcBef>
              <a:spcAft>
                <a:spcPts val="0"/>
              </a:spcAft>
              <a:buClr>
                <a:schemeClr val="dk1"/>
              </a:buClr>
              <a:buSzPts val="1200"/>
              <a:buNone/>
            </a:pPr>
            <a:r>
              <a:rPr lang="en-US" sz="1200"/>
              <a:t>Army Civilians in non-supervisory roles</a:t>
            </a:r>
            <a:endParaRPr sz="1200"/>
          </a:p>
          <a:p>
            <a:pPr indent="-266700" lvl="0" marL="342900" rtl="0" algn="l">
              <a:spcBef>
                <a:spcPts val="240"/>
              </a:spcBef>
              <a:spcAft>
                <a:spcPts val="0"/>
              </a:spcAft>
              <a:buClr>
                <a:schemeClr val="dk1"/>
              </a:buClr>
              <a:buSzPts val="1200"/>
              <a:buNone/>
            </a:pPr>
            <a:r>
              <a:t/>
            </a:r>
            <a:endParaRPr sz="120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30"/>
          <p:cNvSpPr txBox="1"/>
          <p:nvPr>
            <p:ph idx="1" type="body"/>
          </p:nvPr>
        </p:nvSpPr>
        <p:spPr>
          <a:xfrm>
            <a:off x="304800" y="533400"/>
            <a:ext cx="8382000" cy="5592763"/>
          </a:xfrm>
          <a:prstGeom prst="rect">
            <a:avLst/>
          </a:prstGeom>
          <a:noFill/>
          <a:ln>
            <a:noFill/>
          </a:ln>
        </p:spPr>
        <p:txBody>
          <a:bodyPr anchorCtr="0" anchor="t" bIns="45700" lIns="91425" spcFirstLastPara="1" rIns="91425" wrap="square" tIns="45700">
            <a:noAutofit/>
          </a:bodyPr>
          <a:lstStyle/>
          <a:p>
            <a:pPr indent="-342900" lvl="0" marL="342900" rtl="0" algn="ctr">
              <a:spcBef>
                <a:spcPts val="0"/>
              </a:spcBef>
              <a:spcAft>
                <a:spcPts val="0"/>
              </a:spcAft>
              <a:buClr>
                <a:schemeClr val="dk1"/>
              </a:buClr>
              <a:buSzPts val="3200"/>
              <a:buFont typeface="Arial"/>
              <a:buNone/>
            </a:pPr>
            <a:r>
              <a:t/>
            </a:r>
            <a:endParaRPr b="1"/>
          </a:p>
          <a:p>
            <a:pPr indent="-342900" lvl="0" marL="342900" rtl="0" algn="ctr">
              <a:spcBef>
                <a:spcPts val="640"/>
              </a:spcBef>
              <a:spcAft>
                <a:spcPts val="0"/>
              </a:spcAft>
              <a:buClr>
                <a:schemeClr val="dk1"/>
              </a:buClr>
              <a:buSzPts val="3200"/>
              <a:buFont typeface="Arial"/>
              <a:buNone/>
            </a:pPr>
            <a:r>
              <a:t/>
            </a:r>
            <a:endParaRPr b="1"/>
          </a:p>
          <a:p>
            <a:pPr indent="-342900" lvl="0" marL="342900" rtl="0" algn="ctr">
              <a:spcBef>
                <a:spcPts val="640"/>
              </a:spcBef>
              <a:spcAft>
                <a:spcPts val="0"/>
              </a:spcAft>
              <a:buClr>
                <a:schemeClr val="dk1"/>
              </a:buClr>
              <a:buSzPts val="3200"/>
              <a:buFont typeface="Arial"/>
              <a:buNone/>
            </a:pPr>
            <a:r>
              <a:t/>
            </a:r>
            <a:endParaRPr b="1"/>
          </a:p>
          <a:p>
            <a:pPr indent="-342900" lvl="0" marL="342900" rtl="0" algn="ctr">
              <a:spcBef>
                <a:spcPts val="0"/>
              </a:spcBef>
              <a:spcAft>
                <a:spcPts val="0"/>
              </a:spcAft>
              <a:buClr>
                <a:schemeClr val="dk1"/>
              </a:buClr>
              <a:buSzPts val="4800"/>
              <a:buFont typeface="Arial"/>
              <a:buNone/>
            </a:pPr>
            <a:r>
              <a:rPr b="1" lang="en-US" sz="4800"/>
              <a:t>Merit Systems </a:t>
            </a:r>
            <a:endParaRPr/>
          </a:p>
          <a:p>
            <a:pPr indent="-342900" lvl="0" marL="342900" rtl="0" algn="ctr">
              <a:spcBef>
                <a:spcPts val="0"/>
              </a:spcBef>
              <a:spcAft>
                <a:spcPts val="0"/>
              </a:spcAft>
              <a:buClr>
                <a:schemeClr val="dk1"/>
              </a:buClr>
              <a:buSzPts val="4800"/>
              <a:buFont typeface="Arial"/>
              <a:buNone/>
            </a:pPr>
            <a:r>
              <a:rPr b="1" lang="en-US" sz="4800"/>
              <a:t>Protection Board</a:t>
            </a:r>
            <a:endParaRPr/>
          </a:p>
        </p:txBody>
      </p:sp>
      <p:sp>
        <p:nvSpPr>
          <p:cNvPr id="370" name="Google Shape;370;p3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p31"/>
          <p:cNvSpPr txBox="1"/>
          <p:nvPr>
            <p:ph type="title"/>
          </p:nvPr>
        </p:nvSpPr>
        <p:spPr>
          <a:xfrm>
            <a:off x="457200" y="45397"/>
            <a:ext cx="8229600" cy="4286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US" sz="2000" u="sng">
                <a:latin typeface="Arial"/>
                <a:ea typeface="Arial"/>
                <a:cs typeface="Arial"/>
                <a:sym typeface="Arial"/>
              </a:rPr>
              <a:t>Merit Systems Protection Board</a:t>
            </a:r>
            <a:endParaRPr/>
          </a:p>
        </p:txBody>
      </p:sp>
      <p:sp>
        <p:nvSpPr>
          <p:cNvPr id="376" name="Google Shape;376;p31"/>
          <p:cNvSpPr/>
          <p:nvPr/>
        </p:nvSpPr>
        <p:spPr>
          <a:xfrm>
            <a:off x="190500" y="893088"/>
            <a:ext cx="8763000" cy="4524315"/>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1600"/>
              <a:buFont typeface="Noto Sans Symbols"/>
              <a:buChar char="❑"/>
            </a:pPr>
            <a:r>
              <a:rPr b="1" lang="en-US" sz="1600">
                <a:solidFill>
                  <a:schemeClr val="dk1"/>
                </a:solidFill>
                <a:latin typeface="Arial"/>
                <a:ea typeface="Arial"/>
                <a:cs typeface="Arial"/>
                <a:sym typeface="Arial"/>
              </a:rPr>
              <a:t>The Merit Systems Protection Board (MSPB) </a:t>
            </a:r>
            <a:r>
              <a:rPr lang="en-US" sz="1600">
                <a:solidFill>
                  <a:schemeClr val="dk1"/>
                </a:solidFill>
                <a:latin typeface="Arial"/>
                <a:ea typeface="Arial"/>
                <a:cs typeface="Arial"/>
                <a:sym typeface="Arial"/>
              </a:rPr>
              <a:t>is an independent Federal agency established to protect Federal merit system principles against partisan political and other prohibited personnel practices and to protect Federal employees against abuses by management. </a:t>
            </a:r>
            <a:endParaRPr/>
          </a:p>
          <a:p>
            <a:pPr indent="0" lvl="0" marL="0" marR="0" rtl="0" algn="l">
              <a:spcBef>
                <a:spcPts val="0"/>
              </a:spcBef>
              <a:spcAft>
                <a:spcPts val="0"/>
              </a:spcAft>
              <a:buNone/>
            </a:pPr>
            <a:r>
              <a:rPr lang="en-US" sz="1600">
                <a:solidFill>
                  <a:schemeClr val="dk1"/>
                </a:solidFill>
                <a:latin typeface="Arial"/>
                <a:ea typeface="Arial"/>
                <a:cs typeface="Arial"/>
                <a:sym typeface="Arial"/>
              </a:rPr>
              <a:t> </a:t>
            </a:r>
            <a:endParaRPr/>
          </a:p>
          <a:p>
            <a:pPr indent="-342900" lvl="0" marL="342900" marR="0" rtl="0" algn="l">
              <a:spcBef>
                <a:spcPts val="0"/>
              </a:spcBef>
              <a:spcAft>
                <a:spcPts val="0"/>
              </a:spcAft>
              <a:buClr>
                <a:schemeClr val="dk1"/>
              </a:buClr>
              <a:buSzPts val="1600"/>
              <a:buFont typeface="Noto Sans Symbols"/>
              <a:buChar char="❑"/>
            </a:pPr>
            <a:r>
              <a:rPr b="1" lang="en-US" sz="1600">
                <a:solidFill>
                  <a:schemeClr val="dk1"/>
                </a:solidFill>
                <a:latin typeface="Arial"/>
                <a:ea typeface="Arial"/>
                <a:cs typeface="Arial"/>
                <a:sym typeface="Arial"/>
              </a:rPr>
              <a:t>The MSPB has the authority </a:t>
            </a:r>
            <a:r>
              <a:rPr lang="en-US" sz="1600">
                <a:solidFill>
                  <a:schemeClr val="dk1"/>
                </a:solidFill>
                <a:latin typeface="Arial"/>
                <a:ea typeface="Arial"/>
                <a:cs typeface="Arial"/>
                <a:sym typeface="Arial"/>
              </a:rPr>
              <a:t>(in part) to review and issue rulings on: </a:t>
            </a:r>
            <a:endParaRPr/>
          </a:p>
          <a:p>
            <a:pPr indent="0" lvl="0" marL="0" marR="0" rtl="0" algn="l">
              <a:spcBef>
                <a:spcPts val="0"/>
              </a:spcBef>
              <a:spcAft>
                <a:spcPts val="0"/>
              </a:spcAft>
              <a:buNone/>
            </a:pPr>
            <a:r>
              <a:rPr lang="en-US" sz="1600">
                <a:solidFill>
                  <a:schemeClr val="dk1"/>
                </a:solidFill>
                <a:latin typeface="Arial"/>
                <a:ea typeface="Arial"/>
                <a:cs typeface="Arial"/>
                <a:sym typeface="Arial"/>
              </a:rPr>
              <a:t> </a:t>
            </a:r>
            <a:endParaRPr/>
          </a:p>
          <a:p>
            <a:pPr indent="-342900" lvl="1" marL="800100" marR="0" rtl="0" algn="l">
              <a:spcBef>
                <a:spcPts val="0"/>
              </a:spcBef>
              <a:spcAft>
                <a:spcPts val="0"/>
              </a:spcAft>
              <a:buClr>
                <a:schemeClr val="dk1"/>
              </a:buClr>
              <a:buSzPts val="1600"/>
              <a:buFont typeface="Noto Sans Symbols"/>
              <a:buChar char="❑"/>
            </a:pPr>
            <a:r>
              <a:rPr b="0" i="0" lang="en-US" sz="1600" u="none" cap="none" strike="noStrike">
                <a:solidFill>
                  <a:schemeClr val="dk1"/>
                </a:solidFill>
                <a:latin typeface="Arial"/>
                <a:ea typeface="Arial"/>
                <a:cs typeface="Arial"/>
                <a:sym typeface="Arial"/>
              </a:rPr>
              <a:t>Appeals of personnel actions such as removals, suspensions of more than 14 days, furloughs, and demotions.</a:t>
            </a:r>
            <a:endParaRPr/>
          </a:p>
          <a:p>
            <a:pPr indent="0" lvl="1" marL="457200" marR="0" rtl="0" algn="l">
              <a:spcBef>
                <a:spcPts val="0"/>
              </a:spcBef>
              <a:spcAft>
                <a:spcPts val="0"/>
              </a:spcAft>
              <a:buNone/>
            </a:pPr>
            <a:r>
              <a:t/>
            </a:r>
            <a:endParaRPr b="0" i="0" sz="1600" u="none" cap="none" strike="noStrike">
              <a:solidFill>
                <a:schemeClr val="dk1"/>
              </a:solidFill>
              <a:latin typeface="Arial"/>
              <a:ea typeface="Arial"/>
              <a:cs typeface="Arial"/>
              <a:sym typeface="Arial"/>
            </a:endParaRPr>
          </a:p>
          <a:p>
            <a:pPr indent="-342900" lvl="1" marL="800100" marR="0" rtl="0" algn="l">
              <a:spcBef>
                <a:spcPts val="0"/>
              </a:spcBef>
              <a:spcAft>
                <a:spcPts val="0"/>
              </a:spcAft>
              <a:buClr>
                <a:schemeClr val="dk1"/>
              </a:buClr>
              <a:buSzPts val="1600"/>
              <a:buFont typeface="Noto Sans Symbols"/>
              <a:buChar char="❑"/>
            </a:pPr>
            <a:r>
              <a:rPr b="0" i="0" lang="en-US" sz="1600" u="none" cap="none" strike="noStrike">
                <a:solidFill>
                  <a:schemeClr val="dk1"/>
                </a:solidFill>
                <a:latin typeface="Arial"/>
                <a:ea typeface="Arial"/>
                <a:cs typeface="Arial"/>
                <a:sym typeface="Arial"/>
              </a:rPr>
              <a:t>Appeals of administrative decisions affecting rights or benefits under the Civil Service Retirement System or the Federal Employees' Retirement System.</a:t>
            </a:r>
            <a:endParaRPr/>
          </a:p>
          <a:p>
            <a:pPr indent="0" lvl="1" marL="457200" marR="0" rtl="0" algn="l">
              <a:spcBef>
                <a:spcPts val="0"/>
              </a:spcBef>
              <a:spcAft>
                <a:spcPts val="0"/>
              </a:spcAft>
              <a:buNone/>
            </a:pPr>
            <a:r>
              <a:t/>
            </a:r>
            <a:endParaRPr b="0" i="0" sz="1600" u="none" cap="none" strike="noStrike">
              <a:solidFill>
                <a:schemeClr val="dk1"/>
              </a:solidFill>
              <a:latin typeface="Arial"/>
              <a:ea typeface="Arial"/>
              <a:cs typeface="Arial"/>
              <a:sym typeface="Arial"/>
            </a:endParaRPr>
          </a:p>
          <a:p>
            <a:pPr indent="-342900" lvl="1" marL="800100" marR="0" rtl="0" algn="l">
              <a:spcBef>
                <a:spcPts val="0"/>
              </a:spcBef>
              <a:spcAft>
                <a:spcPts val="0"/>
              </a:spcAft>
              <a:buClr>
                <a:schemeClr val="dk1"/>
              </a:buClr>
              <a:buSzPts val="1600"/>
              <a:buFont typeface="Noto Sans Symbols"/>
              <a:buChar char="❑"/>
            </a:pPr>
            <a:r>
              <a:rPr b="0" i="0" lang="en-US" sz="1600" u="none" cap="none" strike="noStrike">
                <a:solidFill>
                  <a:schemeClr val="dk1"/>
                </a:solidFill>
                <a:latin typeface="Arial"/>
                <a:ea typeface="Arial"/>
                <a:cs typeface="Arial"/>
                <a:sym typeface="Arial"/>
              </a:rPr>
              <a:t>Complaints filed under the Whistleblower Protection Act, the Uniformed Services Employment and Reemployment Rights Act, and the Veterans Employment Opportunities Act, and</a:t>
            </a:r>
            <a:endParaRPr/>
          </a:p>
          <a:p>
            <a:pPr indent="0" lvl="1" marL="457200" marR="0" rtl="0" algn="l">
              <a:spcBef>
                <a:spcPts val="0"/>
              </a:spcBef>
              <a:spcAft>
                <a:spcPts val="0"/>
              </a:spcAft>
              <a:buNone/>
            </a:pPr>
            <a:r>
              <a:t/>
            </a:r>
            <a:endParaRPr b="0" i="0" sz="1600" u="none" cap="none" strike="noStrike">
              <a:solidFill>
                <a:schemeClr val="dk1"/>
              </a:solidFill>
              <a:latin typeface="Arial"/>
              <a:ea typeface="Arial"/>
              <a:cs typeface="Arial"/>
              <a:sym typeface="Arial"/>
            </a:endParaRPr>
          </a:p>
          <a:p>
            <a:pPr indent="-342900" lvl="1" marL="800100" marR="0" rtl="0" algn="l">
              <a:spcBef>
                <a:spcPts val="0"/>
              </a:spcBef>
              <a:spcAft>
                <a:spcPts val="0"/>
              </a:spcAft>
              <a:buClr>
                <a:schemeClr val="dk1"/>
              </a:buClr>
              <a:buSzPts val="1600"/>
              <a:buFont typeface="Noto Sans Symbols"/>
              <a:buChar char="❑"/>
            </a:pPr>
            <a:r>
              <a:rPr b="0" i="0" lang="en-US" sz="1600" u="none" cap="none" strike="noStrike">
                <a:solidFill>
                  <a:schemeClr val="dk1"/>
                </a:solidFill>
                <a:latin typeface="Arial"/>
                <a:ea typeface="Arial"/>
                <a:cs typeface="Arial"/>
                <a:sym typeface="Arial"/>
              </a:rPr>
              <a:t>Cases brought by OSC.</a:t>
            </a:r>
            <a:endParaRPr/>
          </a:p>
        </p:txBody>
      </p:sp>
      <p:sp>
        <p:nvSpPr>
          <p:cNvPr id="377" name="Google Shape;377;p3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sp>
        <p:nvSpPr>
          <p:cNvPr id="382" name="Google Shape;382;p32"/>
          <p:cNvSpPr txBox="1"/>
          <p:nvPr>
            <p:ph type="title"/>
          </p:nvPr>
        </p:nvSpPr>
        <p:spPr>
          <a:xfrm>
            <a:off x="457200" y="0"/>
            <a:ext cx="8229600" cy="5048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US" sz="2000" u="sng">
                <a:latin typeface="Arial"/>
                <a:ea typeface="Arial"/>
                <a:cs typeface="Arial"/>
                <a:sym typeface="Arial"/>
              </a:rPr>
              <a:t>Merit Systems Protection Board</a:t>
            </a:r>
            <a:endParaRPr/>
          </a:p>
        </p:txBody>
      </p:sp>
      <p:sp>
        <p:nvSpPr>
          <p:cNvPr id="383" name="Google Shape;383;p32"/>
          <p:cNvSpPr/>
          <p:nvPr/>
        </p:nvSpPr>
        <p:spPr>
          <a:xfrm>
            <a:off x="266700" y="914400"/>
            <a:ext cx="8610600" cy="3785652"/>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1600"/>
              <a:buFont typeface="Noto Sans Symbols"/>
              <a:buChar char="❑"/>
            </a:pPr>
            <a:r>
              <a:rPr b="1" lang="en-US" sz="1600">
                <a:solidFill>
                  <a:schemeClr val="dk1"/>
                </a:solidFill>
                <a:latin typeface="Arial"/>
                <a:ea typeface="Arial"/>
                <a:cs typeface="Arial"/>
                <a:sym typeface="Arial"/>
              </a:rPr>
              <a:t>If you believe </a:t>
            </a:r>
            <a:r>
              <a:rPr lang="en-US" sz="1600">
                <a:solidFill>
                  <a:schemeClr val="dk1"/>
                </a:solidFill>
                <a:latin typeface="Arial"/>
                <a:ea typeface="Arial"/>
                <a:cs typeface="Arial"/>
                <a:sym typeface="Arial"/>
              </a:rPr>
              <a:t>that a personnel action of the type that are appealable to the </a:t>
            </a:r>
            <a:endParaRPr/>
          </a:p>
          <a:p>
            <a:pPr indent="0" lvl="0" marL="0" marR="0" rtl="0" algn="l">
              <a:spcBef>
                <a:spcPts val="0"/>
              </a:spcBef>
              <a:spcAft>
                <a:spcPts val="0"/>
              </a:spcAft>
              <a:buNone/>
            </a:pPr>
            <a:r>
              <a:rPr lang="en-US" sz="1600">
                <a:solidFill>
                  <a:schemeClr val="dk1"/>
                </a:solidFill>
                <a:latin typeface="Arial"/>
                <a:ea typeface="Arial"/>
                <a:cs typeface="Arial"/>
                <a:sym typeface="Arial"/>
              </a:rPr>
              <a:t>MSPB has been taken on the basis of your race, color, religion, sex (including sexual orientation, pregnancy, childbirth, or a medical conditions related to pregnancy or childbirth), national origin, age (forty and over), disability, genetic information (individual or family medical history), or in retaliation for opposing such discrimination or participating in the discrimination complaint process you may choose to file an EEO complaint, or to file an appeal with the MSPB, but not both. </a:t>
            </a:r>
            <a:endParaRPr/>
          </a:p>
          <a:p>
            <a:pPr indent="0" lvl="0" marL="0" marR="0" rtl="0" algn="l">
              <a:spcBef>
                <a:spcPts val="0"/>
              </a:spcBef>
              <a:spcAft>
                <a:spcPts val="0"/>
              </a:spcAft>
              <a:buNone/>
            </a:pPr>
            <a:r>
              <a:rPr lang="en-US" sz="1600">
                <a:solidFill>
                  <a:schemeClr val="dk1"/>
                </a:solidFill>
                <a:latin typeface="Arial"/>
                <a:ea typeface="Arial"/>
                <a:cs typeface="Arial"/>
                <a:sym typeface="Arial"/>
              </a:rPr>
              <a:t> </a:t>
            </a:r>
            <a:endParaRPr/>
          </a:p>
          <a:p>
            <a:pPr indent="-342900" lvl="0" marL="342900" marR="0" rtl="0" algn="l">
              <a:spcBef>
                <a:spcPts val="0"/>
              </a:spcBef>
              <a:spcAft>
                <a:spcPts val="0"/>
              </a:spcAft>
              <a:buClr>
                <a:schemeClr val="dk1"/>
              </a:buClr>
              <a:buSzPts val="1600"/>
              <a:buFont typeface="Noto Sans Symbols"/>
              <a:buChar char="❑"/>
            </a:pPr>
            <a:r>
              <a:rPr b="1" lang="en-US" sz="1600">
                <a:solidFill>
                  <a:schemeClr val="dk1"/>
                </a:solidFill>
                <a:latin typeface="Arial"/>
                <a:ea typeface="Arial"/>
                <a:cs typeface="Arial"/>
                <a:sym typeface="Arial"/>
              </a:rPr>
              <a:t>The appeal </a:t>
            </a:r>
            <a:r>
              <a:rPr lang="en-US" sz="1600">
                <a:solidFill>
                  <a:schemeClr val="dk1"/>
                </a:solidFill>
                <a:latin typeface="Arial"/>
                <a:ea typeface="Arial"/>
                <a:cs typeface="Arial"/>
                <a:sym typeface="Arial"/>
              </a:rPr>
              <a:t>must be filed with the MSPB within 30 days of the effective date </a:t>
            </a:r>
            <a:endParaRPr/>
          </a:p>
          <a:p>
            <a:pPr indent="0" lvl="0" marL="0" marR="0" rtl="0" algn="l">
              <a:spcBef>
                <a:spcPts val="0"/>
              </a:spcBef>
              <a:spcAft>
                <a:spcPts val="0"/>
              </a:spcAft>
              <a:buNone/>
            </a:pPr>
            <a:r>
              <a:rPr lang="en-US" sz="1600">
                <a:solidFill>
                  <a:schemeClr val="dk1"/>
                </a:solidFill>
                <a:latin typeface="Arial"/>
                <a:ea typeface="Arial"/>
                <a:cs typeface="Arial"/>
                <a:sym typeface="Arial"/>
              </a:rPr>
              <a:t>of the personnel action. </a:t>
            </a:r>
            <a:endParaRPr/>
          </a:p>
          <a:p>
            <a:pPr indent="0" lvl="0" marL="0" marR="0" rtl="0" algn="l">
              <a:spcBef>
                <a:spcPts val="0"/>
              </a:spcBef>
              <a:spcAft>
                <a:spcPts val="0"/>
              </a:spcAft>
              <a:buNone/>
            </a:pPr>
            <a:r>
              <a:rPr lang="en-US" sz="1600">
                <a:solidFill>
                  <a:schemeClr val="dk1"/>
                </a:solidFill>
                <a:latin typeface="Arial"/>
                <a:ea typeface="Arial"/>
                <a:cs typeface="Arial"/>
                <a:sym typeface="Arial"/>
              </a:rPr>
              <a:t> </a:t>
            </a:r>
            <a:endParaRPr/>
          </a:p>
          <a:p>
            <a:pPr indent="0" lvl="0" marL="0" marR="0" rtl="0" algn="l">
              <a:spcBef>
                <a:spcPts val="0"/>
              </a:spcBef>
              <a:spcAft>
                <a:spcPts val="0"/>
              </a:spcAft>
              <a:buNone/>
            </a:pPr>
            <a:r>
              <a:rPr lang="en-US" sz="1600">
                <a:solidFill>
                  <a:schemeClr val="dk1"/>
                </a:solidFill>
                <a:latin typeface="Arial"/>
                <a:ea typeface="Arial"/>
                <a:cs typeface="Arial"/>
                <a:sym typeface="Arial"/>
              </a:rPr>
              <a:t>For more information regarding procedures for filing MSPB appeals visit: </a:t>
            </a:r>
            <a:r>
              <a:rPr lang="en-US" sz="1600" u="sng">
                <a:solidFill>
                  <a:srgbClr val="0070C0"/>
                </a:solidFill>
                <a:latin typeface="Arial"/>
                <a:ea typeface="Arial"/>
                <a:cs typeface="Arial"/>
                <a:sym typeface="Arial"/>
                <a:hlinkClick r:id="rId3">
                  <a:extLst>
                    <a:ext uri="{A12FA001-AC4F-418D-AE19-62706E023703}">
                      <ahyp:hlinkClr val="tx"/>
                    </a:ext>
                  </a:extLst>
                </a:hlinkClick>
              </a:rPr>
              <a:t>https://www.mspb.gov</a:t>
            </a:r>
            <a:r>
              <a:rPr lang="en-US" sz="1600">
                <a:solidFill>
                  <a:schemeClr val="dk1"/>
                </a:solidFill>
                <a:latin typeface="Arial"/>
                <a:ea typeface="Arial"/>
                <a:cs typeface="Arial"/>
                <a:sym typeface="Arial"/>
              </a:rPr>
              <a:t>.</a:t>
            </a:r>
            <a:endParaRPr/>
          </a:p>
          <a:p>
            <a:pPr indent="0" lvl="0" marL="0" marR="0" rtl="0" algn="ctr">
              <a:spcBef>
                <a:spcPts val="0"/>
              </a:spcBef>
              <a:spcAft>
                <a:spcPts val="0"/>
              </a:spcAft>
              <a:buNone/>
            </a:pPr>
            <a:r>
              <a:rPr lang="en-US" sz="1600">
                <a:solidFill>
                  <a:schemeClr val="dk1"/>
                </a:solidFill>
                <a:latin typeface="Arial"/>
                <a:ea typeface="Arial"/>
                <a:cs typeface="Arial"/>
                <a:sym typeface="Arial"/>
              </a:rPr>
              <a:t> </a:t>
            </a:r>
            <a:endParaRPr/>
          </a:p>
          <a:p>
            <a:pPr indent="0" lvl="0" marL="0" marR="0" rtl="0" algn="ctr">
              <a:spcBef>
                <a:spcPts val="0"/>
              </a:spcBef>
              <a:spcAft>
                <a:spcPts val="0"/>
              </a:spcAft>
              <a:buNone/>
            </a:pPr>
            <a:r>
              <a:rPr lang="en-US" sz="1600">
                <a:solidFill>
                  <a:schemeClr val="dk1"/>
                </a:solidFill>
                <a:latin typeface="Arial"/>
                <a:ea typeface="Arial"/>
                <a:cs typeface="Arial"/>
                <a:sym typeface="Arial"/>
              </a:rPr>
              <a:t>     </a:t>
            </a:r>
            <a:endParaRPr/>
          </a:p>
        </p:txBody>
      </p:sp>
      <p:sp>
        <p:nvSpPr>
          <p:cNvPr id="384" name="Google Shape;384;p3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sp>
        <p:nvSpPr>
          <p:cNvPr id="389" name="Google Shape;389;p33"/>
          <p:cNvSpPr txBox="1"/>
          <p:nvPr>
            <p:ph idx="1" type="body"/>
          </p:nvPr>
        </p:nvSpPr>
        <p:spPr>
          <a:xfrm>
            <a:off x="449520" y="636552"/>
            <a:ext cx="8229600" cy="2819400"/>
          </a:xfrm>
          <a:prstGeom prst="rect">
            <a:avLst/>
          </a:prstGeom>
          <a:noFill/>
          <a:ln>
            <a:noFill/>
          </a:ln>
        </p:spPr>
        <p:txBody>
          <a:bodyPr anchorCtr="0" anchor="t" bIns="45700" lIns="91425" spcFirstLastPara="1" rIns="91425" wrap="square" tIns="45700">
            <a:normAutofit lnSpcReduction="10000"/>
          </a:bodyPr>
          <a:lstStyle/>
          <a:p>
            <a:pPr indent="0" lvl="0" marL="0" rtl="0" algn="ctr">
              <a:lnSpc>
                <a:spcPct val="80000"/>
              </a:lnSpc>
              <a:spcBef>
                <a:spcPts val="0"/>
              </a:spcBef>
              <a:spcAft>
                <a:spcPts val="0"/>
              </a:spcAft>
              <a:buClr>
                <a:schemeClr val="dk1"/>
              </a:buClr>
              <a:buSzPts val="2400"/>
              <a:buFont typeface="Arial"/>
              <a:buNone/>
            </a:pPr>
            <a:r>
              <a:rPr b="1" lang="en-US" sz="2400"/>
              <a:t>Congratulations!</a:t>
            </a:r>
            <a:endParaRPr sz="2400"/>
          </a:p>
          <a:p>
            <a:pPr indent="0" lvl="0" marL="0" rtl="0" algn="ctr">
              <a:lnSpc>
                <a:spcPct val="80000"/>
              </a:lnSpc>
              <a:spcBef>
                <a:spcPts val="400"/>
              </a:spcBef>
              <a:spcAft>
                <a:spcPts val="0"/>
              </a:spcAft>
              <a:buClr>
                <a:schemeClr val="dk1"/>
              </a:buClr>
              <a:buSzPts val="2000"/>
              <a:buFont typeface="Arial"/>
              <a:buNone/>
            </a:pPr>
            <a:r>
              <a:rPr lang="en-US" sz="2000"/>
              <a:t> </a:t>
            </a:r>
            <a:endParaRPr/>
          </a:p>
          <a:p>
            <a:pPr indent="0" lvl="0" marL="0" rtl="0" algn="ctr">
              <a:lnSpc>
                <a:spcPct val="80000"/>
              </a:lnSpc>
              <a:spcBef>
                <a:spcPts val="400"/>
              </a:spcBef>
              <a:spcAft>
                <a:spcPts val="0"/>
              </a:spcAft>
              <a:buClr>
                <a:schemeClr val="dk1"/>
              </a:buClr>
              <a:buSzPts val="2000"/>
              <a:buFont typeface="Arial"/>
              <a:buNone/>
            </a:pPr>
            <a:r>
              <a:rPr lang="en-US" sz="2000"/>
              <a:t>You have completed the Army EEO, Anti-Harassment and No FEAR</a:t>
            </a:r>
            <a:endParaRPr/>
          </a:p>
          <a:p>
            <a:pPr indent="0" lvl="0" marL="0" rtl="0" algn="ctr">
              <a:lnSpc>
                <a:spcPct val="80000"/>
              </a:lnSpc>
              <a:spcBef>
                <a:spcPts val="400"/>
              </a:spcBef>
              <a:spcAft>
                <a:spcPts val="0"/>
              </a:spcAft>
              <a:buClr>
                <a:schemeClr val="dk1"/>
              </a:buClr>
              <a:buSzPts val="2000"/>
              <a:buFont typeface="Arial"/>
              <a:buNone/>
            </a:pPr>
            <a:r>
              <a:rPr lang="en-US" sz="2000"/>
              <a:t> Training </a:t>
            </a:r>
            <a:endParaRPr/>
          </a:p>
          <a:p>
            <a:pPr indent="0" lvl="0" marL="0" rtl="0" algn="ctr">
              <a:lnSpc>
                <a:spcPct val="80000"/>
              </a:lnSpc>
              <a:spcBef>
                <a:spcPts val="400"/>
              </a:spcBef>
              <a:spcAft>
                <a:spcPts val="0"/>
              </a:spcAft>
              <a:buClr>
                <a:schemeClr val="dk1"/>
              </a:buClr>
              <a:buSzPts val="2000"/>
              <a:buFont typeface="Arial"/>
              <a:buNone/>
            </a:pPr>
            <a:r>
              <a:rPr lang="en-US" sz="2000"/>
              <a:t>for Non-Supervisors.</a:t>
            </a:r>
            <a:endParaRPr/>
          </a:p>
          <a:p>
            <a:pPr indent="0" lvl="0" marL="0" rtl="0" algn="ctr">
              <a:lnSpc>
                <a:spcPct val="80000"/>
              </a:lnSpc>
              <a:spcBef>
                <a:spcPts val="400"/>
              </a:spcBef>
              <a:spcAft>
                <a:spcPts val="0"/>
              </a:spcAft>
              <a:buClr>
                <a:schemeClr val="dk1"/>
              </a:buClr>
              <a:buSzPts val="2000"/>
              <a:buFont typeface="Arial"/>
              <a:buNone/>
            </a:pPr>
            <a:r>
              <a:rPr lang="en-US" sz="2000"/>
              <a:t> </a:t>
            </a:r>
            <a:endParaRPr/>
          </a:p>
          <a:p>
            <a:pPr indent="0" lvl="0" marL="0" rtl="0" algn="ctr">
              <a:lnSpc>
                <a:spcPct val="80000"/>
              </a:lnSpc>
              <a:spcBef>
                <a:spcPts val="400"/>
              </a:spcBef>
              <a:spcAft>
                <a:spcPts val="0"/>
              </a:spcAft>
              <a:buClr>
                <a:schemeClr val="dk1"/>
              </a:buClr>
              <a:buSzPts val="2000"/>
              <a:buFont typeface="Arial"/>
              <a:buNone/>
            </a:pPr>
            <a:r>
              <a:rPr lang="en-US" sz="2000"/>
              <a:t>If you have questions, contact your local EEO representative.</a:t>
            </a:r>
            <a:endParaRPr/>
          </a:p>
          <a:p>
            <a:pPr indent="0" lvl="0" marL="0" rtl="0" algn="ctr">
              <a:lnSpc>
                <a:spcPct val="80000"/>
              </a:lnSpc>
              <a:spcBef>
                <a:spcPts val="400"/>
              </a:spcBef>
              <a:spcAft>
                <a:spcPts val="0"/>
              </a:spcAft>
              <a:buClr>
                <a:schemeClr val="dk1"/>
              </a:buClr>
              <a:buSzPts val="2000"/>
              <a:buFont typeface="Arial"/>
              <a:buNone/>
            </a:pPr>
            <a:r>
              <a:t/>
            </a:r>
            <a:endParaRPr sz="2000"/>
          </a:p>
          <a:p>
            <a:pPr indent="0" lvl="0" marL="0" rtl="0" algn="ctr">
              <a:lnSpc>
                <a:spcPct val="80000"/>
              </a:lnSpc>
              <a:spcBef>
                <a:spcPts val="400"/>
              </a:spcBef>
              <a:spcAft>
                <a:spcPts val="0"/>
              </a:spcAft>
              <a:buClr>
                <a:schemeClr val="dk1"/>
              </a:buClr>
              <a:buSzPts val="2000"/>
              <a:buNone/>
            </a:pPr>
            <a:r>
              <a:rPr lang="en-US" sz="2000"/>
              <a:t>If you have feedback or suggestions about this material, please email them to: </a:t>
            </a:r>
            <a:r>
              <a:rPr lang="en-US" sz="2000" u="sng">
                <a:solidFill>
                  <a:srgbClr val="0563C1"/>
                </a:solidFill>
                <a:latin typeface="Calibri"/>
                <a:ea typeface="Calibri"/>
                <a:cs typeface="Calibri"/>
                <a:sym typeface="Calibri"/>
                <a:hlinkClick r:id="rId3">
                  <a:extLst>
                    <a:ext uri="{A12FA001-AC4F-418D-AE19-62706E023703}">
                      <ahyp:hlinkClr val="tx"/>
                    </a:ext>
                  </a:extLst>
                </a:hlinkClick>
              </a:rPr>
              <a:t>usarmy.pentagon.hqda-asa-mra.mbx.EEOPP-helpdesk@army.mil</a:t>
            </a:r>
            <a:r>
              <a:rPr lang="en-US" sz="2000" u="sng">
                <a:solidFill>
                  <a:srgbClr val="0070C0"/>
                </a:solidFill>
                <a:latin typeface="Calibri"/>
                <a:ea typeface="Calibri"/>
                <a:cs typeface="Calibri"/>
                <a:sym typeface="Calibri"/>
              </a:rPr>
              <a:t>.</a:t>
            </a:r>
            <a:endParaRPr sz="2000">
              <a:solidFill>
                <a:srgbClr val="0070C0"/>
              </a:solidFill>
              <a:latin typeface="Calibri"/>
              <a:ea typeface="Calibri"/>
              <a:cs typeface="Calibri"/>
              <a:sym typeface="Calibri"/>
            </a:endParaRPr>
          </a:p>
          <a:p>
            <a:pPr indent="0" lvl="0" marL="0" rtl="0" algn="ctr">
              <a:lnSpc>
                <a:spcPct val="80000"/>
              </a:lnSpc>
              <a:spcBef>
                <a:spcPts val="400"/>
              </a:spcBef>
              <a:spcAft>
                <a:spcPts val="0"/>
              </a:spcAft>
              <a:buClr>
                <a:schemeClr val="dk1"/>
              </a:buClr>
              <a:buSzPts val="2000"/>
              <a:buFont typeface="Arial"/>
              <a:buNone/>
            </a:pPr>
            <a:r>
              <a:t/>
            </a:r>
            <a:endParaRPr sz="2000"/>
          </a:p>
        </p:txBody>
      </p:sp>
      <p:pic>
        <p:nvPicPr>
          <p:cNvPr descr="Group photo of civilian work force" id="390" name="Google Shape;390;p33" title="Group photo of civilian work force"/>
          <p:cNvPicPr preferRelativeResize="0"/>
          <p:nvPr/>
        </p:nvPicPr>
        <p:blipFill rotWithShape="1">
          <a:blip r:embed="rId4">
            <a:alphaModFix/>
          </a:blip>
          <a:srcRect b="0" l="0" r="0" t="0"/>
          <a:stretch/>
        </p:blipFill>
        <p:spPr>
          <a:xfrm>
            <a:off x="1752600" y="3657600"/>
            <a:ext cx="5638800" cy="2286000"/>
          </a:xfrm>
          <a:prstGeom prst="rect">
            <a:avLst/>
          </a:prstGeom>
          <a:noFill/>
          <a:ln>
            <a:noFill/>
          </a:ln>
        </p:spPr>
      </p:pic>
      <p:sp>
        <p:nvSpPr>
          <p:cNvPr id="391" name="Google Shape;391;p3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95" name="Shape 395"/>
        <p:cNvGrpSpPr/>
        <p:nvPr/>
      </p:nvGrpSpPr>
      <p:grpSpPr>
        <a:xfrm>
          <a:off x="0" y="0"/>
          <a:ext cx="0" cy="0"/>
          <a:chOff x="0" y="0"/>
          <a:chExt cx="0" cy="0"/>
        </a:xfrm>
      </p:grpSpPr>
      <p:sp>
        <p:nvSpPr>
          <p:cNvPr id="396" name="Google Shape;396;p34"/>
          <p:cNvSpPr/>
          <p:nvPr/>
        </p:nvSpPr>
        <p:spPr>
          <a:xfrm rot="-5400000">
            <a:off x="183356" y="1928731"/>
            <a:ext cx="3333749" cy="2624327"/>
          </a:xfrm>
          <a:prstGeom prst="downArrow">
            <a:avLst>
              <a:gd fmla="val 100000" name="adj1"/>
              <a:gd fmla="val 15788" name="adj2"/>
            </a:avLst>
          </a:prstGeom>
          <a:solidFill>
            <a:srgbClr val="40404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97" name="Google Shape;397;p34"/>
          <p:cNvSpPr txBox="1"/>
          <p:nvPr>
            <p:ph type="title"/>
          </p:nvPr>
        </p:nvSpPr>
        <p:spPr>
          <a:xfrm>
            <a:off x="771525" y="1967266"/>
            <a:ext cx="1971675" cy="254725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None/>
            </a:pPr>
            <a:r>
              <a:rPr lang="en-US" sz="2600">
                <a:solidFill>
                  <a:srgbClr val="FFFFFF"/>
                </a:solidFill>
                <a:latin typeface="Arial"/>
                <a:ea typeface="Arial"/>
                <a:cs typeface="Arial"/>
                <a:sym typeface="Arial"/>
              </a:rPr>
              <a:t>Verification of Completion</a:t>
            </a:r>
            <a:endParaRPr/>
          </a:p>
        </p:txBody>
      </p:sp>
      <p:pic>
        <p:nvPicPr>
          <p:cNvPr descr="Qr code&#10;&#10;Description automatically generated" id="398" name="Google Shape;398;p34"/>
          <p:cNvPicPr preferRelativeResize="0"/>
          <p:nvPr/>
        </p:nvPicPr>
        <p:blipFill rotWithShape="1">
          <a:blip r:embed="rId3">
            <a:alphaModFix/>
          </a:blip>
          <a:srcRect b="0" l="0" r="0" t="0"/>
          <a:stretch/>
        </p:blipFill>
        <p:spPr>
          <a:xfrm>
            <a:off x="3582698" y="1015201"/>
            <a:ext cx="4827598" cy="4827598"/>
          </a:xfrm>
          <a:prstGeom prst="rect">
            <a:avLst/>
          </a:prstGeom>
          <a:noFill/>
          <a:ln>
            <a:noFill/>
          </a:ln>
        </p:spPr>
      </p:pic>
      <p:sp>
        <p:nvSpPr>
          <p:cNvPr id="399" name="Google Shape;399;p34"/>
          <p:cNvSpPr txBox="1"/>
          <p:nvPr>
            <p:ph idx="12" type="sldNum"/>
          </p:nvPr>
        </p:nvSpPr>
        <p:spPr>
          <a:xfrm>
            <a:off x="8275638" y="6356350"/>
            <a:ext cx="385761" cy="365125"/>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fld id="{00000000-1234-1234-1234-123412341234}" type="slidenum">
              <a:rPr lang="en-US">
                <a:solidFill>
                  <a:schemeClr val="dk1"/>
                </a:solidFill>
                <a:latin typeface="Arial"/>
                <a:ea typeface="Arial"/>
                <a:cs typeface="Arial"/>
                <a:sym typeface="Arial"/>
              </a:rPr>
              <a:t>‹#›</a:t>
            </a:fld>
            <a:endParaRPr>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4"/>
          <p:cNvSpPr txBox="1"/>
          <p:nvPr>
            <p:ph type="title"/>
          </p:nvPr>
        </p:nvSpPr>
        <p:spPr>
          <a:xfrm>
            <a:off x="457200" y="2737602"/>
            <a:ext cx="8229600" cy="12954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US" sz="4800">
                <a:latin typeface="Arial"/>
                <a:ea typeface="Arial"/>
                <a:cs typeface="Arial"/>
                <a:sym typeface="Arial"/>
              </a:rPr>
              <a:t>The No FEAR Act</a:t>
            </a:r>
            <a:endParaRPr/>
          </a:p>
        </p:txBody>
      </p:sp>
      <p:sp>
        <p:nvSpPr>
          <p:cNvPr id="115" name="Google Shape;115;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21" name="Google Shape;121;p5"/>
          <p:cNvSpPr txBox="1"/>
          <p:nvPr>
            <p:ph idx="1" type="body"/>
          </p:nvPr>
        </p:nvSpPr>
        <p:spPr>
          <a:xfrm>
            <a:off x="533400" y="996950"/>
            <a:ext cx="8229600" cy="555625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1600"/>
              <a:buFont typeface="Noto Sans Symbols"/>
              <a:buChar char="❑"/>
            </a:pPr>
            <a:r>
              <a:rPr b="1" lang="en-US" sz="1600"/>
              <a:t>The No FEAR Act of 2002</a:t>
            </a:r>
            <a:r>
              <a:rPr lang="en-US" sz="1600"/>
              <a:t>, as amended by the Elijah E. Cummings Federal Employee Antidiscrimination Act of 2020, provides robust protections for federal employees, former employees and applicants for employment under existing discrimination, whistleblower protection, and retaliation laws. </a:t>
            </a:r>
            <a:r>
              <a:rPr i="1" lang="en-US" sz="1600"/>
              <a:t>See</a:t>
            </a:r>
            <a:r>
              <a:rPr lang="en-US" sz="1600"/>
              <a:t> </a:t>
            </a:r>
            <a:r>
              <a:rPr lang="en-US" sz="1600" u="sng">
                <a:solidFill>
                  <a:srgbClr val="0000FF"/>
                </a:solidFill>
                <a:hlinkClick r:id="rId3">
                  <a:extLst>
                    <a:ext uri="{A12FA001-AC4F-418D-AE19-62706E023703}">
                      <ahyp:hlinkClr val="tx"/>
                    </a:ext>
                  </a:extLst>
                </a:hlinkClick>
              </a:rPr>
              <a:t>https://www.gsa.gov/portal/content/101344 </a:t>
            </a:r>
            <a:endParaRPr sz="1600"/>
          </a:p>
          <a:p>
            <a:pPr indent="0" lvl="0" marL="0" marR="0" rtl="0" algn="l">
              <a:spcBef>
                <a:spcPts val="0"/>
              </a:spcBef>
              <a:spcAft>
                <a:spcPts val="0"/>
              </a:spcAft>
              <a:buClr>
                <a:schemeClr val="dk1"/>
              </a:buClr>
              <a:buSzPts val="1600"/>
              <a:buNone/>
            </a:pPr>
            <a:r>
              <a:t/>
            </a:r>
            <a:endParaRPr sz="1600"/>
          </a:p>
          <a:p>
            <a:pPr indent="-342900" lvl="0" marL="342900" marR="0" rtl="0" algn="l">
              <a:spcBef>
                <a:spcPts val="0"/>
              </a:spcBef>
              <a:spcAft>
                <a:spcPts val="0"/>
              </a:spcAft>
              <a:buClr>
                <a:schemeClr val="dk1"/>
              </a:buClr>
              <a:buSzPts val="1600"/>
              <a:buFont typeface="Noto Sans Symbols"/>
              <a:buChar char="❑"/>
            </a:pPr>
            <a:r>
              <a:rPr b="1" lang="en-US" sz="1600"/>
              <a:t>The No FEAR Act requires that </a:t>
            </a:r>
            <a:r>
              <a:rPr lang="en-US" sz="1600"/>
              <a:t>“…Federal agencies be accountable for violations of anti-discrimination and whistleblower protection laws” by:</a:t>
            </a:r>
            <a:endParaRPr/>
          </a:p>
          <a:p>
            <a:pPr indent="0" lvl="0" marL="0" marR="0" rtl="0" algn="l">
              <a:spcBef>
                <a:spcPts val="0"/>
              </a:spcBef>
              <a:spcAft>
                <a:spcPts val="0"/>
              </a:spcAft>
              <a:buClr>
                <a:schemeClr val="dk1"/>
              </a:buClr>
              <a:buSzPts val="1600"/>
              <a:buNone/>
            </a:pPr>
            <a:r>
              <a:t/>
            </a:r>
            <a:endParaRPr sz="1600"/>
          </a:p>
          <a:p>
            <a:pPr indent="-342900" lvl="1" marL="742950" rtl="0" algn="l">
              <a:spcBef>
                <a:spcPts val="0"/>
              </a:spcBef>
              <a:spcAft>
                <a:spcPts val="0"/>
              </a:spcAft>
              <a:buClr>
                <a:schemeClr val="dk1"/>
              </a:buClr>
              <a:buSzPts val="1600"/>
              <a:buFont typeface="Noto Sans Symbols"/>
              <a:buChar char="❑"/>
            </a:pPr>
            <a:r>
              <a:rPr lang="en-US" sz="1600"/>
              <a:t>Notifying employees and applicants for employment about their rights under the Federal anti-discrimination and whistleblower laws.</a:t>
            </a:r>
            <a:endParaRPr/>
          </a:p>
          <a:p>
            <a:pPr indent="-342900" lvl="1" marL="742950" rtl="0" algn="l">
              <a:spcBef>
                <a:spcPts val="0"/>
              </a:spcBef>
              <a:spcAft>
                <a:spcPts val="0"/>
              </a:spcAft>
              <a:buClr>
                <a:schemeClr val="dk1"/>
              </a:buClr>
              <a:buSzPts val="1600"/>
              <a:buFont typeface="Noto Sans Symbols"/>
              <a:buChar char="❑"/>
            </a:pPr>
            <a:r>
              <a:rPr lang="en-US" sz="1600"/>
              <a:t>Providing training to their employees on the rights and remedies available under anti-discrimination and whistleblower laws.</a:t>
            </a:r>
            <a:endParaRPr/>
          </a:p>
          <a:p>
            <a:pPr indent="-342900" lvl="1" marL="742950" rtl="0" algn="l">
              <a:spcBef>
                <a:spcPts val="0"/>
              </a:spcBef>
              <a:spcAft>
                <a:spcPts val="0"/>
              </a:spcAft>
              <a:buClr>
                <a:schemeClr val="dk1"/>
              </a:buClr>
              <a:buSzPts val="1600"/>
              <a:buFont typeface="Noto Sans Symbols"/>
              <a:buChar char="❑"/>
            </a:pPr>
            <a:r>
              <a:rPr lang="en-US" sz="1600"/>
              <a:t>Posting data on their public websites about EEO complaints filed, findings made, and outcomes.</a:t>
            </a:r>
            <a:endParaRPr/>
          </a:p>
          <a:p>
            <a:pPr indent="-342900" lvl="1" marL="742950" rtl="0" algn="l">
              <a:spcBef>
                <a:spcPts val="0"/>
              </a:spcBef>
              <a:spcAft>
                <a:spcPts val="0"/>
              </a:spcAft>
              <a:buClr>
                <a:schemeClr val="dk1"/>
              </a:buClr>
              <a:buSzPts val="1600"/>
              <a:buFont typeface="Noto Sans Symbols"/>
              <a:buChar char="❑"/>
            </a:pPr>
            <a:r>
              <a:rPr lang="en-US" sz="1600"/>
              <a:t>Paying awards, judgments, and settlements from Federal lawsuits and the administrative complaint process involving discrimination and whistleblower retaliation from their own funds.</a:t>
            </a:r>
            <a:endParaRPr sz="1600">
              <a:solidFill>
                <a:srgbClr val="FF0000"/>
              </a:solidFill>
            </a:endParaRPr>
          </a:p>
          <a:p>
            <a:pPr indent="-342900" lvl="1" marL="742950" rtl="0" algn="l">
              <a:spcBef>
                <a:spcPts val="0"/>
              </a:spcBef>
              <a:spcAft>
                <a:spcPts val="0"/>
              </a:spcAft>
              <a:buClr>
                <a:schemeClr val="dk1"/>
              </a:buClr>
              <a:buSzPts val="1600"/>
              <a:buFont typeface="Noto Sans Symbols"/>
              <a:buChar char="❑"/>
            </a:pPr>
            <a:r>
              <a:rPr lang="en-US" sz="1600"/>
              <a:t>Annotating personnel records to note adverse action taken against employees determined to have committed an act of discrimination or retaliation.</a:t>
            </a:r>
            <a:endParaRPr sz="1600"/>
          </a:p>
          <a:p>
            <a:pPr indent="-241300" lvl="1" marL="742950" rtl="0" algn="l">
              <a:spcBef>
                <a:spcPts val="0"/>
              </a:spcBef>
              <a:spcAft>
                <a:spcPts val="0"/>
              </a:spcAft>
              <a:buClr>
                <a:schemeClr val="dk1"/>
              </a:buClr>
              <a:buSzPts val="1600"/>
              <a:buFont typeface="Noto Sans Symbols"/>
              <a:buNone/>
            </a:pPr>
            <a:r>
              <a:t/>
            </a:r>
            <a:endParaRPr sz="1600"/>
          </a:p>
          <a:p>
            <a:pPr indent="-241300" lvl="0" marL="342900" rtl="0" algn="l">
              <a:spcBef>
                <a:spcPts val="320"/>
              </a:spcBef>
              <a:spcAft>
                <a:spcPts val="0"/>
              </a:spcAft>
              <a:buClr>
                <a:schemeClr val="dk1"/>
              </a:buClr>
              <a:buSzPts val="1600"/>
              <a:buNone/>
            </a:pPr>
            <a:r>
              <a:t/>
            </a:r>
            <a:endParaRPr sz="1600"/>
          </a:p>
        </p:txBody>
      </p:sp>
      <p:sp>
        <p:nvSpPr>
          <p:cNvPr id="122" name="Google Shape;122;p5"/>
          <p:cNvSpPr/>
          <p:nvPr/>
        </p:nvSpPr>
        <p:spPr>
          <a:xfrm>
            <a:off x="0" y="87868"/>
            <a:ext cx="9144000"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000" u="sng">
                <a:solidFill>
                  <a:schemeClr val="dk1"/>
                </a:solidFill>
                <a:latin typeface="Arial"/>
                <a:ea typeface="Arial"/>
                <a:cs typeface="Arial"/>
                <a:sym typeface="Arial"/>
              </a:rPr>
              <a:t>No FEAR Act</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6"/>
          <p:cNvSpPr txBox="1"/>
          <p:nvPr>
            <p:ph type="title"/>
          </p:nvPr>
        </p:nvSpPr>
        <p:spPr>
          <a:xfrm>
            <a:off x="532692" y="2590800"/>
            <a:ext cx="8077200" cy="137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US" sz="4800">
                <a:latin typeface="Arial"/>
                <a:ea typeface="Arial"/>
                <a:cs typeface="Arial"/>
                <a:sym typeface="Arial"/>
              </a:rPr>
              <a:t>Army EEO Policy and Procedures</a:t>
            </a:r>
            <a:endParaRPr/>
          </a:p>
        </p:txBody>
      </p:sp>
      <p:sp>
        <p:nvSpPr>
          <p:cNvPr id="128" name="Google Shape;128;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7"/>
          <p:cNvSpPr txBox="1"/>
          <p:nvPr>
            <p:ph idx="1" type="body"/>
          </p:nvPr>
        </p:nvSpPr>
        <p:spPr>
          <a:xfrm>
            <a:off x="342900" y="1295400"/>
            <a:ext cx="8572500" cy="42672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rgbClr val="000000"/>
              </a:buClr>
              <a:buSzPts val="1600"/>
              <a:buFont typeface="Noto Sans Symbols"/>
              <a:buChar char="❑"/>
            </a:pPr>
            <a:r>
              <a:rPr b="1" lang="en-US" sz="1600">
                <a:solidFill>
                  <a:srgbClr val="000000"/>
                </a:solidFill>
              </a:rPr>
              <a:t>Federal anti-discrimination laws protect </a:t>
            </a:r>
            <a:r>
              <a:rPr lang="en-US" sz="1600">
                <a:solidFill>
                  <a:srgbClr val="000000"/>
                </a:solidFill>
              </a:rPr>
              <a:t>employees </a:t>
            </a:r>
            <a:r>
              <a:rPr lang="en-US" sz="1600"/>
              <a:t>from unlawful </a:t>
            </a:r>
            <a:r>
              <a:rPr lang="en-US" sz="1600">
                <a:solidFill>
                  <a:srgbClr val="000000"/>
                </a:solidFill>
              </a:rPr>
              <a:t>discrimination in the terms, conditions, and benefits of their employment. Some examples of these include:</a:t>
            </a:r>
            <a:endParaRPr/>
          </a:p>
          <a:p>
            <a:pPr indent="-457200" lvl="1" marL="822960" rtl="0" algn="l">
              <a:spcBef>
                <a:spcPts val="1200"/>
              </a:spcBef>
              <a:spcAft>
                <a:spcPts val="0"/>
              </a:spcAft>
              <a:buClr>
                <a:srgbClr val="000000"/>
              </a:buClr>
              <a:buSzPts val="1600"/>
              <a:buFont typeface="Noto Sans Symbols"/>
              <a:buChar char="❑"/>
            </a:pPr>
            <a:r>
              <a:rPr lang="en-US" sz="1600">
                <a:solidFill>
                  <a:srgbClr val="000000"/>
                </a:solidFill>
              </a:rPr>
              <a:t>Hiring </a:t>
            </a:r>
            <a:endParaRPr/>
          </a:p>
          <a:p>
            <a:pPr indent="-457200" lvl="1" marL="822960" rtl="0" algn="l">
              <a:spcBef>
                <a:spcPts val="0"/>
              </a:spcBef>
              <a:spcAft>
                <a:spcPts val="0"/>
              </a:spcAft>
              <a:buClr>
                <a:srgbClr val="000000"/>
              </a:buClr>
              <a:buSzPts val="1600"/>
              <a:buFont typeface="Noto Sans Symbols"/>
              <a:buChar char="❑"/>
            </a:pPr>
            <a:r>
              <a:rPr lang="en-US" sz="1600">
                <a:solidFill>
                  <a:srgbClr val="000000"/>
                </a:solidFill>
              </a:rPr>
              <a:t>Promotion </a:t>
            </a:r>
            <a:endParaRPr/>
          </a:p>
          <a:p>
            <a:pPr indent="-457200" lvl="1" marL="822960" rtl="0" algn="l">
              <a:spcBef>
                <a:spcPts val="0"/>
              </a:spcBef>
              <a:spcAft>
                <a:spcPts val="0"/>
              </a:spcAft>
              <a:buClr>
                <a:srgbClr val="000000"/>
              </a:buClr>
              <a:buSzPts val="1600"/>
              <a:buFont typeface="Noto Sans Symbols"/>
              <a:buChar char="❑"/>
            </a:pPr>
            <a:r>
              <a:rPr lang="en-US" sz="1600">
                <a:solidFill>
                  <a:srgbClr val="000000"/>
                </a:solidFill>
              </a:rPr>
              <a:t>Reassignments </a:t>
            </a:r>
            <a:endParaRPr/>
          </a:p>
          <a:p>
            <a:pPr indent="-457200" lvl="1" marL="822960" rtl="0" algn="l">
              <a:spcBef>
                <a:spcPts val="0"/>
              </a:spcBef>
              <a:spcAft>
                <a:spcPts val="0"/>
              </a:spcAft>
              <a:buClr>
                <a:srgbClr val="000000"/>
              </a:buClr>
              <a:buSzPts val="1600"/>
              <a:buFont typeface="Noto Sans Symbols"/>
              <a:buChar char="❑"/>
            </a:pPr>
            <a:r>
              <a:rPr lang="en-US" sz="1600">
                <a:solidFill>
                  <a:srgbClr val="000000"/>
                </a:solidFill>
              </a:rPr>
              <a:t>Pay </a:t>
            </a:r>
            <a:endParaRPr/>
          </a:p>
          <a:p>
            <a:pPr indent="-457200" lvl="1" marL="822960" rtl="0" algn="l">
              <a:spcBef>
                <a:spcPts val="0"/>
              </a:spcBef>
              <a:spcAft>
                <a:spcPts val="0"/>
              </a:spcAft>
              <a:buClr>
                <a:srgbClr val="000000"/>
              </a:buClr>
              <a:buSzPts val="1600"/>
              <a:buFont typeface="Noto Sans Symbols"/>
              <a:buChar char="❑"/>
            </a:pPr>
            <a:r>
              <a:rPr lang="en-US" sz="1600">
                <a:solidFill>
                  <a:srgbClr val="000000"/>
                </a:solidFill>
              </a:rPr>
              <a:t>Leave </a:t>
            </a:r>
            <a:endParaRPr/>
          </a:p>
          <a:p>
            <a:pPr indent="-457200" lvl="1" marL="822960" rtl="0" algn="l">
              <a:spcBef>
                <a:spcPts val="0"/>
              </a:spcBef>
              <a:spcAft>
                <a:spcPts val="0"/>
              </a:spcAft>
              <a:buClr>
                <a:srgbClr val="000000"/>
              </a:buClr>
              <a:buSzPts val="1600"/>
              <a:buFont typeface="Noto Sans Symbols"/>
              <a:buChar char="❑"/>
            </a:pPr>
            <a:r>
              <a:rPr lang="en-US" sz="1600">
                <a:solidFill>
                  <a:srgbClr val="000000"/>
                </a:solidFill>
              </a:rPr>
              <a:t>Awards </a:t>
            </a:r>
            <a:endParaRPr/>
          </a:p>
          <a:p>
            <a:pPr indent="-457200" lvl="1" marL="822960" rtl="0" algn="l">
              <a:spcBef>
                <a:spcPts val="0"/>
              </a:spcBef>
              <a:spcAft>
                <a:spcPts val="0"/>
              </a:spcAft>
              <a:buClr>
                <a:srgbClr val="000000"/>
              </a:buClr>
              <a:buSzPts val="1600"/>
              <a:buFont typeface="Noto Sans Symbols"/>
              <a:buChar char="❑"/>
            </a:pPr>
            <a:r>
              <a:rPr lang="en-US" sz="1600">
                <a:solidFill>
                  <a:srgbClr val="000000"/>
                </a:solidFill>
              </a:rPr>
              <a:t>Performance Evaluations </a:t>
            </a:r>
            <a:endParaRPr/>
          </a:p>
          <a:p>
            <a:pPr indent="-457200" lvl="1" marL="822960" rtl="0" algn="l">
              <a:spcBef>
                <a:spcPts val="0"/>
              </a:spcBef>
              <a:spcAft>
                <a:spcPts val="0"/>
              </a:spcAft>
              <a:buClr>
                <a:srgbClr val="000000"/>
              </a:buClr>
              <a:buSzPts val="1600"/>
              <a:buFont typeface="Noto Sans Symbols"/>
              <a:buChar char="❑"/>
            </a:pPr>
            <a:r>
              <a:rPr lang="en-US" sz="1600">
                <a:solidFill>
                  <a:srgbClr val="000000"/>
                </a:solidFill>
              </a:rPr>
              <a:t>Training </a:t>
            </a:r>
            <a:endParaRPr/>
          </a:p>
          <a:p>
            <a:pPr indent="-457200" lvl="1" marL="822960" rtl="0" algn="l">
              <a:spcBef>
                <a:spcPts val="0"/>
              </a:spcBef>
              <a:spcAft>
                <a:spcPts val="0"/>
              </a:spcAft>
              <a:buClr>
                <a:schemeClr val="dk1"/>
              </a:buClr>
              <a:buSzPts val="1600"/>
              <a:buFont typeface="Noto Sans Symbols"/>
              <a:buChar char="❑"/>
            </a:pPr>
            <a:r>
              <a:rPr lang="en-US" sz="1600"/>
              <a:t>Career Development Programs</a:t>
            </a:r>
            <a:endParaRPr/>
          </a:p>
          <a:p>
            <a:pPr indent="-457200" lvl="1" marL="822960" rtl="0" algn="l">
              <a:spcBef>
                <a:spcPts val="0"/>
              </a:spcBef>
              <a:spcAft>
                <a:spcPts val="0"/>
              </a:spcAft>
              <a:buClr>
                <a:srgbClr val="000000"/>
              </a:buClr>
              <a:buSzPts val="1600"/>
              <a:buFont typeface="Noto Sans Symbols"/>
              <a:buChar char="❑"/>
            </a:pPr>
            <a:r>
              <a:rPr lang="en-US" sz="1600">
                <a:solidFill>
                  <a:srgbClr val="000000"/>
                </a:solidFill>
              </a:rPr>
              <a:t>Job Classification </a:t>
            </a:r>
            <a:endParaRPr/>
          </a:p>
          <a:p>
            <a:pPr indent="-457200" lvl="1" marL="822960" rtl="0" algn="l">
              <a:spcBef>
                <a:spcPts val="0"/>
              </a:spcBef>
              <a:spcAft>
                <a:spcPts val="0"/>
              </a:spcAft>
              <a:buClr>
                <a:srgbClr val="000000"/>
              </a:buClr>
              <a:buSzPts val="1600"/>
              <a:buFont typeface="Noto Sans Symbols"/>
              <a:buChar char="❑"/>
            </a:pPr>
            <a:r>
              <a:rPr lang="en-US" sz="1600">
                <a:solidFill>
                  <a:srgbClr val="000000"/>
                </a:solidFill>
              </a:rPr>
              <a:t>Reprimands </a:t>
            </a:r>
            <a:endParaRPr/>
          </a:p>
          <a:p>
            <a:pPr indent="-457200" lvl="1" marL="822960" rtl="0" algn="l">
              <a:spcBef>
                <a:spcPts val="0"/>
              </a:spcBef>
              <a:spcAft>
                <a:spcPts val="0"/>
              </a:spcAft>
              <a:buClr>
                <a:srgbClr val="000000"/>
              </a:buClr>
              <a:buSzPts val="1600"/>
              <a:buFont typeface="Noto Sans Symbols"/>
              <a:buChar char="❑"/>
            </a:pPr>
            <a:r>
              <a:rPr lang="en-US" sz="1600">
                <a:solidFill>
                  <a:srgbClr val="000000"/>
                </a:solidFill>
              </a:rPr>
              <a:t>Suspensions </a:t>
            </a:r>
            <a:endParaRPr/>
          </a:p>
          <a:p>
            <a:pPr indent="-457200" lvl="1" marL="822960" rtl="0" algn="l">
              <a:spcBef>
                <a:spcPts val="0"/>
              </a:spcBef>
              <a:spcAft>
                <a:spcPts val="0"/>
              </a:spcAft>
              <a:buClr>
                <a:srgbClr val="000000"/>
              </a:buClr>
              <a:buSzPts val="1600"/>
              <a:buFont typeface="Noto Sans Symbols"/>
              <a:buChar char="❑"/>
            </a:pPr>
            <a:r>
              <a:rPr lang="en-US" sz="1600">
                <a:solidFill>
                  <a:srgbClr val="000000"/>
                </a:solidFill>
              </a:rPr>
              <a:t>Terminations </a:t>
            </a:r>
            <a:endParaRPr/>
          </a:p>
        </p:txBody>
      </p:sp>
      <p:pic>
        <p:nvPicPr>
          <p:cNvPr descr="US Capitol" id="134" name="Google Shape;134;p7"/>
          <p:cNvPicPr preferRelativeResize="0"/>
          <p:nvPr/>
        </p:nvPicPr>
        <p:blipFill rotWithShape="1">
          <a:blip r:embed="rId3">
            <a:alphaModFix/>
          </a:blip>
          <a:srcRect b="0" l="0" r="0" t="0"/>
          <a:stretch/>
        </p:blipFill>
        <p:spPr>
          <a:xfrm>
            <a:off x="4876800" y="2082800"/>
            <a:ext cx="4038600" cy="2692400"/>
          </a:xfrm>
          <a:prstGeom prst="rect">
            <a:avLst/>
          </a:prstGeom>
          <a:noFill/>
          <a:ln cap="flat" cmpd="sng" w="9525">
            <a:solidFill>
              <a:srgbClr val="404040"/>
            </a:solidFill>
            <a:prstDash val="solid"/>
            <a:miter lim="800000"/>
            <a:headEnd len="sm" w="sm" type="none"/>
            <a:tailEnd len="sm" w="sm" type="none"/>
          </a:ln>
          <a:effectLst>
            <a:outerShdw blurRad="53975" rotWithShape="0" algn="tl" dir="2700000" dist="63500">
              <a:srgbClr val="808080">
                <a:alpha val="39607"/>
              </a:srgbClr>
            </a:outerShdw>
          </a:effectLst>
        </p:spPr>
      </p:pic>
      <p:sp>
        <p:nvSpPr>
          <p:cNvPr id="135" name="Google Shape;135;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8"/>
          <p:cNvSpPr txBox="1"/>
          <p:nvPr>
            <p:ph idx="1" type="body"/>
          </p:nvPr>
        </p:nvSpPr>
        <p:spPr>
          <a:xfrm>
            <a:off x="228600" y="990600"/>
            <a:ext cx="5189106" cy="1840558"/>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chemeClr val="dk1"/>
              </a:buClr>
              <a:buSzPts val="1600"/>
              <a:buFont typeface="Noto Sans Symbols"/>
              <a:buChar char="❑"/>
            </a:pPr>
            <a:r>
              <a:rPr b="1" lang="en-US" sz="1600" u="sng">
                <a:latin typeface="Arial"/>
                <a:ea typeface="Arial"/>
                <a:cs typeface="Arial"/>
                <a:sym typeface="Arial"/>
              </a:rPr>
              <a:t>Retaliation</a:t>
            </a:r>
            <a:endParaRPr/>
          </a:p>
          <a:p>
            <a:pPr indent="0" lvl="0" marL="0" rtl="0" algn="l">
              <a:lnSpc>
                <a:spcPct val="90000"/>
              </a:lnSpc>
              <a:spcBef>
                <a:spcPts val="320"/>
              </a:spcBef>
              <a:spcAft>
                <a:spcPts val="0"/>
              </a:spcAft>
              <a:buClr>
                <a:schemeClr val="dk1"/>
              </a:buClr>
              <a:buSzPts val="1600"/>
              <a:buFont typeface="Arial"/>
              <a:buNone/>
            </a:pPr>
            <a:r>
              <a:rPr lang="en-US" sz="1600">
                <a:latin typeface="Arial"/>
                <a:ea typeface="Arial"/>
                <a:cs typeface="Arial"/>
                <a:sym typeface="Arial"/>
              </a:rPr>
              <a:t>Federal agency officials may not fire, demote, harass, or otherwise “retaliate” against applicants or employees</a:t>
            </a:r>
            <a:r>
              <a:rPr lang="en-US" sz="1600" strike="sngStrike">
                <a:latin typeface="Arial"/>
                <a:ea typeface="Arial"/>
                <a:cs typeface="Arial"/>
                <a:sym typeface="Arial"/>
              </a:rPr>
              <a:t> </a:t>
            </a:r>
            <a:r>
              <a:rPr lang="en-US" sz="1600">
                <a:latin typeface="Arial"/>
                <a:ea typeface="Arial"/>
                <a:cs typeface="Arial"/>
                <a:sym typeface="Arial"/>
              </a:rPr>
              <a:t>because they </a:t>
            </a:r>
            <a:r>
              <a:rPr b="0" i="0" lang="en-US" sz="1600">
                <a:latin typeface="Arial"/>
                <a:ea typeface="Arial"/>
                <a:cs typeface="Arial"/>
                <a:sym typeface="Arial"/>
              </a:rPr>
              <a:t>exercised their rights under any of the Federal antidiscrimination or whistleblower protections laws</a:t>
            </a:r>
            <a:r>
              <a:rPr lang="en-US" sz="1600">
                <a:latin typeface="Arial"/>
                <a:ea typeface="Arial"/>
                <a:cs typeface="Arial"/>
                <a:sym typeface="Arial"/>
              </a:rPr>
              <a:t>. </a:t>
            </a:r>
            <a:r>
              <a:rPr lang="en-US" sz="1600" u="sng">
                <a:solidFill>
                  <a:schemeClr val="hlink"/>
                </a:solidFill>
                <a:latin typeface="Arial"/>
                <a:ea typeface="Arial"/>
                <a:cs typeface="Arial"/>
                <a:sym typeface="Arial"/>
                <a:hlinkClick r:id="rId3"/>
              </a:rPr>
              <a:t>https://www.opm.gov//equal-employment-opportunity/no-fear-act/#url=Notice</a:t>
            </a:r>
            <a:endParaRPr sz="1600">
              <a:latin typeface="Arial"/>
              <a:ea typeface="Arial"/>
              <a:cs typeface="Arial"/>
              <a:sym typeface="Arial"/>
            </a:endParaRPr>
          </a:p>
          <a:p>
            <a:pPr indent="0" lvl="0" marL="0" rtl="0" algn="l">
              <a:lnSpc>
                <a:spcPct val="90000"/>
              </a:lnSpc>
              <a:spcBef>
                <a:spcPts val="320"/>
              </a:spcBef>
              <a:spcAft>
                <a:spcPts val="0"/>
              </a:spcAft>
              <a:buClr>
                <a:schemeClr val="dk1"/>
              </a:buClr>
              <a:buSzPts val="1600"/>
              <a:buFont typeface="Arial"/>
              <a:buNone/>
            </a:pPr>
            <a:r>
              <a:t/>
            </a:r>
            <a:endParaRPr sz="1600">
              <a:latin typeface="Arial"/>
              <a:ea typeface="Arial"/>
              <a:cs typeface="Arial"/>
              <a:sym typeface="Arial"/>
            </a:endParaRPr>
          </a:p>
        </p:txBody>
      </p:sp>
      <p:sp>
        <p:nvSpPr>
          <p:cNvPr id="141" name="Google Shape;141;p8"/>
          <p:cNvSpPr/>
          <p:nvPr/>
        </p:nvSpPr>
        <p:spPr>
          <a:xfrm>
            <a:off x="0" y="87868"/>
            <a:ext cx="9144000"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000" u="sng">
                <a:solidFill>
                  <a:schemeClr val="dk1"/>
                </a:solidFill>
                <a:latin typeface="Arial"/>
                <a:ea typeface="Arial"/>
                <a:cs typeface="Arial"/>
                <a:sym typeface="Arial"/>
              </a:rPr>
              <a:t>Retaliation and Reprisal</a:t>
            </a:r>
            <a:endParaRPr/>
          </a:p>
        </p:txBody>
      </p:sp>
      <p:pic>
        <p:nvPicPr>
          <p:cNvPr descr="Payback button on the keyboard" id="142" name="Google Shape;142;p8" title="Payback button on the keyboard"/>
          <p:cNvPicPr preferRelativeResize="0"/>
          <p:nvPr/>
        </p:nvPicPr>
        <p:blipFill rotWithShape="1">
          <a:blip r:embed="rId4">
            <a:alphaModFix/>
          </a:blip>
          <a:srcRect b="0" l="0" r="0" t="0"/>
          <a:stretch/>
        </p:blipFill>
        <p:spPr>
          <a:xfrm>
            <a:off x="5748501" y="2438400"/>
            <a:ext cx="3365019" cy="3124200"/>
          </a:xfrm>
          <a:prstGeom prst="rect">
            <a:avLst/>
          </a:prstGeom>
          <a:noFill/>
          <a:ln>
            <a:noFill/>
          </a:ln>
        </p:spPr>
      </p:pic>
      <p:sp>
        <p:nvSpPr>
          <p:cNvPr id="143" name="Google Shape;143;p8"/>
          <p:cNvSpPr txBox="1"/>
          <p:nvPr/>
        </p:nvSpPr>
        <p:spPr>
          <a:xfrm>
            <a:off x="228600" y="3274303"/>
            <a:ext cx="6019800" cy="2891444"/>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chemeClr val="dk1"/>
              </a:buClr>
              <a:buSzPts val="1600"/>
              <a:buFont typeface="Noto Sans Symbols"/>
              <a:buChar char="❑"/>
            </a:pPr>
            <a:r>
              <a:rPr b="1" lang="en-US" sz="1600" u="sng">
                <a:solidFill>
                  <a:schemeClr val="dk1"/>
                </a:solidFill>
                <a:latin typeface="Arial"/>
                <a:ea typeface="Arial"/>
                <a:cs typeface="Arial"/>
                <a:sym typeface="Arial"/>
              </a:rPr>
              <a:t>Reprisal</a:t>
            </a:r>
            <a:endParaRPr/>
          </a:p>
          <a:p>
            <a:pPr indent="0" lvl="0" marL="0" marR="0" rtl="0" algn="l">
              <a:lnSpc>
                <a:spcPct val="90000"/>
              </a:lnSpc>
              <a:spcBef>
                <a:spcPts val="320"/>
              </a:spcBef>
              <a:spcAft>
                <a:spcPts val="0"/>
              </a:spcAft>
              <a:buClr>
                <a:schemeClr val="dk1"/>
              </a:buClr>
              <a:buSzPts val="1600"/>
              <a:buFont typeface="Arial"/>
              <a:buNone/>
            </a:pPr>
            <a:r>
              <a:rPr lang="en-US" sz="1600">
                <a:solidFill>
                  <a:schemeClr val="dk1"/>
                </a:solidFill>
                <a:latin typeface="Arial"/>
                <a:ea typeface="Arial"/>
                <a:cs typeface="Arial"/>
                <a:sym typeface="Arial"/>
              </a:rPr>
              <a:t>Discrimination based on reprisal occurs when management </a:t>
            </a:r>
            <a:endParaRPr/>
          </a:p>
          <a:p>
            <a:pPr indent="0" lvl="0" marL="0" marR="0" rtl="0" algn="l">
              <a:lnSpc>
                <a:spcPct val="90000"/>
              </a:lnSpc>
              <a:spcBef>
                <a:spcPts val="320"/>
              </a:spcBef>
              <a:spcAft>
                <a:spcPts val="0"/>
              </a:spcAft>
              <a:buClr>
                <a:schemeClr val="dk1"/>
              </a:buClr>
              <a:buSzPts val="1600"/>
              <a:buFont typeface="Arial"/>
              <a:buNone/>
            </a:pPr>
            <a:r>
              <a:rPr lang="en-US" sz="1600">
                <a:solidFill>
                  <a:schemeClr val="dk1"/>
                </a:solidFill>
                <a:latin typeface="Arial"/>
                <a:ea typeface="Arial"/>
                <a:cs typeface="Arial"/>
                <a:sym typeface="Arial"/>
              </a:rPr>
              <a:t>treats employees differently because they are, or were, </a:t>
            </a:r>
            <a:endParaRPr/>
          </a:p>
          <a:p>
            <a:pPr indent="0" lvl="0" marL="0" marR="0" rtl="0" algn="l">
              <a:lnSpc>
                <a:spcPct val="90000"/>
              </a:lnSpc>
              <a:spcBef>
                <a:spcPts val="320"/>
              </a:spcBef>
              <a:spcAft>
                <a:spcPts val="0"/>
              </a:spcAft>
              <a:buClr>
                <a:schemeClr val="dk1"/>
              </a:buClr>
              <a:buSzPts val="1600"/>
              <a:buFont typeface="Arial"/>
              <a:buNone/>
            </a:pPr>
            <a:r>
              <a:rPr lang="en-US" sz="1600">
                <a:solidFill>
                  <a:schemeClr val="dk1"/>
                </a:solidFill>
                <a:latin typeface="Arial"/>
                <a:ea typeface="Arial"/>
                <a:cs typeface="Arial"/>
                <a:sym typeface="Arial"/>
              </a:rPr>
              <a:t>involved in a protected EEO activity. Examples of protected activities include seeking or participating in EEO counseling, providing testimony in an EEO investigation or at an EEO </a:t>
            </a:r>
            <a:endParaRPr/>
          </a:p>
          <a:p>
            <a:pPr indent="0" lvl="0" marL="0" marR="0" rtl="0" algn="l">
              <a:lnSpc>
                <a:spcPct val="90000"/>
              </a:lnSpc>
              <a:spcBef>
                <a:spcPts val="320"/>
              </a:spcBef>
              <a:spcAft>
                <a:spcPts val="0"/>
              </a:spcAft>
              <a:buClr>
                <a:schemeClr val="dk1"/>
              </a:buClr>
              <a:buSzPts val="1600"/>
              <a:buFont typeface="Arial"/>
              <a:buNone/>
            </a:pPr>
            <a:r>
              <a:rPr lang="en-US" sz="1600">
                <a:solidFill>
                  <a:schemeClr val="dk1"/>
                </a:solidFill>
                <a:latin typeface="Arial"/>
                <a:ea typeface="Arial"/>
                <a:cs typeface="Arial"/>
                <a:sym typeface="Arial"/>
              </a:rPr>
              <a:t>hearing, filing a discrimination complaint, speaking out </a:t>
            </a:r>
            <a:endParaRPr/>
          </a:p>
          <a:p>
            <a:pPr indent="0" lvl="0" marL="0" marR="0" rtl="0" algn="l">
              <a:lnSpc>
                <a:spcPct val="90000"/>
              </a:lnSpc>
              <a:spcBef>
                <a:spcPts val="320"/>
              </a:spcBef>
              <a:spcAft>
                <a:spcPts val="0"/>
              </a:spcAft>
              <a:buClr>
                <a:schemeClr val="dk1"/>
              </a:buClr>
              <a:buSzPts val="1600"/>
              <a:buFont typeface="Arial"/>
              <a:buNone/>
            </a:pPr>
            <a:r>
              <a:rPr lang="en-US" sz="1600">
                <a:solidFill>
                  <a:schemeClr val="dk1"/>
                </a:solidFill>
                <a:latin typeface="Arial"/>
                <a:ea typeface="Arial"/>
                <a:cs typeface="Arial"/>
                <a:sym typeface="Arial"/>
              </a:rPr>
              <a:t>against perceived discriminatory act, or requesting or </a:t>
            </a:r>
            <a:endParaRPr/>
          </a:p>
          <a:p>
            <a:pPr indent="0" lvl="0" marL="0" marR="0" rtl="0" algn="l">
              <a:lnSpc>
                <a:spcPct val="90000"/>
              </a:lnSpc>
              <a:spcBef>
                <a:spcPts val="320"/>
              </a:spcBef>
              <a:spcAft>
                <a:spcPts val="0"/>
              </a:spcAft>
              <a:buClr>
                <a:schemeClr val="dk1"/>
              </a:buClr>
              <a:buSzPts val="1600"/>
              <a:buFont typeface="Arial"/>
              <a:buNone/>
            </a:pPr>
            <a:r>
              <a:rPr lang="en-US" sz="1600">
                <a:solidFill>
                  <a:schemeClr val="dk1"/>
                </a:solidFill>
                <a:latin typeface="Arial"/>
                <a:ea typeface="Arial"/>
                <a:cs typeface="Arial"/>
                <a:sym typeface="Arial"/>
              </a:rPr>
              <a:t>receiving a reasonable accommodation.  </a:t>
            </a:r>
            <a:endParaRPr/>
          </a:p>
        </p:txBody>
      </p:sp>
      <p:sp>
        <p:nvSpPr>
          <p:cNvPr id="144" name="Google Shape;144;p8"/>
          <p:cNvSpPr txBox="1"/>
          <p:nvPr/>
        </p:nvSpPr>
        <p:spPr>
          <a:xfrm>
            <a:off x="304800" y="6042636"/>
            <a:ext cx="8042586"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chemeClr val="dk1"/>
                </a:solidFill>
                <a:latin typeface="Arial"/>
                <a:ea typeface="Arial"/>
                <a:cs typeface="Arial"/>
                <a:sym typeface="Arial"/>
              </a:rPr>
              <a:t>Source (s): AR 690-12, “Equal Employment Opportunity and Diversity” and https://www.eeoc.gov/laws/guidance/retaliationreprisal-brochure</a:t>
            </a:r>
            <a:endParaRPr sz="1000">
              <a:solidFill>
                <a:schemeClr val="dk1"/>
              </a:solidFill>
              <a:latin typeface="Arial"/>
              <a:ea typeface="Arial"/>
              <a:cs typeface="Arial"/>
              <a:sym typeface="Arial"/>
            </a:endParaRPr>
          </a:p>
        </p:txBody>
      </p:sp>
      <p:sp>
        <p:nvSpPr>
          <p:cNvPr id="145" name="Google Shape;145;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9"/>
          <p:cNvSpPr txBox="1"/>
          <p:nvPr>
            <p:ph idx="1" type="body"/>
          </p:nvPr>
        </p:nvSpPr>
        <p:spPr>
          <a:xfrm>
            <a:off x="152400" y="940980"/>
            <a:ext cx="8839200" cy="50292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The Army is committed to developing and maintaining a professional workplace in which all individuals are treated with dignity and respect, and supervisors have a legitimate, non-discriminatory reason for every personnel action and employment decision. This includes ensuring an environment for Army civilian employees free from discrimination on any of the following bases, in all aspects of employment, in accordance with anti-discrimination laws: </a:t>
            </a:r>
            <a:endParaRPr/>
          </a:p>
          <a:p>
            <a:pPr indent="0" lvl="0" marL="0" rtl="0" algn="l">
              <a:spcBef>
                <a:spcPts val="220"/>
              </a:spcBef>
              <a:spcAft>
                <a:spcPts val="0"/>
              </a:spcAft>
              <a:buClr>
                <a:schemeClr val="dk1"/>
              </a:buClr>
              <a:buSzPts val="1100"/>
              <a:buFont typeface="Arial"/>
              <a:buNone/>
            </a:pPr>
            <a:r>
              <a:rPr lang="en-US" sz="1100">
                <a:latin typeface="Arial"/>
                <a:ea typeface="Arial"/>
                <a:cs typeface="Arial"/>
                <a:sym typeface="Arial"/>
              </a:rPr>
              <a:t> </a:t>
            </a:r>
            <a:endParaRPr/>
          </a:p>
          <a:p>
            <a:pPr indent="-342900" lvl="0" marL="342900" rtl="0" algn="l">
              <a:lnSpc>
                <a:spcPct val="150000"/>
              </a:lnSpc>
              <a:spcBef>
                <a:spcPts val="220"/>
              </a:spcBef>
              <a:spcAft>
                <a:spcPts val="0"/>
              </a:spcAft>
              <a:buClr>
                <a:schemeClr val="dk1"/>
              </a:buClr>
              <a:buSzPts val="1100"/>
              <a:buFont typeface="Noto Sans Symbols"/>
              <a:buChar char="❑"/>
            </a:pPr>
            <a:r>
              <a:rPr b="1" lang="en-US" sz="1100">
                <a:latin typeface="Arial"/>
                <a:ea typeface="Arial"/>
                <a:cs typeface="Arial"/>
                <a:sym typeface="Arial"/>
              </a:rPr>
              <a:t>Race </a:t>
            </a:r>
            <a:r>
              <a:rPr lang="en-US" sz="1100">
                <a:latin typeface="Arial"/>
                <a:ea typeface="Arial"/>
                <a:cs typeface="Arial"/>
                <a:sym typeface="Arial"/>
              </a:rPr>
              <a:t>to include personal characteristics associated with race such as hair texture, skin color, or certain facial features.</a:t>
            </a:r>
            <a:endParaRPr/>
          </a:p>
          <a:p>
            <a:pPr indent="-342900" lvl="0" marL="342900" rtl="0" algn="l">
              <a:lnSpc>
                <a:spcPct val="150000"/>
              </a:lnSpc>
              <a:spcBef>
                <a:spcPts val="220"/>
              </a:spcBef>
              <a:spcAft>
                <a:spcPts val="0"/>
              </a:spcAft>
              <a:buClr>
                <a:schemeClr val="dk1"/>
              </a:buClr>
              <a:buSzPts val="1100"/>
              <a:buFont typeface="Noto Sans Symbols"/>
              <a:buChar char="❑"/>
            </a:pPr>
            <a:r>
              <a:rPr b="1" lang="en-US" sz="1100">
                <a:latin typeface="Arial"/>
                <a:ea typeface="Arial"/>
                <a:cs typeface="Arial"/>
                <a:sym typeface="Arial"/>
              </a:rPr>
              <a:t>Color</a:t>
            </a:r>
            <a:r>
              <a:rPr lang="en-US" sz="1100">
                <a:latin typeface="Arial"/>
                <a:ea typeface="Arial"/>
                <a:cs typeface="Arial"/>
                <a:sym typeface="Arial"/>
              </a:rPr>
              <a:t> of skin or complexion.</a:t>
            </a:r>
            <a:endParaRPr/>
          </a:p>
          <a:p>
            <a:pPr indent="-342900" lvl="0" marL="342900" rtl="0" algn="l">
              <a:lnSpc>
                <a:spcPct val="150000"/>
              </a:lnSpc>
              <a:spcBef>
                <a:spcPts val="220"/>
              </a:spcBef>
              <a:spcAft>
                <a:spcPts val="0"/>
              </a:spcAft>
              <a:buClr>
                <a:schemeClr val="dk1"/>
              </a:buClr>
              <a:buSzPts val="1100"/>
              <a:buFont typeface="Noto Sans Symbols"/>
              <a:buChar char="❑"/>
            </a:pPr>
            <a:r>
              <a:rPr b="1" lang="en-US" sz="1100">
                <a:latin typeface="Arial"/>
                <a:ea typeface="Arial"/>
                <a:cs typeface="Arial"/>
                <a:sym typeface="Arial"/>
              </a:rPr>
              <a:t>Religion </a:t>
            </a:r>
            <a:r>
              <a:rPr lang="en-US" sz="1100">
                <a:latin typeface="Arial"/>
                <a:ea typeface="Arial"/>
                <a:cs typeface="Arial"/>
                <a:sym typeface="Arial"/>
              </a:rPr>
              <a:t>(for example, an employee cannot be forced to participate or not to participate in a religious activity as a condition of employment, and reasonable accommodations must be provided unless they result in undue burden on the organization).</a:t>
            </a:r>
            <a:endParaRPr/>
          </a:p>
          <a:p>
            <a:pPr indent="-342900" lvl="0" marL="342900" rtl="0" algn="l">
              <a:lnSpc>
                <a:spcPct val="150000"/>
              </a:lnSpc>
              <a:spcBef>
                <a:spcPts val="220"/>
              </a:spcBef>
              <a:spcAft>
                <a:spcPts val="0"/>
              </a:spcAft>
              <a:buClr>
                <a:schemeClr val="dk1"/>
              </a:buClr>
              <a:buSzPts val="1100"/>
              <a:buFont typeface="Noto Sans Symbols"/>
              <a:buChar char="❑"/>
            </a:pPr>
            <a:r>
              <a:rPr b="1" lang="en-US" sz="1100">
                <a:latin typeface="Arial"/>
                <a:ea typeface="Arial"/>
                <a:cs typeface="Arial"/>
                <a:sym typeface="Arial"/>
              </a:rPr>
              <a:t>Sex </a:t>
            </a:r>
            <a:r>
              <a:rPr lang="en-US" sz="1100">
                <a:latin typeface="Arial"/>
                <a:ea typeface="Arial"/>
                <a:cs typeface="Arial"/>
                <a:sym typeface="Arial"/>
              </a:rPr>
              <a:t>(including sexual orientation, pregnancy, childbirth, and medical conditions related to pregnancy or childbirth). </a:t>
            </a:r>
            <a:endParaRPr/>
          </a:p>
          <a:p>
            <a:pPr indent="-342900" lvl="0" marL="342900" rtl="0" algn="l">
              <a:lnSpc>
                <a:spcPct val="150000"/>
              </a:lnSpc>
              <a:spcBef>
                <a:spcPts val="220"/>
              </a:spcBef>
              <a:spcAft>
                <a:spcPts val="0"/>
              </a:spcAft>
              <a:buClr>
                <a:schemeClr val="dk1"/>
              </a:buClr>
              <a:buSzPts val="1100"/>
              <a:buFont typeface="Noto Sans Symbols"/>
              <a:buChar char="❑"/>
            </a:pPr>
            <a:r>
              <a:rPr b="1" lang="en-US" sz="1100">
                <a:latin typeface="Arial"/>
                <a:ea typeface="Arial"/>
                <a:cs typeface="Arial"/>
                <a:sym typeface="Arial"/>
              </a:rPr>
              <a:t>National origin </a:t>
            </a:r>
            <a:r>
              <a:rPr lang="en-US" sz="1100">
                <a:latin typeface="Arial"/>
                <a:ea typeface="Arial"/>
                <a:cs typeface="Arial"/>
                <a:sym typeface="Arial"/>
              </a:rPr>
              <a:t>(being from a particular country or part of the world, appearance of a certain ethnic background, having an accent)</a:t>
            </a:r>
            <a:endParaRPr/>
          </a:p>
          <a:p>
            <a:pPr indent="-342900" lvl="0" marL="342900" rtl="0" algn="l">
              <a:lnSpc>
                <a:spcPct val="150000"/>
              </a:lnSpc>
              <a:spcBef>
                <a:spcPts val="220"/>
              </a:spcBef>
              <a:spcAft>
                <a:spcPts val="0"/>
              </a:spcAft>
              <a:buClr>
                <a:schemeClr val="dk1"/>
              </a:buClr>
              <a:buSzPts val="1100"/>
              <a:buFont typeface="Noto Sans Symbols"/>
              <a:buChar char="❑"/>
            </a:pPr>
            <a:r>
              <a:rPr b="1" lang="en-US" sz="1100">
                <a:latin typeface="Arial"/>
                <a:ea typeface="Arial"/>
                <a:cs typeface="Arial"/>
                <a:sym typeface="Arial"/>
              </a:rPr>
              <a:t>Age (forty and over)</a:t>
            </a:r>
            <a:endParaRPr/>
          </a:p>
          <a:p>
            <a:pPr indent="-342900" lvl="0" marL="342900" rtl="0" algn="l">
              <a:lnSpc>
                <a:spcPct val="150000"/>
              </a:lnSpc>
              <a:spcBef>
                <a:spcPts val="220"/>
              </a:spcBef>
              <a:spcAft>
                <a:spcPts val="0"/>
              </a:spcAft>
              <a:buClr>
                <a:schemeClr val="dk1"/>
              </a:buClr>
              <a:buSzPts val="1100"/>
              <a:buFont typeface="Noto Sans Symbols"/>
              <a:buChar char="❑"/>
            </a:pPr>
            <a:r>
              <a:rPr b="1" lang="en-US" sz="1100">
                <a:latin typeface="Arial"/>
                <a:ea typeface="Arial"/>
                <a:cs typeface="Arial"/>
                <a:sym typeface="Arial"/>
              </a:rPr>
              <a:t>Disability</a:t>
            </a:r>
            <a:endParaRPr/>
          </a:p>
          <a:p>
            <a:pPr indent="-342900" lvl="0" marL="342900" rtl="0" algn="l">
              <a:lnSpc>
                <a:spcPct val="150000"/>
              </a:lnSpc>
              <a:spcBef>
                <a:spcPts val="220"/>
              </a:spcBef>
              <a:spcAft>
                <a:spcPts val="0"/>
              </a:spcAft>
              <a:buClr>
                <a:schemeClr val="dk1"/>
              </a:buClr>
              <a:buSzPts val="1100"/>
              <a:buFont typeface="Noto Sans Symbols"/>
              <a:buChar char="❑"/>
            </a:pPr>
            <a:r>
              <a:rPr b="1" lang="en-US" sz="1100">
                <a:latin typeface="Arial"/>
                <a:ea typeface="Arial"/>
                <a:cs typeface="Arial"/>
                <a:sym typeface="Arial"/>
              </a:rPr>
              <a:t>Genetic information (individual or family medical history </a:t>
            </a:r>
            <a:r>
              <a:rPr lang="en-US" sz="1100">
                <a:latin typeface="Arial"/>
                <a:ea typeface="Arial"/>
                <a:cs typeface="Arial"/>
                <a:sym typeface="Arial"/>
              </a:rPr>
              <a:t>or genetic tests; such information is not to be requested and supervisors should seek to avoid participating in conversations where genetic information might be revealed)</a:t>
            </a:r>
            <a:endParaRPr/>
          </a:p>
          <a:p>
            <a:pPr indent="-342900" lvl="0" marL="342900" rtl="0" algn="l">
              <a:lnSpc>
                <a:spcPct val="150000"/>
              </a:lnSpc>
              <a:spcBef>
                <a:spcPts val="220"/>
              </a:spcBef>
              <a:spcAft>
                <a:spcPts val="0"/>
              </a:spcAft>
              <a:buClr>
                <a:schemeClr val="dk1"/>
              </a:buClr>
              <a:buSzPts val="1100"/>
              <a:buFont typeface="Noto Sans Symbols"/>
              <a:buChar char="❑"/>
            </a:pPr>
            <a:r>
              <a:rPr b="1" lang="en-US" sz="1100">
                <a:latin typeface="Arial"/>
                <a:ea typeface="Arial"/>
                <a:cs typeface="Arial"/>
                <a:sym typeface="Arial"/>
              </a:rPr>
              <a:t>Reprisal or retaliation for opposing </a:t>
            </a:r>
            <a:r>
              <a:rPr lang="en-US" sz="1100">
                <a:latin typeface="Arial"/>
                <a:ea typeface="Arial"/>
                <a:cs typeface="Arial"/>
                <a:sym typeface="Arial"/>
              </a:rPr>
              <a:t>discrimination, participating in discrimination complaint activities, such as being a witness for another employee, or requesting or receiving a reasonable accommodation.</a:t>
            </a:r>
            <a:endParaRPr/>
          </a:p>
          <a:p>
            <a:pPr indent="-342900" lvl="0" marL="342900" rtl="0" algn="l">
              <a:lnSpc>
                <a:spcPct val="150000"/>
              </a:lnSpc>
              <a:spcBef>
                <a:spcPts val="220"/>
              </a:spcBef>
              <a:spcAft>
                <a:spcPts val="0"/>
              </a:spcAft>
              <a:buClr>
                <a:schemeClr val="dk1"/>
              </a:buClr>
              <a:buSzPts val="1100"/>
              <a:buFont typeface="Noto Sans Symbols"/>
              <a:buChar char="❑"/>
            </a:pPr>
            <a:r>
              <a:rPr b="1" lang="en-US" sz="1100">
                <a:latin typeface="Arial"/>
                <a:ea typeface="Arial"/>
                <a:cs typeface="Arial"/>
                <a:sym typeface="Arial"/>
              </a:rPr>
              <a:t>Association</a:t>
            </a:r>
            <a:r>
              <a:rPr lang="en-US" sz="1100">
                <a:latin typeface="Arial"/>
                <a:ea typeface="Arial"/>
                <a:cs typeface="Arial"/>
                <a:sym typeface="Arial"/>
              </a:rPr>
              <a:t> (association or relationship with a person of a protected group)</a:t>
            </a:r>
            <a:endParaRPr/>
          </a:p>
          <a:p>
            <a:pPr indent="0" lvl="0" marL="0" rtl="0" algn="l">
              <a:spcBef>
                <a:spcPts val="220"/>
              </a:spcBef>
              <a:spcAft>
                <a:spcPts val="0"/>
              </a:spcAft>
              <a:buClr>
                <a:schemeClr val="dk1"/>
              </a:buClr>
              <a:buSzPts val="1100"/>
              <a:buNone/>
            </a:pPr>
            <a:r>
              <a:t/>
            </a:r>
            <a:endParaRPr sz="1100">
              <a:latin typeface="Arial"/>
              <a:ea typeface="Arial"/>
              <a:cs typeface="Arial"/>
              <a:sym typeface="Arial"/>
            </a:endParaRPr>
          </a:p>
          <a:p>
            <a:pPr indent="-342900" lvl="0" marL="342900" rtl="0" algn="ctr">
              <a:spcBef>
                <a:spcPts val="220"/>
              </a:spcBef>
              <a:spcAft>
                <a:spcPts val="0"/>
              </a:spcAft>
              <a:buClr>
                <a:schemeClr val="dk1"/>
              </a:buClr>
              <a:buSzPts val="1100"/>
              <a:buChar char="❑"/>
            </a:pPr>
            <a:r>
              <a:rPr lang="en-US" sz="1100">
                <a:latin typeface="Arial"/>
                <a:ea typeface="Arial"/>
                <a:cs typeface="Arial"/>
                <a:sym typeface="Arial"/>
              </a:rPr>
              <a:t>For more information, visit: </a:t>
            </a:r>
            <a:r>
              <a:rPr lang="en-US" sz="1100" u="sng">
                <a:solidFill>
                  <a:srgbClr val="0070C0"/>
                </a:solidFill>
                <a:latin typeface="Arial"/>
                <a:ea typeface="Arial"/>
                <a:cs typeface="Arial"/>
                <a:sym typeface="Arial"/>
                <a:hlinkClick r:id="rId3">
                  <a:extLst>
                    <a:ext uri="{A12FA001-AC4F-418D-AE19-62706E023703}">
                      <ahyp:hlinkClr val="tx"/>
                    </a:ext>
                  </a:extLst>
                </a:hlinkClick>
              </a:rPr>
              <a:t>https://www.eeoc.gov/discrimination-type</a:t>
            </a:r>
            <a:endParaRPr sz="1100">
              <a:solidFill>
                <a:srgbClr val="0070C0"/>
              </a:solidFill>
              <a:latin typeface="Arial"/>
              <a:ea typeface="Arial"/>
              <a:cs typeface="Arial"/>
              <a:sym typeface="Arial"/>
            </a:endParaRPr>
          </a:p>
        </p:txBody>
      </p:sp>
      <p:sp>
        <p:nvSpPr>
          <p:cNvPr id="151" name="Google Shape;151;p9"/>
          <p:cNvSpPr txBox="1"/>
          <p:nvPr>
            <p:ph type="title"/>
          </p:nvPr>
        </p:nvSpPr>
        <p:spPr>
          <a:xfrm>
            <a:off x="457200" y="46180"/>
            <a:ext cx="8229600" cy="4572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US" sz="2000" u="sng">
                <a:latin typeface="Arial"/>
                <a:ea typeface="Arial"/>
                <a:cs typeface="Arial"/>
                <a:sym typeface="Arial"/>
              </a:rPr>
              <a:t>Equal Employment Opportunity Discrimination Bases</a:t>
            </a:r>
            <a:endParaRPr/>
          </a:p>
        </p:txBody>
      </p:sp>
      <p:sp>
        <p:nvSpPr>
          <p:cNvPr id="152" name="Google Shape;152;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2011-07-06T20:08:42Z</dcterms:created>
  <dc:creator>Army User</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0x01010049C326BB5A4C904B800D84D058DCE70E</vt:lpwstr>
  </property>
</Properties>
</file>