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94" r:id="rId5"/>
  </p:sldMasterIdLst>
  <p:notesMasterIdLst>
    <p:notesMasterId r:id="rId27"/>
  </p:notesMasterIdLst>
  <p:handoutMasterIdLst>
    <p:handoutMasterId r:id="rId28"/>
  </p:handoutMasterIdLst>
  <p:sldIdLst>
    <p:sldId id="1098" r:id="rId6"/>
    <p:sldId id="1106" r:id="rId7"/>
    <p:sldId id="1414" r:id="rId8"/>
    <p:sldId id="1418" r:id="rId9"/>
    <p:sldId id="1423" r:id="rId10"/>
    <p:sldId id="1402" r:id="rId11"/>
    <p:sldId id="1424" r:id="rId12"/>
    <p:sldId id="356" r:id="rId13"/>
    <p:sldId id="984" r:id="rId14"/>
    <p:sldId id="277" r:id="rId15"/>
    <p:sldId id="1416" r:id="rId16"/>
    <p:sldId id="1420" r:id="rId17"/>
    <p:sldId id="1419" r:id="rId18"/>
    <p:sldId id="1421" r:id="rId19"/>
    <p:sldId id="1417" r:id="rId20"/>
    <p:sldId id="1413" r:id="rId21"/>
    <p:sldId id="1415" r:id="rId22"/>
    <p:sldId id="1103" r:id="rId23"/>
    <p:sldId id="1109" r:id="rId24"/>
    <p:sldId id="1425" r:id="rId25"/>
    <p:sldId id="1412" r:id="rId2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858585"/>
    <a:srgbClr val="F5F5F5"/>
    <a:srgbClr val="F1F1F1"/>
    <a:srgbClr val="F8F8F8"/>
    <a:srgbClr val="F7F7F7"/>
    <a:srgbClr val="F6F6F6"/>
    <a:srgbClr val="F3F3F3"/>
    <a:srgbClr val="EDEDE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20D876-2815-4B62-B47C-5B36D56CA282}" v="1" dt="2026-01-15T00:18:23.8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5829" autoAdjust="0"/>
  </p:normalViewPr>
  <p:slideViewPr>
    <p:cSldViewPr snapToGrid="0">
      <p:cViewPr varScale="1">
        <p:scale>
          <a:sx n="104" d="100"/>
          <a:sy n="104" d="100"/>
        </p:scale>
        <p:origin x="1698" y="96"/>
      </p:cViewPr>
      <p:guideLst/>
    </p:cSldViewPr>
  </p:slideViewPr>
  <p:outlineViewPr>
    <p:cViewPr>
      <p:scale>
        <a:sx n="33" d="100"/>
        <a:sy n="33" d="100"/>
      </p:scale>
      <p:origin x="0" y="-2756"/>
    </p:cViewPr>
  </p:outlineViewPr>
  <p:notesTextViewPr>
    <p:cViewPr>
      <p:scale>
        <a:sx n="3" d="2"/>
        <a:sy n="3" d="2"/>
      </p:scale>
      <p:origin x="0" y="0"/>
    </p:cViewPr>
  </p:notesTextViewPr>
  <p:sorterViewPr>
    <p:cViewPr>
      <p:scale>
        <a:sx n="80" d="100"/>
        <a:sy n="80" d="100"/>
      </p:scale>
      <p:origin x="0" y="-4720"/>
    </p:cViewPr>
  </p:sorterViewPr>
  <p:notesViewPr>
    <p:cSldViewPr snapToGrid="0">
      <p:cViewPr varScale="1">
        <p:scale>
          <a:sx n="82" d="100"/>
          <a:sy n="82" d="100"/>
        </p:scale>
        <p:origin x="384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Jared W CPT USARMY (USA)" userId="45aa427f-637b-4bf3-a778-0e04831394b9" providerId="ADAL" clId="{FAD3A22F-58C4-4613-99B7-379D3E56584A}"/>
    <pc:docChg chg="custSel addSld delSld modSld">
      <pc:chgData name="Anderson, Jared W CPT USARMY (USA)" userId="45aa427f-637b-4bf3-a778-0e04831394b9" providerId="ADAL" clId="{FAD3A22F-58C4-4613-99B7-379D3E56584A}" dt="2026-01-20T17:31:02.166" v="2" actId="478"/>
      <pc:docMkLst>
        <pc:docMk/>
      </pc:docMkLst>
      <pc:sldChg chg="delSp add mod setBg">
        <pc:chgData name="Anderson, Jared W CPT USARMY (USA)" userId="45aa427f-637b-4bf3-a778-0e04831394b9" providerId="ADAL" clId="{FAD3A22F-58C4-4613-99B7-379D3E56584A}" dt="2026-01-20T17:31:02.166" v="2" actId="478"/>
        <pc:sldMkLst>
          <pc:docMk/>
          <pc:sldMk cId="1945557790" sldId="1425"/>
        </pc:sldMkLst>
        <pc:spChg chg="del">
          <ac:chgData name="Anderson, Jared W CPT USARMY (USA)" userId="45aa427f-637b-4bf3-a778-0e04831394b9" providerId="ADAL" clId="{FAD3A22F-58C4-4613-99B7-379D3E56584A}" dt="2026-01-20T17:31:02.166" v="2" actId="478"/>
          <ac:spMkLst>
            <pc:docMk/>
            <pc:sldMk cId="1945557790" sldId="1425"/>
            <ac:spMk id="14" creationId="{F98138CA-F996-406F-1112-CB101CFB282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5747" tIns="47873" rIns="95747" bIns="47873" rtlCol="0"/>
          <a:lstStyle>
            <a:lvl1pPr algn="r">
              <a:defRPr sz="1300"/>
            </a:lvl1pPr>
          </a:lstStyle>
          <a:p>
            <a:fld id="{F3A98452-0FD8-4683-B254-F8840CA1FFC3}" type="datetimeFigureOut">
              <a:rPr lang="en-US" smtClean="0"/>
              <a:t>1/20/2026</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5747" tIns="47873" rIns="95747" bIns="47873" rtlCol="0" anchor="b"/>
          <a:lstStyle>
            <a:lvl1pPr algn="r">
              <a:defRPr sz="13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Let’s start by talking about readiness and resilience. These two words are the backbone of everything we do.</a:t>
            </a:r>
            <a:br>
              <a:rPr lang="en-US" dirty="0"/>
            </a:br>
            <a:br>
              <a:rPr lang="en-US" dirty="0"/>
            </a:br>
            <a:r>
              <a:rPr lang="en-US" dirty="0"/>
              <a:t>Readiness is more than physical fitness—it’s mental, emotional, and behavioral preparedness. You can have the best equipment in the world, but if your mind and habits aren’t right, your readiness suffers.</a:t>
            </a:r>
            <a:br>
              <a:rPr lang="en-US" dirty="0"/>
            </a:br>
            <a:br>
              <a:rPr lang="en-US" dirty="0"/>
            </a:br>
            <a:r>
              <a:rPr lang="en-US" dirty="0"/>
              <a:t>Resilience means being able to bounce back when life hits hard. We all deal with stress—deployments, family issues, work demands etc. </a:t>
            </a:r>
            <a:br>
              <a:rPr lang="en-US" dirty="0"/>
            </a:br>
            <a:br>
              <a:rPr lang="en-US" dirty="0"/>
            </a:br>
            <a:r>
              <a:rPr lang="en-US" dirty="0"/>
              <a:t>What separates those who thrive from those who struggle is the ability to recover, to adapt, and to reach out for help early. Programs like ASAP, Behavioral Health, and the Master Resilience Training program exist to build that foundation before a crisis ever happens.”</a:t>
            </a:r>
          </a:p>
        </p:txBody>
      </p:sp>
    </p:spTree>
    <p:extLst>
      <p:ext uri="{BB962C8B-B14F-4D97-AF65-F5344CB8AC3E}">
        <p14:creationId xmlns:p14="http://schemas.microsoft.com/office/powerpoint/2010/main" val="824893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C71F-28E8-99B5-2383-9A6D32B87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08362-E4AF-B204-C181-A75E43D41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CCF80-CE71-06D7-6D49-C6AD13B06D96}"/>
              </a:ext>
            </a:extLst>
          </p:cNvPr>
          <p:cNvSpPr>
            <a:spLocks noGrp="1"/>
          </p:cNvSpPr>
          <p:nvPr>
            <p:ph type="body" idx="1"/>
          </p:nvPr>
        </p:nvSpPr>
        <p:spPr>
          <a:xfrm>
            <a:off x="731838" y="4621213"/>
            <a:ext cx="5851525" cy="3779837"/>
          </a:xfrm>
          <a:prstGeom prst="rect">
            <a:avLst/>
          </a:prstGeom>
        </p:spPr>
        <p:txBody>
          <a:bodyPr/>
          <a:lstStyle/>
          <a:p>
            <a:r>
              <a:rPr lang="en-US" dirty="0"/>
              <a:t>This slide connects alcohol misuse with increased suicide risk. When judgment is impaired by drinking, permanent decisions can happen in moments of crisis.”</a:t>
            </a:r>
          </a:p>
          <a:p>
            <a:r>
              <a:rPr lang="en-US" dirty="0"/>
              <a:t>“Over </a:t>
            </a:r>
            <a:r>
              <a:rPr lang="en-US" b="1" dirty="0"/>
              <a:t>22% of suicides involve alcohol</a:t>
            </a:r>
            <a:r>
              <a:rPr lang="en-US" dirty="0"/>
              <a:t>, and accessibility to firearms makes the risk even greater.”</a:t>
            </a:r>
          </a:p>
          <a:p>
            <a:r>
              <a:rPr lang="en-US" dirty="0"/>
              <a:t>“These are not isolated issues — alcohol, access, and untreated stress combine into deadly situations.”</a:t>
            </a:r>
          </a:p>
          <a:p>
            <a:r>
              <a:rPr lang="en-US" dirty="0"/>
              <a:t>“If you ever see someone struggling — mood changes, withdrawal, hopelessness — </a:t>
            </a:r>
            <a:r>
              <a:rPr lang="en-US" b="1" dirty="0"/>
              <a:t>ask, care, and escort</a:t>
            </a:r>
            <a:r>
              <a:rPr lang="en-US" dirty="0"/>
              <a:t>. Don’t assume they’ll be okay.”</a:t>
            </a:r>
          </a:p>
          <a:p>
            <a:r>
              <a:rPr lang="en-US"/>
              <a:t>“Our goal is prevention — to stop a temporary problem from becoming a permanent outcome.”</a:t>
            </a:r>
          </a:p>
          <a:p>
            <a:endParaRPr lang="en-US"/>
          </a:p>
        </p:txBody>
      </p:sp>
    </p:spTree>
    <p:extLst>
      <p:ext uri="{BB962C8B-B14F-4D97-AF65-F5344CB8AC3E}">
        <p14:creationId xmlns:p14="http://schemas.microsoft.com/office/powerpoint/2010/main" val="133841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032C3-0EF8-836B-A4D1-C4190EF7F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6BE6E-8618-F7D2-A0D9-62BBF9E57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31B58-33E3-3F74-B3A2-6CA60F6086CA}"/>
              </a:ext>
            </a:extLst>
          </p:cNvPr>
          <p:cNvSpPr>
            <a:spLocks noGrp="1"/>
          </p:cNvSpPr>
          <p:nvPr>
            <p:ph type="body" idx="1"/>
          </p:nvPr>
        </p:nvSpPr>
        <p:spPr>
          <a:xfrm>
            <a:off x="731838" y="4621213"/>
            <a:ext cx="5851525" cy="3779837"/>
          </a:xfrm>
          <a:prstGeom prst="rect">
            <a:avLst/>
          </a:prstGeom>
        </p:spPr>
        <p:txBody>
          <a:bodyPr/>
          <a:lstStyle/>
          <a:p>
            <a:r>
              <a:rPr lang="en-US" dirty="0"/>
              <a:t>Marijuana isn’t just about smoking anymore. It is available in multiple forms, and can be accessed easily. But even if it is legal, it is not allowed in the military. </a:t>
            </a:r>
          </a:p>
        </p:txBody>
      </p:sp>
    </p:spTree>
    <p:extLst>
      <p:ext uri="{BB962C8B-B14F-4D97-AF65-F5344CB8AC3E}">
        <p14:creationId xmlns:p14="http://schemas.microsoft.com/office/powerpoint/2010/main" val="4955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E02ED-4AF1-31CE-7896-BB6BC2E66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D326E-53B3-8940-21A0-044828A78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BA077-423F-6EA9-86E2-F23A92BCF412}"/>
              </a:ext>
            </a:extLst>
          </p:cNvPr>
          <p:cNvSpPr>
            <a:spLocks noGrp="1"/>
          </p:cNvSpPr>
          <p:nvPr>
            <p:ph type="body" idx="1"/>
          </p:nvPr>
        </p:nvSpPr>
        <p:spPr>
          <a:xfrm>
            <a:off x="731838" y="4621213"/>
            <a:ext cx="5851525" cy="3779837"/>
          </a:xfrm>
          <a:prstGeom prst="rect">
            <a:avLst/>
          </a:prstGeom>
        </p:spPr>
        <p:txBody>
          <a:bodyPr/>
          <a:lstStyle/>
          <a:p>
            <a:r>
              <a:rPr lang="en-US" dirty="0"/>
              <a:t>Talk about unit culture, what is the attitude around drinking (edit this slide) </a:t>
            </a:r>
          </a:p>
        </p:txBody>
      </p:sp>
    </p:spTree>
    <p:extLst>
      <p:ext uri="{BB962C8B-B14F-4D97-AF65-F5344CB8AC3E}">
        <p14:creationId xmlns:p14="http://schemas.microsoft.com/office/powerpoint/2010/main" val="494925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DE69E-DFF6-E229-724A-F4DD91A83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51954-3475-48F3-0450-B1FC36715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B9C85-5F80-F55D-3981-2C7C48DF2EF7}"/>
              </a:ext>
            </a:extLst>
          </p:cNvPr>
          <p:cNvSpPr>
            <a:spLocks noGrp="1"/>
          </p:cNvSpPr>
          <p:nvPr>
            <p:ph type="body" idx="1"/>
          </p:nvPr>
        </p:nvSpPr>
        <p:spPr>
          <a:xfrm>
            <a:off x="731838" y="4621213"/>
            <a:ext cx="5851525" cy="3779837"/>
          </a:xfrm>
          <a:prstGeom prst="rect">
            <a:avLst/>
          </a:prstGeom>
        </p:spPr>
        <p:txBody>
          <a:bodyPr/>
          <a:lstStyle/>
          <a:p>
            <a:r>
              <a:rPr lang="en-US" dirty="0"/>
              <a:t>Too often we start looking at our choices when things fall apart, or explode. It isn’t until a positive UA or a DUI or a fight with a loved one that we wonder what we are doing wrong. The secret is to think through what leads to those explosive consequences, and what choices we can make EARLIER so that they don’t happen and so we can stay on track</a:t>
            </a:r>
            <a:r>
              <a:rPr lang="en-US"/>
              <a:t>, stay ready. </a:t>
            </a:r>
            <a:endParaRPr lang="en-US" dirty="0"/>
          </a:p>
        </p:txBody>
      </p:sp>
    </p:spTree>
    <p:extLst>
      <p:ext uri="{BB962C8B-B14F-4D97-AF65-F5344CB8AC3E}">
        <p14:creationId xmlns:p14="http://schemas.microsoft.com/office/powerpoint/2010/main" val="2395355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8F73C-1C1A-8589-CE31-4D7C31C63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034CA-4131-7397-BA2F-9C5A7236E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F64DAC-F6B9-2F95-6C44-86031894F63E}"/>
              </a:ext>
            </a:extLst>
          </p:cNvPr>
          <p:cNvSpPr>
            <a:spLocks noGrp="1"/>
          </p:cNvSpPr>
          <p:nvPr>
            <p:ph type="body" idx="1"/>
          </p:nvPr>
        </p:nvSpPr>
        <p:spPr>
          <a:xfrm>
            <a:off x="731838" y="4621213"/>
            <a:ext cx="5851525" cy="3779837"/>
          </a:xfrm>
          <a:prstGeom prst="rect">
            <a:avLst/>
          </a:prstGeom>
        </p:spPr>
        <p:txBody>
          <a:bodyPr/>
          <a:lstStyle/>
          <a:p>
            <a:r>
              <a:rPr lang="en-US" dirty="0"/>
              <a:t>“Now, let’s talk about drinking intentionally—or as we say, ‘drink on purpose.’</a:t>
            </a:r>
            <a:br>
              <a:rPr lang="en-US" dirty="0"/>
            </a:br>
            <a:br>
              <a:rPr lang="en-US" dirty="0"/>
            </a:br>
            <a:r>
              <a:rPr lang="en-US" dirty="0"/>
              <a:t>That means understanding </a:t>
            </a:r>
            <a:r>
              <a:rPr lang="en-US" i="1" dirty="0"/>
              <a:t>why</a:t>
            </a:r>
            <a:r>
              <a:rPr lang="en-US" dirty="0"/>
              <a:t> you’re drinking, </a:t>
            </a:r>
            <a:r>
              <a:rPr lang="en-US" i="1" dirty="0"/>
              <a:t>when</a:t>
            </a:r>
            <a:r>
              <a:rPr lang="en-US" dirty="0"/>
              <a:t>, and </a:t>
            </a:r>
            <a:r>
              <a:rPr lang="en-US" i="1" dirty="0"/>
              <a:t>how much</a:t>
            </a:r>
            <a:r>
              <a:rPr lang="en-US" dirty="0"/>
              <a:t>. It’s not about shaming anyone who drinks—it’s about promoting responsibility.</a:t>
            </a:r>
            <a:br>
              <a:rPr lang="en-US" dirty="0"/>
            </a:br>
            <a:br>
              <a:rPr lang="en-US" dirty="0"/>
            </a:br>
            <a:r>
              <a:rPr lang="en-US" dirty="0"/>
              <a:t>Ask yourself: ‘Am I drinking because I enjoy the taste and the company, or because I’m trying to escape something?’</a:t>
            </a:r>
            <a:br>
              <a:rPr lang="en-US" dirty="0"/>
            </a:br>
            <a:br>
              <a:rPr lang="en-US" dirty="0"/>
            </a:br>
            <a:r>
              <a:rPr lang="en-US" dirty="0"/>
              <a:t>If you can’t clearly define your limit, then your limit will define you. Knowing your boundaries and staying within them is what responsible drinking looks like.”</a:t>
            </a:r>
          </a:p>
        </p:txBody>
      </p:sp>
    </p:spTree>
    <p:extLst>
      <p:ext uri="{BB962C8B-B14F-4D97-AF65-F5344CB8AC3E}">
        <p14:creationId xmlns:p14="http://schemas.microsoft.com/office/powerpoint/2010/main" val="3359713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“When you make a choice—whether it’s drinking, skipping the gym, or zoning out on your phone—ask yourself: what am I really getting out of this?</a:t>
            </a:r>
            <a:br>
              <a:rPr lang="en-US" dirty="0"/>
            </a:br>
            <a:br>
              <a:rPr lang="en-US" dirty="0"/>
            </a:br>
            <a:r>
              <a:rPr lang="en-US" dirty="0"/>
              <a:t>If the answer is, ‘I’m avoiding stress,’ or ‘I’m numbing out,’ that’s not a long-term solution.</a:t>
            </a:r>
            <a:br>
              <a:rPr lang="en-US" dirty="0"/>
            </a:br>
            <a:br>
              <a:rPr lang="en-US" dirty="0"/>
            </a:br>
            <a:r>
              <a:rPr lang="en-US" dirty="0"/>
              <a:t>The idea is to be intentional with your decisions. Don’t just drink or use out of habit—do things on purpose, with purpose. If it doesn’t add value to your life, maybe it’s time to re-evaluate the role it plays.”</a:t>
            </a:r>
          </a:p>
        </p:txBody>
      </p:sp>
    </p:spTree>
    <p:extLst>
      <p:ext uri="{BB962C8B-B14F-4D97-AF65-F5344CB8AC3E}">
        <p14:creationId xmlns:p14="http://schemas.microsoft.com/office/powerpoint/2010/main" val="1714885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F5426-2659-8A55-259E-1FA7051E8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A95D9-9B45-AD33-FAB7-DF2EAC7CE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1AD53-F66F-0EB3-C674-74CD4BA50464}"/>
              </a:ext>
            </a:extLst>
          </p:cNvPr>
          <p:cNvSpPr>
            <a:spLocks noGrp="1"/>
          </p:cNvSpPr>
          <p:nvPr>
            <p:ph type="body" idx="1"/>
          </p:nvPr>
        </p:nvSpPr>
        <p:spPr>
          <a:xfrm>
            <a:off x="731838" y="4621213"/>
            <a:ext cx="5851525" cy="3779837"/>
          </a:xfrm>
          <a:prstGeom prst="rect">
            <a:avLst/>
          </a:prstGeom>
        </p:spPr>
        <p:txBody>
          <a:bodyPr/>
          <a:lstStyle/>
          <a:p>
            <a:r>
              <a:rPr lang="en-US" dirty="0"/>
              <a:t>“Our habits are the foundation of our discipline. Every time we choose to get up on time, finish a workout, or complete a task without cutting corners, we’re building self-discipline.</a:t>
            </a:r>
            <a:br>
              <a:rPr lang="en-US" dirty="0"/>
            </a:br>
            <a:br>
              <a:rPr lang="en-US" dirty="0"/>
            </a:br>
            <a:r>
              <a:rPr lang="en-US" dirty="0"/>
              <a:t>Discipline is what keeps us mission-ready when motivation fades. And it’s not just about the uniform—it’s about who we are off duty too. Healthy eating, responsible choices, and strong routines protect both the soldier and the person behind the rank.”</a:t>
            </a:r>
          </a:p>
        </p:txBody>
      </p:sp>
    </p:spTree>
    <p:extLst>
      <p:ext uri="{BB962C8B-B14F-4D97-AF65-F5344CB8AC3E}">
        <p14:creationId xmlns:p14="http://schemas.microsoft.com/office/powerpoint/2010/main" val="3405978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1232C-5A47-DC87-B047-A5974337B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85327-0717-E7EF-6B10-5DC94B9A3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59F7E-D805-C8A1-A912-BEC52E8EA30F}"/>
              </a:ext>
            </a:extLst>
          </p:cNvPr>
          <p:cNvSpPr>
            <a:spLocks noGrp="1"/>
          </p:cNvSpPr>
          <p:nvPr>
            <p:ph type="body" idx="1"/>
          </p:nvPr>
        </p:nvSpPr>
        <p:spPr>
          <a:xfrm>
            <a:off x="731838" y="4621213"/>
            <a:ext cx="5851525" cy="3779837"/>
          </a:xfrm>
          <a:prstGeom prst="rect">
            <a:avLst/>
          </a:prstGeom>
        </p:spPr>
        <p:txBody>
          <a:bodyPr/>
          <a:lstStyle/>
          <a:p>
            <a:r>
              <a:rPr lang="en-US" dirty="0"/>
              <a:t>“Think about one healthy habit you could improve. It could be drinking more water, setting a bedtime, cutting back on caffeine, or committing to a morning workout.</a:t>
            </a:r>
            <a:br>
              <a:rPr lang="en-US" dirty="0"/>
            </a:br>
            <a:br>
              <a:rPr lang="en-US" dirty="0"/>
            </a:br>
            <a:r>
              <a:rPr lang="en-US" dirty="0"/>
              <a:t>It’s easy to overlook the small things, but small habits compound over time. The soldier who builds healthy daily habits is more reliable, more alert, and less likely to make poor decisions under stress.</a:t>
            </a:r>
            <a:br>
              <a:rPr lang="en-US" dirty="0"/>
            </a:br>
            <a:br>
              <a:rPr lang="en-US" dirty="0"/>
            </a:br>
            <a:r>
              <a:rPr lang="en-US" dirty="0"/>
              <a:t>You can even turn this into a group challenge—teams that build accountability around health see better morale and performance.”</a:t>
            </a:r>
          </a:p>
        </p:txBody>
      </p:sp>
    </p:spTree>
    <p:extLst>
      <p:ext uri="{BB962C8B-B14F-4D97-AF65-F5344CB8AC3E}">
        <p14:creationId xmlns:p14="http://schemas.microsoft.com/office/powerpoint/2010/main" val="1753306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CE5D-7E09-515B-6491-C4F5714CA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8454E-6A26-B4C2-083C-229B85DCC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4B742-BF23-BBA9-A467-3FDD93867810}"/>
              </a:ext>
            </a:extLst>
          </p:cNvPr>
          <p:cNvSpPr>
            <a:spLocks noGrp="1"/>
          </p:cNvSpPr>
          <p:nvPr>
            <p:ph type="body" idx="1"/>
          </p:nvPr>
        </p:nvSpPr>
        <p:spPr>
          <a:xfrm>
            <a:off x="731838" y="4621213"/>
            <a:ext cx="5851525" cy="3779837"/>
          </a:xfrm>
          <a:prstGeom prst="rect">
            <a:avLst/>
          </a:prstGeom>
        </p:spPr>
        <p:txBody>
          <a:bodyPr/>
          <a:lstStyle/>
          <a:p>
            <a:r>
              <a:rPr lang="en-US" dirty="0"/>
              <a:t>“Your unit culture determines your outcomes. Culture shows up in what we tolerate, what we celebrate, and how we lead.</a:t>
            </a:r>
            <a:br>
              <a:rPr lang="en-US" dirty="0"/>
            </a:br>
            <a:br>
              <a:rPr lang="en-US" dirty="0"/>
            </a:br>
            <a:r>
              <a:rPr lang="en-US" dirty="0"/>
              <a:t>When soldiers know they can ask for help without fear, that’s a healthy culture.</a:t>
            </a:r>
            <a:br>
              <a:rPr lang="en-US" dirty="0"/>
            </a:br>
            <a:br>
              <a:rPr lang="en-US" dirty="0"/>
            </a:br>
            <a:r>
              <a:rPr lang="en-US" dirty="0"/>
              <a:t>When leaders model respect, balance, and accountability, that culture spreads.</a:t>
            </a:r>
            <a:br>
              <a:rPr lang="en-US" dirty="0"/>
            </a:br>
            <a:r>
              <a:rPr lang="en-US" dirty="0"/>
              <a:t>And it all ties back to the phrase: </a:t>
            </a:r>
            <a:r>
              <a:rPr lang="en-US" i="1" dirty="0"/>
              <a:t>Train to the level of your life.</a:t>
            </a:r>
            <a:br>
              <a:rPr lang="en-US" dirty="0"/>
            </a:br>
            <a:br>
              <a:rPr lang="en-US" dirty="0"/>
            </a:br>
            <a:r>
              <a:rPr lang="en-US" dirty="0"/>
              <a:t>This means we train our habits, our decision-making, and our self-awareness with the same seriousness that we train our physical skills. Because readiness doesn’t just live in the gym—it lives in our choices every day.”</a:t>
            </a:r>
          </a:p>
        </p:txBody>
      </p:sp>
    </p:spTree>
    <p:extLst>
      <p:ext uri="{BB962C8B-B14F-4D97-AF65-F5344CB8AC3E}">
        <p14:creationId xmlns:p14="http://schemas.microsoft.com/office/powerpoint/2010/main" val="214354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E6A5-5767-A403-706B-928D7AE9F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4678A-D734-D903-2F49-6F72C3CFD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9A677-0027-CC29-E49F-7F1284BBEABF}"/>
              </a:ext>
            </a:extLst>
          </p:cNvPr>
          <p:cNvSpPr>
            <a:spLocks noGrp="1"/>
          </p:cNvSpPr>
          <p:nvPr>
            <p:ph type="body" idx="1"/>
          </p:nvPr>
        </p:nvSpPr>
        <p:spPr>
          <a:xfrm>
            <a:off x="731838" y="4621213"/>
            <a:ext cx="5851525" cy="3779837"/>
          </a:xfrm>
          <a:prstGeom prst="rect">
            <a:avLst/>
          </a:prstGeom>
        </p:spPr>
        <p:txBody>
          <a:bodyPr/>
          <a:lstStyle/>
          <a:p>
            <a:r>
              <a:rPr lang="en-US" dirty="0"/>
              <a:t>“When we talk about recovery, we don’t just mean sleep or time off. We mean intentional recovery—choosing activities that actually possess restore you instead of drain you.</a:t>
            </a:r>
            <a:br>
              <a:rPr lang="en-US" dirty="0"/>
            </a:br>
            <a:br>
              <a:rPr lang="en-US" dirty="0"/>
            </a:br>
            <a:r>
              <a:rPr lang="en-US" dirty="0"/>
              <a:t>Ask yourself: how do you relax? For some people, it’s working out, fishing, music, or just being around family. The key is finding what truly resets you. Sometimes, soldiers think recovery means ‘I’ll have a few drinks,’ but alcohol doesn’t actually help your body recover—it delays it.</a:t>
            </a:r>
            <a:br>
              <a:rPr lang="en-US" dirty="0"/>
            </a:br>
            <a:br>
              <a:rPr lang="en-US" dirty="0"/>
            </a:br>
            <a:r>
              <a:rPr lang="en-US" dirty="0"/>
              <a:t>So, think about this: what are your recovery habits? Are they helping your readiness, or hurting it?”</a:t>
            </a:r>
          </a:p>
        </p:txBody>
      </p:sp>
    </p:spTree>
    <p:extLst>
      <p:ext uri="{BB962C8B-B14F-4D97-AF65-F5344CB8AC3E}">
        <p14:creationId xmlns:p14="http://schemas.microsoft.com/office/powerpoint/2010/main" val="230619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31F6-BA6C-01E5-44DF-32F9A78EC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D2E5A-543D-9D85-392E-46B564CDD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38046-483F-DC81-9A96-C3A8B3239C8E}"/>
              </a:ext>
            </a:extLst>
          </p:cNvPr>
          <p:cNvSpPr>
            <a:spLocks noGrp="1"/>
          </p:cNvSpPr>
          <p:nvPr>
            <p:ph type="body" idx="1"/>
          </p:nvPr>
        </p:nvSpPr>
        <p:spPr>
          <a:xfrm>
            <a:off x="731838" y="4621213"/>
            <a:ext cx="5851525" cy="3779837"/>
          </a:xfrm>
          <a:prstGeom prst="rect">
            <a:avLst/>
          </a:prstGeom>
        </p:spPr>
        <p:txBody>
          <a:bodyPr/>
          <a:lstStyle/>
          <a:p>
            <a:r>
              <a:rPr lang="en-US" dirty="0"/>
              <a:t>“Here’s a challenge I like to give: Can you go a weekend without one of your usual habits—whether that’s alcohol, social media, gaming, or energy drinks?</a:t>
            </a:r>
            <a:br>
              <a:rPr lang="en-US" dirty="0"/>
            </a:br>
            <a:br>
              <a:rPr lang="en-US" dirty="0"/>
            </a:br>
            <a:r>
              <a:rPr lang="en-US" dirty="0"/>
              <a:t>The point isn’t punishment—it’s awareness. You start to realize how often we rely on certain things to cope or to fill time.</a:t>
            </a:r>
            <a:br>
              <a:rPr lang="en-US" dirty="0"/>
            </a:br>
            <a:r>
              <a:rPr lang="en-US" dirty="0"/>
              <a:t>Sometimes the hardest part isn’t the weekend—it’s realizing how automatic our habits have become. Try it once. You might find you feel better, sleep deeper, or save money without even planning to.”</a:t>
            </a:r>
          </a:p>
        </p:txBody>
      </p:sp>
    </p:spTree>
    <p:extLst>
      <p:ext uri="{BB962C8B-B14F-4D97-AF65-F5344CB8AC3E}">
        <p14:creationId xmlns:p14="http://schemas.microsoft.com/office/powerpoint/2010/main" val="252672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9E6F7-D204-7F54-B7DD-F6D00EF1C8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F80D8-671C-D69F-8A39-13CBA0F04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F09CE-99CA-0BF0-C880-026540682324}"/>
              </a:ext>
            </a:extLst>
          </p:cNvPr>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202950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ASAP process starts one of four ways:</a:t>
            </a:r>
          </a:p>
          <a:p>
            <a:r>
              <a:rPr lang="en-US" dirty="0"/>
              <a:t>A positive urinalysis,</a:t>
            </a:r>
          </a:p>
          <a:p>
            <a:r>
              <a:rPr lang="en-US" dirty="0"/>
              <a:t>A self-referral, (Without Knowledge of a pending or ongoing drug test) </a:t>
            </a:r>
          </a:p>
          <a:p>
            <a:r>
              <a:rPr lang="en-US" dirty="0"/>
              <a:t>A commander’s referral, or</a:t>
            </a:r>
          </a:p>
          <a:p>
            <a:r>
              <a:rPr lang="en-US" dirty="0"/>
              <a:t>Counseling referral.</a:t>
            </a:r>
            <a:br>
              <a:rPr lang="en-US" dirty="0"/>
            </a:br>
            <a:r>
              <a:rPr lang="en-US" dirty="0"/>
              <a:t>Once that happens, the ASAP team coordinates support—counseling, education, or treatment as needed.</a:t>
            </a:r>
            <a:br>
              <a:rPr lang="en-US" dirty="0"/>
            </a:br>
            <a:r>
              <a:rPr lang="en-US" dirty="0"/>
              <a:t>The goal isn’t to kick soldiers out—it’s to restore them to duty and help them recover. Rehabilitation comes first whenever possible.</a:t>
            </a:r>
            <a:br>
              <a:rPr lang="en-US" dirty="0"/>
            </a:br>
            <a:r>
              <a:rPr lang="en-US" dirty="0"/>
              <a:t>Remember, this is a readiness program, not a punishment program.”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970B26-69D6-4C9F-A4FB-F23740DE5E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44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64BD3-C78C-DB80-CD17-343116C24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BC4C1-4FF1-7F74-DFAB-E675D2F55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C1AED-7EC9-B7F4-D80A-B55DAC43ABF5}"/>
              </a:ext>
            </a:extLst>
          </p:cNvPr>
          <p:cNvSpPr>
            <a:spLocks noGrp="1"/>
          </p:cNvSpPr>
          <p:nvPr>
            <p:ph type="body" idx="1"/>
          </p:nvPr>
        </p:nvSpPr>
        <p:spPr/>
        <p:txBody>
          <a:bodyPr/>
          <a:lstStyle/>
          <a:p>
            <a:r>
              <a:rPr lang="en-US" dirty="0"/>
              <a:t>“The ASAP process starts one of four ways:</a:t>
            </a:r>
          </a:p>
          <a:p>
            <a:r>
              <a:rPr lang="en-US" dirty="0"/>
              <a:t>A positive urinalysis,</a:t>
            </a:r>
          </a:p>
          <a:p>
            <a:r>
              <a:rPr lang="en-US" dirty="0"/>
              <a:t>A self-referral, (Without Knowledge of a pending or ongoing drug test) </a:t>
            </a:r>
          </a:p>
          <a:p>
            <a:r>
              <a:rPr lang="en-US" dirty="0"/>
              <a:t>A commander’s referral, or</a:t>
            </a:r>
          </a:p>
          <a:p>
            <a:r>
              <a:rPr lang="en-US" dirty="0"/>
              <a:t>Counseling referral.</a:t>
            </a:r>
            <a:br>
              <a:rPr lang="en-US" dirty="0"/>
            </a:br>
            <a:r>
              <a:rPr lang="en-US" dirty="0"/>
              <a:t>Once that happens, the ASAP team coordinates support—counseling, education, or treatment as needed.</a:t>
            </a:r>
            <a:br>
              <a:rPr lang="en-US" dirty="0"/>
            </a:br>
            <a:r>
              <a:rPr lang="en-US" dirty="0"/>
              <a:t>The goal isn’t to kick soldiers out—it’s to restore them to duty and help them recover. Rehabilitation comes first whenever possible.</a:t>
            </a:r>
            <a:br>
              <a:rPr lang="en-US" dirty="0"/>
            </a:br>
            <a:r>
              <a:rPr lang="en-US" dirty="0"/>
              <a:t>Remember, this is a readiness program, not a punishment program.”</a:t>
            </a:r>
          </a:p>
          <a:p>
            <a:endParaRPr lang="en-US" dirty="0"/>
          </a:p>
        </p:txBody>
      </p:sp>
      <p:sp>
        <p:nvSpPr>
          <p:cNvPr id="4" name="Slide Number Placeholder 3">
            <a:extLst>
              <a:ext uri="{FF2B5EF4-FFF2-40B4-BE49-F238E27FC236}">
                <a16:creationId xmlns:a16="http://schemas.microsoft.com/office/drawing/2014/main" id="{2EC45526-8D97-EF30-69BB-9B8FAC0B4D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970B26-69D6-4C9F-A4FB-F23740DE5E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02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0524A-5C74-4054-B5C9-2B1304655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07F52-CD26-D5C5-887D-4498F6518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A32D9-434F-68BF-2618-8DF86583388C}"/>
              </a:ext>
            </a:extLst>
          </p:cNvPr>
          <p:cNvSpPr>
            <a:spLocks noGrp="1"/>
          </p:cNvSpPr>
          <p:nvPr>
            <p:ph type="body" idx="1"/>
          </p:nvPr>
        </p:nvSpPr>
        <p:spPr/>
        <p:txBody>
          <a:bodyPr/>
          <a:lstStyle/>
          <a:p>
            <a:r>
              <a:rPr lang="en-US" dirty="0"/>
              <a:t>These are the Low-Risk Guidelines, and they can help ensure we are making smarter choices when it comes to substance use and drinking alcohol. </a:t>
            </a:r>
          </a:p>
          <a:p>
            <a:endParaRPr lang="en-US" dirty="0"/>
          </a:p>
          <a:p>
            <a:r>
              <a:rPr lang="en-US" dirty="0"/>
              <a:t>The 0 stands for no use of illegal drugs, non-prescribed prescription drugs, underage drinking, drinking while you are pregnant, or have a history of alcoholism. 0 is always a low-risk choice.  </a:t>
            </a:r>
          </a:p>
          <a:p>
            <a:endParaRPr lang="en-US" dirty="0"/>
          </a:p>
          <a:p>
            <a:r>
              <a:rPr lang="en-US" dirty="0">
                <a:cs typeface="Calibri"/>
              </a:rPr>
              <a:t>1 stands for only having  1 standard drink in a 60-minute time period. </a:t>
            </a:r>
            <a:endParaRPr lang="en-US" dirty="0"/>
          </a:p>
          <a:p>
            <a:endParaRPr lang="en-US" dirty="0"/>
          </a:p>
          <a:p>
            <a:r>
              <a:rPr lang="en-US" dirty="0"/>
              <a:t> 2 stands for 2 standard drinks per day for "regular" drinkers. "Regular" means you consume alcoholic beverages 4 or more days per week. </a:t>
            </a:r>
            <a:endParaRPr lang="en-US" dirty="0">
              <a:cs typeface="Calibri"/>
            </a:endParaRPr>
          </a:p>
          <a:p>
            <a:endParaRPr lang="en-US" dirty="0"/>
          </a:p>
          <a:p>
            <a:r>
              <a:rPr lang="en-US" dirty="0"/>
              <a:t>3  stand for 3 standard drinks per day in any 24-hour period. </a:t>
            </a:r>
          </a:p>
          <a:p>
            <a:endParaRPr lang="en-US" dirty="0"/>
          </a:p>
          <a:p>
            <a:r>
              <a:rPr lang="en-US" dirty="0"/>
              <a:t>These</a:t>
            </a:r>
            <a:r>
              <a:rPr lang="en-US" baseline="0" dirty="0"/>
              <a:t> are not regulations, but guidelines to help avoid or mitigate risky behaviors, such as binge drinking or drinking and driving.</a:t>
            </a:r>
            <a:endParaRPr lang="en-US" dirty="0">
              <a:cs typeface="Calibri"/>
            </a:endParaRPr>
          </a:p>
          <a:p>
            <a:endParaRPr lang="en-US" baseline="0" dirty="0"/>
          </a:p>
          <a:p>
            <a:r>
              <a:rPr lang="en-US" baseline="0" dirty="0"/>
              <a:t>Binge drinking can have even more harmful effects than just having 1 or 2 per day. When we binge drink, we inundate our bodies with harmful substances and can cause even more damage to our brains and bodies. So, if you were thinking about “saving up” your 2 or 3 drinks a day and using them all on the weekend, think again. </a:t>
            </a:r>
            <a:r>
              <a:rPr lang="en-US" dirty="0">
                <a:cs typeface="Calibri"/>
              </a:rPr>
              <a:t>These are guidelines for everyone, regardless of your age, gender, size, or "tolerance". We will discuss the concept of "tolerance" in just a minute. </a:t>
            </a:r>
          </a:p>
          <a:p>
            <a:endParaRPr lang="en-US" dirty="0">
              <a:cs typeface="Calibri"/>
            </a:endParaRPr>
          </a:p>
          <a:p>
            <a:r>
              <a:rPr lang="en-US" dirty="0">
                <a:cs typeface="Calibri"/>
              </a:rPr>
              <a:t>Intent: Teach and review 0-1-2-3 Low Risk Guidelines, reviewing each part in detail.</a:t>
            </a:r>
          </a:p>
        </p:txBody>
      </p:sp>
      <p:sp>
        <p:nvSpPr>
          <p:cNvPr id="4" name="Slide Number Placeholder 3">
            <a:extLst>
              <a:ext uri="{FF2B5EF4-FFF2-40B4-BE49-F238E27FC236}">
                <a16:creationId xmlns:a16="http://schemas.microsoft.com/office/drawing/2014/main" id="{6E8F3AC1-6BD5-B1E0-22E3-732A1DB061EC}"/>
              </a:ext>
            </a:extLst>
          </p:cNvPr>
          <p:cNvSpPr>
            <a:spLocks noGrp="1"/>
          </p:cNvSpPr>
          <p:nvPr>
            <p:ph type="sldNum" sz="quarter" idx="10"/>
          </p:nvPr>
        </p:nvSpPr>
        <p:spPr/>
        <p:txBody>
          <a:bodyPr/>
          <a:lstStyle/>
          <a:p>
            <a:fld id="{CCCB9C45-E02A-4B46-B37D-8BE85F9D6245}" type="slidenum">
              <a:rPr lang="en-US" smtClean="0"/>
              <a:pPr/>
              <a:t>8</a:t>
            </a:fld>
            <a:endParaRPr lang="en-US"/>
          </a:p>
        </p:txBody>
      </p:sp>
    </p:spTree>
    <p:extLst>
      <p:ext uri="{BB962C8B-B14F-4D97-AF65-F5344CB8AC3E}">
        <p14:creationId xmlns:p14="http://schemas.microsoft.com/office/powerpoint/2010/main" val="381297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“When we ignore low-risk drinking guidelines, it affects every area of our lives.”</a:t>
            </a:r>
            <a:br>
              <a:rPr lang="en-US" dirty="0"/>
            </a:br>
            <a:endParaRPr lang="en-US" dirty="0"/>
          </a:p>
          <a:p>
            <a:r>
              <a:rPr lang="en-US" b="1" dirty="0"/>
              <a:t>Health Issues:</a:t>
            </a:r>
            <a:r>
              <a:rPr lang="en-US" dirty="0"/>
              <a:t> Liver damage, addiction, alcohol poisoning.</a:t>
            </a:r>
          </a:p>
          <a:p>
            <a:r>
              <a:rPr lang="en-US" b="1" dirty="0"/>
              <a:t>Financial Problems:</a:t>
            </a:r>
            <a:r>
              <a:rPr lang="en-US" dirty="0"/>
              <a:t> Missed work, injury, job loss, costly mistakes.</a:t>
            </a:r>
          </a:p>
          <a:p>
            <a:r>
              <a:rPr lang="en-US" b="1" dirty="0"/>
              <a:t>Legal Troubles:</a:t>
            </a:r>
            <a:r>
              <a:rPr lang="en-US" dirty="0"/>
              <a:t> DUIs, violence, accidents — one bad choice can end a career.</a:t>
            </a:r>
          </a:p>
          <a:p>
            <a:r>
              <a:rPr lang="en-US" b="1" dirty="0"/>
              <a:t>Relationship Problems:</a:t>
            </a:r>
            <a:r>
              <a:rPr lang="en-US" dirty="0"/>
              <a:t> Family conflict, spousal strain, breakups.</a:t>
            </a:r>
          </a:p>
          <a:p>
            <a:r>
              <a:rPr lang="en-US" b="1" dirty="0"/>
              <a:t>Unplanned Life Changes:</a:t>
            </a:r>
            <a:r>
              <a:rPr lang="en-US" dirty="0"/>
              <a:t> Risky decisions leading to pregnancy, STDs, or regret.</a:t>
            </a:r>
            <a:br>
              <a:rPr lang="en-US" dirty="0"/>
            </a:br>
            <a:endParaRPr lang="en-US" dirty="0"/>
          </a:p>
          <a:p>
            <a:r>
              <a:rPr lang="en-US" dirty="0"/>
              <a:t>“The bottom line — high-risk drinking doesn’t just hurt readiness; it hurts your future. Stay in control by drinking responsibly.”</a:t>
            </a:r>
          </a:p>
          <a:p>
            <a:endParaRPr lang="en-US" dirty="0"/>
          </a:p>
        </p:txBody>
      </p:sp>
    </p:spTree>
    <p:extLst>
      <p:ext uri="{BB962C8B-B14F-4D97-AF65-F5344CB8AC3E}">
        <p14:creationId xmlns:p14="http://schemas.microsoft.com/office/powerpoint/2010/main" val="41188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“Now let’s talk about the </a:t>
            </a:r>
            <a:r>
              <a:rPr lang="en-US" b="1" dirty="0"/>
              <a:t>Lautenberg Amendment</a:t>
            </a:r>
            <a:r>
              <a:rPr lang="en-US" dirty="0"/>
              <a:t>, found under </a:t>
            </a:r>
            <a:r>
              <a:rPr lang="en-US" b="1" dirty="0"/>
              <a:t>18 U.S.C. § 922(g)(9)</a:t>
            </a:r>
            <a:r>
              <a:rPr lang="en-US" dirty="0"/>
              <a:t>.</a:t>
            </a:r>
            <a:br>
              <a:rPr lang="en-US" dirty="0"/>
            </a:br>
            <a:r>
              <a:rPr lang="en-US" dirty="0"/>
              <a:t>This federal law makes it a </a:t>
            </a:r>
            <a:r>
              <a:rPr lang="en-US" b="1" dirty="0"/>
              <a:t>felony offense</a:t>
            </a:r>
            <a:r>
              <a:rPr lang="en-US" dirty="0"/>
              <a:t> for anyone convicted of a misdemeanor crime of domestic violence to possess firearms or ammunition — and there’s </a:t>
            </a:r>
            <a:r>
              <a:rPr lang="en-US" b="1" dirty="0"/>
              <a:t>no military exception.</a:t>
            </a:r>
            <a:r>
              <a:rPr lang="en-US" dirty="0"/>
              <a:t>”</a:t>
            </a:r>
            <a:br>
              <a:rPr lang="en-US" dirty="0"/>
            </a:br>
            <a:endParaRPr lang="en-US" dirty="0"/>
          </a:p>
          <a:p>
            <a:r>
              <a:rPr lang="en-US" dirty="0"/>
              <a:t>“This means that if a Soldier has a qualifying conviction, they can no longer legally carry or use firearms — not in civilian life, and not in the Army. That includes privately owned weapons and issued service weapons.”</a:t>
            </a:r>
          </a:p>
          <a:p>
            <a:endParaRPr lang="en-US" dirty="0"/>
          </a:p>
        </p:txBody>
      </p:sp>
    </p:spTree>
    <p:extLst>
      <p:ext uri="{BB962C8B-B14F-4D97-AF65-F5344CB8AC3E}">
        <p14:creationId xmlns:p14="http://schemas.microsoft.com/office/powerpoint/2010/main" val="1713514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3879-B98D-6796-B45A-AF300A8B6A3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186170D-60B1-13B5-DDCD-CE85B42DA62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9B14425-4298-1C0F-0614-0AE8D7CB282C}"/>
              </a:ext>
            </a:extLst>
          </p:cNvPr>
          <p:cNvSpPr>
            <a:spLocks noGrp="1"/>
          </p:cNvSpPr>
          <p:nvPr>
            <p:ph type="dt" sz="half" idx="10"/>
          </p:nvPr>
        </p:nvSpPr>
        <p:spPr/>
        <p:txBody>
          <a:bodyPr/>
          <a:lstStyle/>
          <a:p>
            <a:fld id="{47A198E7-B76B-4135-8921-01293B9EFF61}" type="datetimeFigureOut">
              <a:rPr lang="en-US" smtClean="0"/>
              <a:t>1/20/2026</a:t>
            </a:fld>
            <a:endParaRPr lang="en-US"/>
          </a:p>
        </p:txBody>
      </p:sp>
      <p:sp>
        <p:nvSpPr>
          <p:cNvPr id="5" name="Footer Placeholder 4">
            <a:extLst>
              <a:ext uri="{FF2B5EF4-FFF2-40B4-BE49-F238E27FC236}">
                <a16:creationId xmlns:a16="http://schemas.microsoft.com/office/drawing/2014/main" id="{838998F6-6489-6E88-831F-21E2C4503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B81B9-FC5E-A86B-8978-76B2AE1BDF2E}"/>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595575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9D89-ECD4-4900-DC9C-777EAACB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87E68-F6A9-7C6A-4476-A96CE58B17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A7F2C-8FB8-906E-1A4B-838EEC1EF964}"/>
              </a:ext>
            </a:extLst>
          </p:cNvPr>
          <p:cNvSpPr>
            <a:spLocks noGrp="1"/>
          </p:cNvSpPr>
          <p:nvPr>
            <p:ph type="dt" sz="half" idx="10"/>
          </p:nvPr>
        </p:nvSpPr>
        <p:spPr/>
        <p:txBody>
          <a:bodyPr/>
          <a:lstStyle/>
          <a:p>
            <a:fld id="{47A198E7-B76B-4135-8921-01293B9EFF61}" type="datetimeFigureOut">
              <a:rPr lang="en-US" smtClean="0"/>
              <a:t>1/20/2026</a:t>
            </a:fld>
            <a:endParaRPr lang="en-US"/>
          </a:p>
        </p:txBody>
      </p:sp>
      <p:sp>
        <p:nvSpPr>
          <p:cNvPr id="5" name="Footer Placeholder 4">
            <a:extLst>
              <a:ext uri="{FF2B5EF4-FFF2-40B4-BE49-F238E27FC236}">
                <a16:creationId xmlns:a16="http://schemas.microsoft.com/office/drawing/2014/main" id="{415CEC27-77F8-4E23-B025-A0411269E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9F7ED-4DD2-2AF3-50B5-73DFF911296B}"/>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1428006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3321-5EBA-06DD-8546-8B8A3E56E70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F1BA962-0129-23F7-B3A5-A2364CB979F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DA098-97E9-1E1E-5BFC-446A1F36CD53}"/>
              </a:ext>
            </a:extLst>
          </p:cNvPr>
          <p:cNvSpPr>
            <a:spLocks noGrp="1"/>
          </p:cNvSpPr>
          <p:nvPr>
            <p:ph type="dt" sz="half" idx="10"/>
          </p:nvPr>
        </p:nvSpPr>
        <p:spPr/>
        <p:txBody>
          <a:bodyPr/>
          <a:lstStyle/>
          <a:p>
            <a:fld id="{47A198E7-B76B-4135-8921-01293B9EFF61}" type="datetimeFigureOut">
              <a:rPr lang="en-US" smtClean="0"/>
              <a:t>1/20/2026</a:t>
            </a:fld>
            <a:endParaRPr lang="en-US"/>
          </a:p>
        </p:txBody>
      </p:sp>
      <p:sp>
        <p:nvSpPr>
          <p:cNvPr id="5" name="Footer Placeholder 4">
            <a:extLst>
              <a:ext uri="{FF2B5EF4-FFF2-40B4-BE49-F238E27FC236}">
                <a16:creationId xmlns:a16="http://schemas.microsoft.com/office/drawing/2014/main" id="{E151D3F8-8670-3B9B-3A84-A63ED1CB0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60DE05-513D-41BE-922E-33A288FA6020}"/>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591271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A7F8-3B71-24E9-3E31-812F9B9A6F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7A8370-5952-EB73-D738-5A271732DD4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7256A1-ADB0-7518-73E9-09AEFFE4841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27A8B2-0EB2-4746-0904-65FD310451F9}"/>
              </a:ext>
            </a:extLst>
          </p:cNvPr>
          <p:cNvSpPr>
            <a:spLocks noGrp="1"/>
          </p:cNvSpPr>
          <p:nvPr>
            <p:ph type="dt" sz="half" idx="10"/>
          </p:nvPr>
        </p:nvSpPr>
        <p:spPr/>
        <p:txBody>
          <a:bodyPr/>
          <a:lstStyle/>
          <a:p>
            <a:fld id="{47A198E7-B76B-4135-8921-01293B9EFF61}" type="datetimeFigureOut">
              <a:rPr lang="en-US" smtClean="0"/>
              <a:t>1/20/2026</a:t>
            </a:fld>
            <a:endParaRPr lang="en-US"/>
          </a:p>
        </p:txBody>
      </p:sp>
      <p:sp>
        <p:nvSpPr>
          <p:cNvPr id="6" name="Footer Placeholder 5">
            <a:extLst>
              <a:ext uri="{FF2B5EF4-FFF2-40B4-BE49-F238E27FC236}">
                <a16:creationId xmlns:a16="http://schemas.microsoft.com/office/drawing/2014/main" id="{C22E5FAA-42BB-B65E-CF06-D3EBCA77B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88C2F-628C-0F2F-D12C-FA239E8CA8F0}"/>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2793791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23D6A-1505-0278-0B07-DAFA87CB749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81E72C-A561-3611-C471-6D2BB27EF8A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81C951D-9903-D899-9502-366C019B749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0DA338-86BA-1AC4-0F79-625491A97F6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6455F67-81B3-0BEE-E640-95C93B7553D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CDD7-1BC7-66B8-C2DF-DDE19AC8078D}"/>
              </a:ext>
            </a:extLst>
          </p:cNvPr>
          <p:cNvSpPr>
            <a:spLocks noGrp="1"/>
          </p:cNvSpPr>
          <p:nvPr>
            <p:ph type="dt" sz="half" idx="10"/>
          </p:nvPr>
        </p:nvSpPr>
        <p:spPr/>
        <p:txBody>
          <a:bodyPr/>
          <a:lstStyle/>
          <a:p>
            <a:fld id="{47A198E7-B76B-4135-8921-01293B9EFF61}" type="datetimeFigureOut">
              <a:rPr lang="en-US" smtClean="0"/>
              <a:t>1/20/2026</a:t>
            </a:fld>
            <a:endParaRPr lang="en-US"/>
          </a:p>
        </p:txBody>
      </p:sp>
      <p:sp>
        <p:nvSpPr>
          <p:cNvPr id="8" name="Footer Placeholder 7">
            <a:extLst>
              <a:ext uri="{FF2B5EF4-FFF2-40B4-BE49-F238E27FC236}">
                <a16:creationId xmlns:a16="http://schemas.microsoft.com/office/drawing/2014/main" id="{5C3B99C1-CEB9-8E18-B918-73B82C1529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9AEB92-ED0D-282D-22EE-F1F288016768}"/>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2156868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C381-B076-6209-3618-EBF48767E1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BAEA46-74C8-FE12-0B1F-373F32FF5831}"/>
              </a:ext>
            </a:extLst>
          </p:cNvPr>
          <p:cNvSpPr>
            <a:spLocks noGrp="1"/>
          </p:cNvSpPr>
          <p:nvPr>
            <p:ph type="dt" sz="half" idx="10"/>
          </p:nvPr>
        </p:nvSpPr>
        <p:spPr/>
        <p:txBody>
          <a:bodyPr/>
          <a:lstStyle/>
          <a:p>
            <a:fld id="{47A198E7-B76B-4135-8921-01293B9EFF61}" type="datetimeFigureOut">
              <a:rPr lang="en-US" smtClean="0"/>
              <a:t>1/20/2026</a:t>
            </a:fld>
            <a:endParaRPr lang="en-US"/>
          </a:p>
        </p:txBody>
      </p:sp>
      <p:sp>
        <p:nvSpPr>
          <p:cNvPr id="4" name="Footer Placeholder 3">
            <a:extLst>
              <a:ext uri="{FF2B5EF4-FFF2-40B4-BE49-F238E27FC236}">
                <a16:creationId xmlns:a16="http://schemas.microsoft.com/office/drawing/2014/main" id="{33AD4251-9199-33F3-F0DD-06E225F5A9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F48926-ADBC-0E9F-4445-20DFB9D0EA7A}"/>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611997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C900C-2C06-7476-8D5E-4BB025932F31}"/>
              </a:ext>
            </a:extLst>
          </p:cNvPr>
          <p:cNvSpPr>
            <a:spLocks noGrp="1"/>
          </p:cNvSpPr>
          <p:nvPr>
            <p:ph type="dt" sz="half" idx="10"/>
          </p:nvPr>
        </p:nvSpPr>
        <p:spPr/>
        <p:txBody>
          <a:bodyPr/>
          <a:lstStyle/>
          <a:p>
            <a:fld id="{47A198E7-B76B-4135-8921-01293B9EFF61}" type="datetimeFigureOut">
              <a:rPr lang="en-US" smtClean="0"/>
              <a:t>1/20/2026</a:t>
            </a:fld>
            <a:endParaRPr lang="en-US"/>
          </a:p>
        </p:txBody>
      </p:sp>
      <p:sp>
        <p:nvSpPr>
          <p:cNvPr id="3" name="Footer Placeholder 2">
            <a:extLst>
              <a:ext uri="{FF2B5EF4-FFF2-40B4-BE49-F238E27FC236}">
                <a16:creationId xmlns:a16="http://schemas.microsoft.com/office/drawing/2014/main" id="{36A7D688-682D-3DA2-1E79-F9E4A6C821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D3365B-F085-D47B-3732-E6C090D39BA0}"/>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138645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35AB-DA0F-4144-89CC-E7D685D58C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A5C8352-9C11-8048-9D8C-EE56169DB1E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CBDE71-F458-0961-23A9-B53372902B9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B2BA3C-DC85-5894-6F7A-2DA60479FE9E}"/>
              </a:ext>
            </a:extLst>
          </p:cNvPr>
          <p:cNvSpPr>
            <a:spLocks noGrp="1"/>
          </p:cNvSpPr>
          <p:nvPr>
            <p:ph type="dt" sz="half" idx="10"/>
          </p:nvPr>
        </p:nvSpPr>
        <p:spPr/>
        <p:txBody>
          <a:bodyPr/>
          <a:lstStyle/>
          <a:p>
            <a:fld id="{47A198E7-B76B-4135-8921-01293B9EFF61}" type="datetimeFigureOut">
              <a:rPr lang="en-US" smtClean="0"/>
              <a:t>1/20/2026</a:t>
            </a:fld>
            <a:endParaRPr lang="en-US"/>
          </a:p>
        </p:txBody>
      </p:sp>
      <p:sp>
        <p:nvSpPr>
          <p:cNvPr id="6" name="Footer Placeholder 5">
            <a:extLst>
              <a:ext uri="{FF2B5EF4-FFF2-40B4-BE49-F238E27FC236}">
                <a16:creationId xmlns:a16="http://schemas.microsoft.com/office/drawing/2014/main" id="{6C4C3682-17E6-B79D-303E-DBF12FEA1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E9FF2-F119-A41A-0E08-8864864F29BF}"/>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264015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0206D-0971-CD71-8891-6E8E4ED4AD3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3897A45-9A52-2278-6241-E49EFC516F8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5A99DD-0DC1-ACF5-117F-201D3F45FB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7B932E-0CAF-22C4-01A3-DB82FA4801A9}"/>
              </a:ext>
            </a:extLst>
          </p:cNvPr>
          <p:cNvSpPr>
            <a:spLocks noGrp="1"/>
          </p:cNvSpPr>
          <p:nvPr>
            <p:ph type="dt" sz="half" idx="10"/>
          </p:nvPr>
        </p:nvSpPr>
        <p:spPr/>
        <p:txBody>
          <a:bodyPr/>
          <a:lstStyle/>
          <a:p>
            <a:fld id="{47A198E7-B76B-4135-8921-01293B9EFF61}" type="datetimeFigureOut">
              <a:rPr lang="en-US" smtClean="0"/>
              <a:t>1/20/2026</a:t>
            </a:fld>
            <a:endParaRPr lang="en-US"/>
          </a:p>
        </p:txBody>
      </p:sp>
      <p:sp>
        <p:nvSpPr>
          <p:cNvPr id="6" name="Footer Placeholder 5">
            <a:extLst>
              <a:ext uri="{FF2B5EF4-FFF2-40B4-BE49-F238E27FC236}">
                <a16:creationId xmlns:a16="http://schemas.microsoft.com/office/drawing/2014/main" id="{47553F0B-A639-F47A-82E4-CEC1AAA5C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31990-C17E-142D-5B6B-A1E1572234C1}"/>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2169041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0E60-D879-352B-6AE5-8845E630F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0B71BB-AE6C-39B2-95D3-D6B57A0AFC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E0272-A29E-E454-5C0C-0F4AD34AE5D6}"/>
              </a:ext>
            </a:extLst>
          </p:cNvPr>
          <p:cNvSpPr>
            <a:spLocks noGrp="1"/>
          </p:cNvSpPr>
          <p:nvPr>
            <p:ph type="dt" sz="half" idx="10"/>
          </p:nvPr>
        </p:nvSpPr>
        <p:spPr/>
        <p:txBody>
          <a:bodyPr/>
          <a:lstStyle/>
          <a:p>
            <a:fld id="{47A198E7-B76B-4135-8921-01293B9EFF61}" type="datetimeFigureOut">
              <a:rPr lang="en-US" smtClean="0"/>
              <a:t>1/20/2026</a:t>
            </a:fld>
            <a:endParaRPr lang="en-US"/>
          </a:p>
        </p:txBody>
      </p:sp>
      <p:sp>
        <p:nvSpPr>
          <p:cNvPr id="5" name="Footer Placeholder 4">
            <a:extLst>
              <a:ext uri="{FF2B5EF4-FFF2-40B4-BE49-F238E27FC236}">
                <a16:creationId xmlns:a16="http://schemas.microsoft.com/office/drawing/2014/main" id="{B917F79C-5793-E91F-85C4-6706BC610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1ECF3-0D22-5AA2-D8E0-36660394B556}"/>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863122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C9DEE0-96AD-88B9-F1A6-5BC51C65A3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F66B48-3C17-8DC8-9E16-04D715BB9F3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EA380-9290-C035-51A7-EDA1074F144A}"/>
              </a:ext>
            </a:extLst>
          </p:cNvPr>
          <p:cNvSpPr>
            <a:spLocks noGrp="1"/>
          </p:cNvSpPr>
          <p:nvPr>
            <p:ph type="dt" sz="half" idx="10"/>
          </p:nvPr>
        </p:nvSpPr>
        <p:spPr/>
        <p:txBody>
          <a:bodyPr/>
          <a:lstStyle/>
          <a:p>
            <a:fld id="{47A198E7-B76B-4135-8921-01293B9EFF61}" type="datetimeFigureOut">
              <a:rPr lang="en-US" smtClean="0"/>
              <a:t>1/20/2026</a:t>
            </a:fld>
            <a:endParaRPr lang="en-US"/>
          </a:p>
        </p:txBody>
      </p:sp>
      <p:sp>
        <p:nvSpPr>
          <p:cNvPr id="5" name="Footer Placeholder 4">
            <a:extLst>
              <a:ext uri="{FF2B5EF4-FFF2-40B4-BE49-F238E27FC236}">
                <a16:creationId xmlns:a16="http://schemas.microsoft.com/office/drawing/2014/main" id="{D4EA9306-B331-4970-3814-1F803B99A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0CC71-1354-CEA3-B9D6-65EA75591679}"/>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460353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0" y="228600"/>
            <a:ext cx="8229600" cy="914400"/>
          </a:xfrm>
        </p:spPr>
        <p:txBody>
          <a:bodyPr vert="horz" lIns="0" tIns="0" rIns="0" bIns="0" rtlCol="0" anchor="b" anchorCtr="0">
            <a:normAutofit/>
          </a:bodyPr>
          <a:lstStyle>
            <a:lvl1pPr>
              <a:defRPr lang="en-CA" sz="1950" b="1" dirty="0">
                <a:solidFill>
                  <a:schemeClr val="tx2"/>
                </a:solidFill>
                <a:latin typeface="Calibri" pitchFamily="34" charset="0"/>
                <a:cs typeface="Arial" pitchFamily="34" charset="0"/>
              </a:defRPr>
            </a:lvl1pPr>
          </a:lstStyle>
          <a:p>
            <a:pPr lvl="0" algn="l">
              <a:lnSpc>
                <a:spcPts val="1950"/>
              </a:lnSpc>
            </a:pPr>
            <a:r>
              <a:rPr lang="en-US"/>
              <a:t>Master Title Slide Headline</a:t>
            </a:r>
            <a:endParaRPr lang="en-CA"/>
          </a:p>
        </p:txBody>
      </p:sp>
      <p:sp>
        <p:nvSpPr>
          <p:cNvPr id="3" name="Text Placeholder 2"/>
          <p:cNvSpPr>
            <a:spLocks noGrp="1"/>
          </p:cNvSpPr>
          <p:nvPr>
            <p:ph type="body" sz="quarter" idx="13"/>
          </p:nvPr>
        </p:nvSpPr>
        <p:spPr>
          <a:xfrm>
            <a:off x="460376" y="1271588"/>
            <a:ext cx="8302625" cy="525462"/>
          </a:xfrm>
        </p:spPr>
        <p:txBody>
          <a:bodyPr>
            <a:normAutofit/>
          </a:bodyPr>
          <a:lstStyle>
            <a:lvl1pPr marL="0" indent="0">
              <a:buFontTx/>
              <a:buNone/>
              <a:defRPr sz="1500" b="1" i="1">
                <a:solidFill>
                  <a:srgbClr val="C00000"/>
                </a:solidFill>
              </a:defRPr>
            </a:lvl1pPr>
          </a:lstStyle>
          <a:p>
            <a:pPr lvl="0"/>
            <a:r>
              <a:rPr lang="en-US"/>
              <a:t>Click to edit Master text styles</a:t>
            </a:r>
          </a:p>
        </p:txBody>
      </p:sp>
      <p:sp>
        <p:nvSpPr>
          <p:cNvPr id="9" name="Content Placeholder 9"/>
          <p:cNvSpPr>
            <a:spLocks noGrp="1"/>
          </p:cNvSpPr>
          <p:nvPr>
            <p:ph sz="quarter" idx="12" hasCustomPrompt="1"/>
          </p:nvPr>
        </p:nvSpPr>
        <p:spPr>
          <a:xfrm>
            <a:off x="457202" y="1881186"/>
            <a:ext cx="8305799" cy="4824414"/>
          </a:xfrm>
        </p:spPr>
        <p:txBody>
          <a:bodyPr/>
          <a:lstStyle>
            <a:lvl1pPr marL="0" indent="0">
              <a:spcBef>
                <a:spcPts val="900"/>
              </a:spcBef>
              <a:spcAft>
                <a:spcPts val="0"/>
              </a:spcAft>
              <a:buNone/>
              <a:defRPr sz="1800" b="1">
                <a:solidFill>
                  <a:schemeClr val="tx1">
                    <a:lumMod val="75000"/>
                    <a:lumOff val="25000"/>
                  </a:schemeClr>
                </a:solidFill>
              </a:defRPr>
            </a:lvl1pPr>
            <a:lvl2pPr marL="173831" indent="-173831">
              <a:spcBef>
                <a:spcPts val="468"/>
              </a:spcBef>
              <a:buFont typeface="Arial" pitchFamily="34" charset="0"/>
              <a:buChar char="•"/>
              <a:defRPr>
                <a:solidFill>
                  <a:schemeClr val="tx1">
                    <a:lumMod val="75000"/>
                    <a:lumOff val="25000"/>
                  </a:schemeClr>
                </a:solidFill>
              </a:defRPr>
            </a:lvl2pPr>
            <a:lvl3pPr marL="342900" indent="-173831">
              <a:buFont typeface="Arial" pitchFamily="34" charset="0"/>
              <a:buChar char="–"/>
              <a:defRPr>
                <a:solidFill>
                  <a:schemeClr val="tx1">
                    <a:lumMod val="75000"/>
                    <a:lumOff val="25000"/>
                  </a:schemeClr>
                </a:solidFill>
              </a:defRPr>
            </a:lvl3pPr>
            <a:lvl4pPr marL="516731" indent="-169069">
              <a:buFont typeface="Arial" pitchFamily="34" charset="0"/>
              <a:buChar char="•"/>
              <a:defRPr>
                <a:solidFill>
                  <a:schemeClr val="tx1">
                    <a:lumMod val="75000"/>
                    <a:lumOff val="25000"/>
                  </a:schemeClr>
                </a:solidFill>
              </a:defRPr>
            </a:lvl4pPr>
            <a:lvl5pPr marL="685800" indent="-169069">
              <a:buFont typeface="Arial" pitchFamily="34" charset="0"/>
              <a:buChar char="–"/>
              <a:tabLst/>
              <a:defRPr>
                <a:solidFill>
                  <a:schemeClr val="tx1">
                    <a:lumMod val="75000"/>
                    <a:lumOff val="25000"/>
                  </a:schemeClr>
                </a:solidFill>
              </a:defRPr>
            </a:lvl5pPr>
          </a:lstStyle>
          <a:p>
            <a:pPr lvl="0"/>
            <a:r>
              <a:rPr lang="en-CA"/>
              <a:t>First Level Text</a:t>
            </a:r>
          </a:p>
          <a:p>
            <a:pPr lvl="1"/>
            <a:r>
              <a:rPr lang="en-CA"/>
              <a:t>Second Level Text</a:t>
            </a:r>
          </a:p>
          <a:p>
            <a:pPr lvl="2"/>
            <a:r>
              <a:rPr lang="en-CA"/>
              <a:t>Third Level Text</a:t>
            </a:r>
          </a:p>
          <a:p>
            <a:pPr lvl="3"/>
            <a:r>
              <a:rPr lang="en-CA"/>
              <a:t>Fourth Level Text</a:t>
            </a:r>
          </a:p>
          <a:p>
            <a:pPr lvl="4"/>
            <a:r>
              <a:rPr lang="en-CA"/>
              <a:t>Fifth Level Text</a:t>
            </a:r>
          </a:p>
        </p:txBody>
      </p:sp>
      <p:cxnSp>
        <p:nvCxnSpPr>
          <p:cNvPr id="12" name="Straight Connector 11"/>
          <p:cNvCxnSpPr/>
          <p:nvPr userDrawn="1"/>
        </p:nvCxnSpPr>
        <p:spPr>
          <a:xfrm>
            <a:off x="457995" y="1162050"/>
            <a:ext cx="8686006"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C2599E-CDD5-4C1A-9707-5DAF50CEACEA}" type="slidenum">
              <a:rPr lang="en-US" smtClean="0"/>
              <a:pPr/>
              <a:t>‹#›</a:t>
            </a:fld>
            <a:endParaRPr lang="en-US" dirty="0"/>
          </a:p>
        </p:txBody>
      </p:sp>
      <p:pic>
        <p:nvPicPr>
          <p:cNvPr id="8" name="Picture 2" descr="http://www.ng.mil/resources/photo_gallery/graphics/images/ARNG-Clr-51109-full.gif"/>
          <p:cNvPicPr>
            <a:picLocks noChangeAspect="1" noChangeArrowheads="1"/>
          </p:cNvPicPr>
          <p:nvPr userDrawn="1"/>
        </p:nvPicPr>
        <p:blipFill>
          <a:blip r:embed="rId2" cstate="print"/>
          <a:srcRect/>
          <a:stretch>
            <a:fillRect/>
          </a:stretch>
        </p:blipFill>
        <p:spPr bwMode="auto">
          <a:xfrm>
            <a:off x="8089517" y="144464"/>
            <a:ext cx="914400" cy="857250"/>
          </a:xfrm>
          <a:prstGeom prst="rect">
            <a:avLst/>
          </a:prstGeom>
          <a:noFill/>
          <a:ln w="9525">
            <a:noFill/>
            <a:miter lim="800000"/>
            <a:headEnd/>
            <a:tailEnd/>
          </a:ln>
        </p:spPr>
      </p:pic>
    </p:spTree>
    <p:extLst>
      <p:ext uri="{BB962C8B-B14F-4D97-AF65-F5344CB8AC3E}">
        <p14:creationId xmlns:p14="http://schemas.microsoft.com/office/powerpoint/2010/main" val="304684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113037" y="4010867"/>
            <a:ext cx="3792071"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accent1"/>
              </a:solidFill>
            </a:endParaRPr>
          </a:p>
        </p:txBody>
      </p:sp>
      <p:pic>
        <p:nvPicPr>
          <p:cNvPr id="12" name="Picture 11"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1898374" y="2125402"/>
            <a:ext cx="6959876"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921375" y="1155321"/>
            <a:ext cx="6183085" cy="970081"/>
          </a:xfrm>
        </p:spPr>
        <p:txBody>
          <a:bodyPr lIns="0" tIns="0" rIns="0" bIns="0" anchor="t">
            <a:noAutofit/>
          </a:bodyPr>
          <a:lstStyle>
            <a:lvl1pPr>
              <a:lnSpc>
                <a:spcPct val="100000"/>
              </a:lnSpc>
              <a:defRPr sz="2250" b="0" i="0" spc="0" baseline="0">
                <a:latin typeface="+mn-lt"/>
              </a:defRPr>
            </a:lvl1pPr>
          </a:lstStyle>
          <a:p>
            <a:r>
              <a:rPr lang="en-US" dirty="0"/>
              <a:t>CLICK TO EDIT MASTER TITLE STYLE</a:t>
            </a:r>
          </a:p>
        </p:txBody>
      </p:sp>
      <p:sp>
        <p:nvSpPr>
          <p:cNvPr id="8" name="Subtitle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921376" y="2229358"/>
            <a:ext cx="5283482" cy="559184"/>
          </a:xfrm>
        </p:spPr>
        <p:txBody>
          <a:bodyPr lIns="0" tIns="0" rIns="0" bIns="0">
            <a:noAutofit/>
          </a:bodyPr>
          <a:lstStyle>
            <a:lvl1pPr marL="0" indent="0" algn="l">
              <a:buNone/>
              <a:defRPr sz="1350" b="1" spc="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17825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0" y="228600"/>
            <a:ext cx="8229600" cy="914400"/>
          </a:xfrm>
        </p:spPr>
        <p:txBody>
          <a:bodyPr vert="horz" lIns="0" tIns="0" rIns="0" bIns="0" rtlCol="0" anchor="b" anchorCtr="0">
            <a:normAutofit/>
          </a:bodyPr>
          <a:lstStyle>
            <a:lvl1pPr>
              <a:defRPr lang="en-CA" sz="1950" b="1" dirty="0">
                <a:solidFill>
                  <a:schemeClr val="tx2"/>
                </a:solidFill>
                <a:latin typeface="Calibri" pitchFamily="34" charset="0"/>
                <a:cs typeface="Arial" pitchFamily="34" charset="0"/>
              </a:defRPr>
            </a:lvl1pPr>
          </a:lstStyle>
          <a:p>
            <a:pPr lvl="0" algn="l">
              <a:lnSpc>
                <a:spcPts val="1950"/>
              </a:lnSpc>
            </a:pPr>
            <a:r>
              <a:rPr lang="en-US"/>
              <a:t>Master Title Slide Headline</a:t>
            </a:r>
            <a:endParaRPr lang="en-CA"/>
          </a:p>
        </p:txBody>
      </p:sp>
      <p:sp>
        <p:nvSpPr>
          <p:cNvPr id="3" name="Text Placeholder 2"/>
          <p:cNvSpPr>
            <a:spLocks noGrp="1"/>
          </p:cNvSpPr>
          <p:nvPr>
            <p:ph type="body" sz="quarter" idx="13"/>
          </p:nvPr>
        </p:nvSpPr>
        <p:spPr>
          <a:xfrm>
            <a:off x="460376" y="1271588"/>
            <a:ext cx="8302625" cy="525462"/>
          </a:xfrm>
        </p:spPr>
        <p:txBody>
          <a:bodyPr>
            <a:normAutofit/>
          </a:bodyPr>
          <a:lstStyle>
            <a:lvl1pPr marL="0" indent="0">
              <a:buFontTx/>
              <a:buNone/>
              <a:defRPr sz="1500" b="1" i="1">
                <a:solidFill>
                  <a:srgbClr val="C00000"/>
                </a:solidFill>
              </a:defRPr>
            </a:lvl1pPr>
          </a:lstStyle>
          <a:p>
            <a:pPr lvl="0"/>
            <a:r>
              <a:rPr lang="en-US"/>
              <a:t>Click to edit Master text styles</a:t>
            </a:r>
          </a:p>
        </p:txBody>
      </p:sp>
      <p:sp>
        <p:nvSpPr>
          <p:cNvPr id="9" name="Content Placeholder 9"/>
          <p:cNvSpPr>
            <a:spLocks noGrp="1"/>
          </p:cNvSpPr>
          <p:nvPr>
            <p:ph sz="quarter" idx="12" hasCustomPrompt="1"/>
          </p:nvPr>
        </p:nvSpPr>
        <p:spPr>
          <a:xfrm>
            <a:off x="457202" y="1881186"/>
            <a:ext cx="8305799" cy="4824414"/>
          </a:xfrm>
        </p:spPr>
        <p:txBody>
          <a:bodyPr/>
          <a:lstStyle>
            <a:lvl1pPr marL="0" indent="0">
              <a:spcBef>
                <a:spcPts val="900"/>
              </a:spcBef>
              <a:spcAft>
                <a:spcPts val="0"/>
              </a:spcAft>
              <a:buNone/>
              <a:defRPr sz="1800" b="1">
                <a:solidFill>
                  <a:schemeClr val="tx1">
                    <a:lumMod val="75000"/>
                    <a:lumOff val="25000"/>
                  </a:schemeClr>
                </a:solidFill>
              </a:defRPr>
            </a:lvl1pPr>
            <a:lvl2pPr marL="173831" indent="-173831">
              <a:spcBef>
                <a:spcPts val="468"/>
              </a:spcBef>
              <a:buFont typeface="Arial" pitchFamily="34" charset="0"/>
              <a:buChar char="•"/>
              <a:defRPr>
                <a:solidFill>
                  <a:schemeClr val="tx1">
                    <a:lumMod val="75000"/>
                    <a:lumOff val="25000"/>
                  </a:schemeClr>
                </a:solidFill>
              </a:defRPr>
            </a:lvl2pPr>
            <a:lvl3pPr marL="342900" indent="-173831">
              <a:buFont typeface="Arial" pitchFamily="34" charset="0"/>
              <a:buChar char="–"/>
              <a:defRPr>
                <a:solidFill>
                  <a:schemeClr val="tx1">
                    <a:lumMod val="75000"/>
                    <a:lumOff val="25000"/>
                  </a:schemeClr>
                </a:solidFill>
              </a:defRPr>
            </a:lvl3pPr>
            <a:lvl4pPr marL="516731" indent="-169069">
              <a:buFont typeface="Arial" pitchFamily="34" charset="0"/>
              <a:buChar char="•"/>
              <a:defRPr>
                <a:solidFill>
                  <a:schemeClr val="tx1">
                    <a:lumMod val="75000"/>
                    <a:lumOff val="25000"/>
                  </a:schemeClr>
                </a:solidFill>
              </a:defRPr>
            </a:lvl4pPr>
            <a:lvl5pPr marL="685800" indent="-169069">
              <a:buFont typeface="Arial" pitchFamily="34" charset="0"/>
              <a:buChar char="–"/>
              <a:tabLst/>
              <a:defRPr>
                <a:solidFill>
                  <a:schemeClr val="tx1">
                    <a:lumMod val="75000"/>
                    <a:lumOff val="25000"/>
                  </a:schemeClr>
                </a:solidFill>
              </a:defRPr>
            </a:lvl5pPr>
          </a:lstStyle>
          <a:p>
            <a:pPr lvl="0"/>
            <a:r>
              <a:rPr lang="en-CA"/>
              <a:t>First Level Text</a:t>
            </a:r>
          </a:p>
          <a:p>
            <a:pPr lvl="1"/>
            <a:r>
              <a:rPr lang="en-CA"/>
              <a:t>Second Level Text</a:t>
            </a:r>
          </a:p>
          <a:p>
            <a:pPr lvl="2"/>
            <a:r>
              <a:rPr lang="en-CA"/>
              <a:t>Third Level Text</a:t>
            </a:r>
          </a:p>
          <a:p>
            <a:pPr lvl="3"/>
            <a:r>
              <a:rPr lang="en-CA"/>
              <a:t>Fourth Level Text</a:t>
            </a:r>
          </a:p>
          <a:p>
            <a:pPr lvl="4"/>
            <a:r>
              <a:rPr lang="en-CA"/>
              <a:t>Fifth Level Text</a:t>
            </a:r>
          </a:p>
        </p:txBody>
      </p:sp>
      <p:cxnSp>
        <p:nvCxnSpPr>
          <p:cNvPr id="12" name="Straight Connector 11"/>
          <p:cNvCxnSpPr/>
          <p:nvPr userDrawn="1"/>
        </p:nvCxnSpPr>
        <p:spPr>
          <a:xfrm>
            <a:off x="457995" y="1162050"/>
            <a:ext cx="8686006"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C2599E-CDD5-4C1A-9707-5DAF50CEACEA}" type="slidenum">
              <a:rPr lang="en-US" smtClean="0"/>
              <a:pPr/>
              <a:t>‹#›</a:t>
            </a:fld>
            <a:endParaRPr lang="en-US" dirty="0"/>
          </a:p>
        </p:txBody>
      </p:sp>
      <p:pic>
        <p:nvPicPr>
          <p:cNvPr id="8" name="Picture 2" descr="http://www.ng.mil/resources/photo_gallery/graphics/images/ARNG-Clr-51109-full.gif"/>
          <p:cNvPicPr>
            <a:picLocks noChangeAspect="1" noChangeArrowheads="1"/>
          </p:cNvPicPr>
          <p:nvPr userDrawn="1"/>
        </p:nvPicPr>
        <p:blipFill>
          <a:blip r:embed="rId2" cstate="print"/>
          <a:srcRect/>
          <a:stretch>
            <a:fillRect/>
          </a:stretch>
        </p:blipFill>
        <p:spPr bwMode="auto">
          <a:xfrm>
            <a:off x="8089517" y="144464"/>
            <a:ext cx="914400" cy="857250"/>
          </a:xfrm>
          <a:prstGeom prst="rect">
            <a:avLst/>
          </a:prstGeom>
          <a:noFill/>
          <a:ln w="9525">
            <a:noFill/>
            <a:miter lim="800000"/>
            <a:headEnd/>
            <a:tailEnd/>
          </a:ln>
        </p:spPr>
      </p:pic>
    </p:spTree>
    <p:extLst>
      <p:ext uri="{BB962C8B-B14F-4D97-AF65-F5344CB8AC3E}">
        <p14:creationId xmlns:p14="http://schemas.microsoft.com/office/powerpoint/2010/main" val="3228674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745"/>
            <a:ext cx="8229600" cy="807204"/>
          </a:xfrm>
        </p:spPr>
        <p:txBody>
          <a:bodyPr/>
          <a:lstStyle/>
          <a:p>
            <a:r>
              <a:rPr lang="en-US"/>
              <a:t>Click to edit Master title style</a:t>
            </a:r>
          </a:p>
        </p:txBody>
      </p:sp>
      <p:sp>
        <p:nvSpPr>
          <p:cNvPr id="3" name="Content Placeholder 2"/>
          <p:cNvSpPr>
            <a:spLocks noGrp="1"/>
          </p:cNvSpPr>
          <p:nvPr>
            <p:ph idx="1"/>
          </p:nvPr>
        </p:nvSpPr>
        <p:spPr>
          <a:xfrm>
            <a:off x="457200" y="1143002"/>
            <a:ext cx="8229600" cy="4983163"/>
          </a:xfrm>
          <a:effectLst/>
        </p:spPr>
        <p:txBody>
          <a:bodyPr/>
          <a:lstStyle>
            <a:lvl1pPr>
              <a:buClr>
                <a:srgbClr val="FFFF00"/>
              </a:buClr>
              <a:defRPr/>
            </a:lvl1pPr>
            <a:lvl2pPr>
              <a:buClr>
                <a:srgbClr val="FFFF00"/>
              </a:buClr>
              <a:defRPr/>
            </a:lvl2pPr>
            <a:lvl3pPr>
              <a:buClr>
                <a:srgbClr val="FFFF00"/>
              </a:buClr>
              <a:defRPr/>
            </a:lvl3pPr>
            <a:lvl4pPr>
              <a:buClr>
                <a:srgbClr val="FFFF00"/>
              </a:buClr>
              <a:defRPr/>
            </a:lvl4pPr>
            <a:lvl5pPr>
              <a:buClr>
                <a:srgbClr val="FFFF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6591300"/>
            <a:ext cx="9144000" cy="266700"/>
          </a:xfrm>
          <a:prstGeom prst="rect">
            <a:avLst/>
          </a:prstGeom>
          <a:gradFill flip="none" rotWithShape="1">
            <a:gsLst>
              <a:gs pos="0">
                <a:schemeClr val="tx1"/>
              </a:gs>
              <a:gs pos="29000">
                <a:schemeClr val="tx2">
                  <a:lumMod val="75000"/>
                </a:schemeClr>
              </a:gs>
              <a:gs pos="66000">
                <a:schemeClr val="accent6"/>
              </a:gs>
              <a:gs pos="100000">
                <a:srgbClr val="FFC0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p:cNvCxnSpPr/>
          <p:nvPr userDrawn="1"/>
        </p:nvCxnSpPr>
        <p:spPr>
          <a:xfrm>
            <a:off x="1371600" y="821412"/>
            <a:ext cx="6400800" cy="0"/>
          </a:xfrm>
          <a:prstGeom prst="line">
            <a:avLst/>
          </a:prstGeom>
          <a:ln w="31750" cmpd="sng">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146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90D42906-1C91-B91E-90A1-7C3D977A9120}"/>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91" r:id="rId8"/>
    <p:sldLayoutId id="2147483708" r:id="rId9"/>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18ACA4-6922-CB06-D29F-9166926AB94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BF3942-7692-FACA-7811-26F621A84BC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E7E10-43C6-5C3C-EF9D-7D5D5BA9167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A198E7-B76B-4135-8921-01293B9EFF61}" type="datetimeFigureOut">
              <a:rPr lang="en-US" smtClean="0"/>
              <a:t>1/20/2026</a:t>
            </a:fld>
            <a:endParaRPr lang="en-US"/>
          </a:p>
        </p:txBody>
      </p:sp>
      <p:sp>
        <p:nvSpPr>
          <p:cNvPr id="5" name="Footer Placeholder 4">
            <a:extLst>
              <a:ext uri="{FF2B5EF4-FFF2-40B4-BE49-F238E27FC236}">
                <a16:creationId xmlns:a16="http://schemas.microsoft.com/office/drawing/2014/main" id="{59B86C86-583A-5ABD-8067-4D199540AAF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9BEF53-3739-B9C6-472D-753C13555A2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578FAF-F424-4736-9A3D-38B956185E55}" type="slidenum">
              <a:rPr lang="en-US" smtClean="0"/>
              <a:t>‹#›</a:t>
            </a:fld>
            <a:endParaRPr lang="en-US"/>
          </a:p>
        </p:txBody>
      </p:sp>
    </p:spTree>
    <p:extLst>
      <p:ext uri="{BB962C8B-B14F-4D97-AF65-F5344CB8AC3E}">
        <p14:creationId xmlns:p14="http://schemas.microsoft.com/office/powerpoint/2010/main" val="353457142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pn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13.png"/><Relationship Id="rId10" Type="http://schemas.openxmlformats.org/officeDocument/2006/relationships/image" Target="../media/image42.jpeg"/><Relationship Id="rId4" Type="http://schemas.microsoft.com/office/2007/relationships/hdphoto" Target="../media/hdphoto2.wdp"/><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4.jpg"/><Relationship Id="rId5" Type="http://schemas.openxmlformats.org/officeDocument/2006/relationships/image" Target="../media/image1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1.pn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1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13.png"/><Relationship Id="rId10" Type="http://schemas.openxmlformats.org/officeDocument/2006/relationships/image" Target="../media/image27.jpeg"/><Relationship Id="rId4" Type="http://schemas.microsoft.com/office/2007/relationships/hdphoto" Target="../media/hdphoto2.wdp"/><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1.png"/><Relationship Id="rId7"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image" Target="../media/image13.png"/><Relationship Id="rId10" Type="http://schemas.openxmlformats.org/officeDocument/2006/relationships/image" Target="../media/image56.jpeg"/><Relationship Id="rId4" Type="http://schemas.microsoft.com/office/2007/relationships/hdphoto" Target="../media/hdphoto2.wdp"/><Relationship Id="rId9" Type="http://schemas.openxmlformats.org/officeDocument/2006/relationships/image" Target="../media/image55.jpg"/></Relationships>
</file>

<file path=ppt/slides/_rels/slide18.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7.png"/><Relationship Id="rId7"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6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microsoft.com/office/2007/relationships/hdphoto" Target="../media/hdphoto2.wdp"/><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0.png"/><Relationship Id="rId7" Type="http://schemas.openxmlformats.org/officeDocument/2006/relationships/hyperlink" Target="https://guard.utah.gov/j9/#risk-reduction" TargetMode="External"/><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hyperlink" Target="mailto:Jeffrey.d.handy3.mil@army.mil" TargetMode="External"/><Relationship Id="rId5" Type="http://schemas.openxmlformats.org/officeDocument/2006/relationships/hyperlink" Target="mailto:darren.g.pain.ctr@army.mil" TargetMode="External"/><Relationship Id="rId4" Type="http://schemas.openxmlformats.org/officeDocument/2006/relationships/hyperlink" Target="mailto:jared.w.anderson4.mil@army.mi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1.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jpeg"/><Relationship Id="rId11" Type="http://schemas.openxmlformats.org/officeDocument/2006/relationships/image" Target="../media/image25.bin"/><Relationship Id="rId5" Type="http://schemas.openxmlformats.org/officeDocument/2006/relationships/image" Target="../media/image13.png"/><Relationship Id="rId10" Type="http://schemas.openxmlformats.org/officeDocument/2006/relationships/image" Target="../media/image24.bin"/><Relationship Id="rId4" Type="http://schemas.microsoft.com/office/2007/relationships/hdphoto" Target="../media/hdphoto2.wdp"/><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1.pn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4102AE8-48DB-1EDC-D384-70C14B81F10B}"/>
              </a:ext>
            </a:extLst>
          </p:cNvPr>
          <p:cNvSpPr>
            <a:spLocks noGrp="1"/>
          </p:cNvSpPr>
          <p:nvPr>
            <p:ph sz="quarter" idx="15"/>
          </p:nvPr>
        </p:nvSpPr>
        <p:spPr>
          <a:xfrm>
            <a:off x="306339" y="4081764"/>
            <a:ext cx="8531322" cy="514035"/>
          </a:xfrm>
        </p:spPr>
        <p:txBody>
          <a:bodyPr/>
          <a:lstStyle/>
          <a:p>
            <a:pPr algn="ctr"/>
            <a:r>
              <a:rPr lang="en-US" sz="3600" dirty="0"/>
              <a:t>Readiness and resilience</a:t>
            </a:r>
          </a:p>
        </p:txBody>
      </p:sp>
      <p:pic>
        <p:nvPicPr>
          <p:cNvPr id="7" name="Picture 4" descr="A picture containing text, room, gambling house&#10;&#10;Description automatically generated">
            <a:extLst>
              <a:ext uri="{FF2B5EF4-FFF2-40B4-BE49-F238E27FC236}">
                <a16:creationId xmlns:a16="http://schemas.microsoft.com/office/drawing/2014/main" id="{0C498CA6-841D-8C71-E263-44BA008D63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7428392" y="234118"/>
            <a:ext cx="1409269" cy="1409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02C741A-2FAD-F4F7-1A74-FF93E593E1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339" y="876692"/>
            <a:ext cx="5692353" cy="2265557"/>
          </a:xfrm>
          <a:prstGeom prst="rect">
            <a:avLst/>
          </a:prstGeom>
        </p:spPr>
      </p:pic>
    </p:spTree>
    <p:extLst>
      <p:ext uri="{BB962C8B-B14F-4D97-AF65-F5344CB8AC3E}">
        <p14:creationId xmlns:p14="http://schemas.microsoft.com/office/powerpoint/2010/main" val="2102033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AC3C-6B7F-10BC-B059-117DB5598BFF}"/>
              </a:ext>
            </a:extLst>
          </p:cNvPr>
          <p:cNvSpPr>
            <a:spLocks noGrp="1"/>
          </p:cNvSpPr>
          <p:nvPr>
            <p:ph type="title"/>
          </p:nvPr>
        </p:nvSpPr>
        <p:spPr/>
        <p:txBody>
          <a:bodyPr/>
          <a:lstStyle/>
          <a:p>
            <a:r>
              <a:rPr lang="en-US" dirty="0"/>
              <a:t>Mandatory Initiation of Separation</a:t>
            </a:r>
          </a:p>
        </p:txBody>
      </p:sp>
      <p:sp>
        <p:nvSpPr>
          <p:cNvPr id="3" name="Content Placeholder 2">
            <a:extLst>
              <a:ext uri="{FF2B5EF4-FFF2-40B4-BE49-F238E27FC236}">
                <a16:creationId xmlns:a16="http://schemas.microsoft.com/office/drawing/2014/main" id="{36D45B4F-A2BF-2060-89B7-2E353CF3D7C7}"/>
              </a:ext>
            </a:extLst>
          </p:cNvPr>
          <p:cNvSpPr>
            <a:spLocks noGrp="1"/>
          </p:cNvSpPr>
          <p:nvPr>
            <p:ph idx="1"/>
          </p:nvPr>
        </p:nvSpPr>
        <p:spPr>
          <a:xfrm>
            <a:off x="457200" y="937418"/>
            <a:ext cx="8229600" cy="4983163"/>
          </a:xfrm>
        </p:spPr>
        <p:txBody>
          <a:bodyPr>
            <a:normAutofit/>
          </a:bodyPr>
          <a:lstStyle/>
          <a:p>
            <a:r>
              <a:rPr lang="en-US" sz="2100" dirty="0"/>
              <a:t>Unit must initiate the process and TAG makes final decision</a:t>
            </a:r>
          </a:p>
          <a:p>
            <a:r>
              <a:rPr lang="en-US" sz="2100" u="sng" dirty="0"/>
              <a:t>AR 600-85, para 10-6</a:t>
            </a:r>
          </a:p>
          <a:p>
            <a:pPr lvl="1"/>
            <a:r>
              <a:rPr lang="en-US" sz="1800" dirty="0"/>
              <a:t>2 serious alcohol related offenses within 12 months</a:t>
            </a:r>
          </a:p>
          <a:p>
            <a:pPr lvl="2"/>
            <a:r>
              <a:rPr lang="en-US" dirty="0"/>
              <a:t>Serious incident - any civil or military offense that is punishable under the UCMJ by confinement for a term exceeding one-year</a:t>
            </a:r>
          </a:p>
          <a:p>
            <a:pPr lvl="1"/>
            <a:r>
              <a:rPr lang="en-US" sz="1800" dirty="0"/>
              <a:t>Convicted of DUI/DWI a second time during a career</a:t>
            </a:r>
          </a:p>
          <a:p>
            <a:pPr lvl="1"/>
            <a:r>
              <a:rPr lang="en-US" sz="1800" dirty="0"/>
              <a:t>Possession/sale of illegal drugs</a:t>
            </a:r>
          </a:p>
          <a:p>
            <a:pPr lvl="1"/>
            <a:r>
              <a:rPr lang="en-US" sz="1800" dirty="0"/>
              <a:t>Illegal drug abuser by a verified positive test</a:t>
            </a:r>
          </a:p>
          <a:p>
            <a:endParaRPr lang="en-US" sz="1800" dirty="0"/>
          </a:p>
        </p:txBody>
      </p:sp>
      <p:pic>
        <p:nvPicPr>
          <p:cNvPr id="4" name="Picture 3">
            <a:extLst>
              <a:ext uri="{FF2B5EF4-FFF2-40B4-BE49-F238E27FC236}">
                <a16:creationId xmlns:a16="http://schemas.microsoft.com/office/drawing/2014/main" id="{75034A5E-E9FC-6AC2-798A-AC678EB06312}"/>
              </a:ext>
            </a:extLst>
          </p:cNvPr>
          <p:cNvPicPr>
            <a:picLocks noChangeAspect="1"/>
          </p:cNvPicPr>
          <p:nvPr/>
        </p:nvPicPr>
        <p:blipFill>
          <a:blip r:embed="rId3"/>
          <a:stretch>
            <a:fillRect/>
          </a:stretch>
        </p:blipFill>
        <p:spPr>
          <a:xfrm>
            <a:off x="7632120" y="42705"/>
            <a:ext cx="1393405" cy="1378259"/>
          </a:xfrm>
          <a:prstGeom prst="rect">
            <a:avLst/>
          </a:prstGeom>
        </p:spPr>
      </p:pic>
      <p:sp>
        <p:nvSpPr>
          <p:cNvPr id="5" name="Content Placeholder 2">
            <a:extLst>
              <a:ext uri="{FF2B5EF4-FFF2-40B4-BE49-F238E27FC236}">
                <a16:creationId xmlns:a16="http://schemas.microsoft.com/office/drawing/2014/main" id="{BA154762-A659-A690-3912-2E68C95DA6DD}"/>
              </a:ext>
            </a:extLst>
          </p:cNvPr>
          <p:cNvSpPr txBox="1">
            <a:spLocks/>
          </p:cNvSpPr>
          <p:nvPr/>
        </p:nvSpPr>
        <p:spPr bwMode="auto">
          <a:xfrm>
            <a:off x="457200" y="3428999"/>
            <a:ext cx="8229600" cy="3096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FF00"/>
              </a:buClr>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Clr>
                <a:srgbClr val="FFFF00"/>
              </a:buClr>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Clr>
                <a:srgbClr val="FFFF00"/>
              </a:buClr>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Clr>
                <a:srgbClr val="FFFF00"/>
              </a:buClr>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Clr>
                <a:srgbClr val="FFFF00"/>
              </a:buClr>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1800" dirty="0"/>
              <a:t>18 USC 922(g)(3) – Possession of Firearms</a:t>
            </a:r>
          </a:p>
          <a:p>
            <a:pPr defTabSz="914400"/>
            <a:r>
              <a:rPr lang="en-US" sz="1800" dirty="0"/>
              <a:t>NGB Memorandum – 4 AUG 20</a:t>
            </a:r>
          </a:p>
          <a:p>
            <a:pPr lvl="1" defTabSz="914400"/>
            <a:r>
              <a:rPr lang="en-US" sz="1800" dirty="0"/>
              <a:t>Unit CDRs will notify Soldiers</a:t>
            </a:r>
          </a:p>
          <a:p>
            <a:pPr lvl="1" defTabSz="914400"/>
            <a:r>
              <a:rPr lang="en-US" sz="1800" dirty="0"/>
              <a:t>Prohibits possession of F&amp;A for an unlawful user of controlled subs.</a:t>
            </a:r>
          </a:p>
          <a:p>
            <a:pPr lvl="1" defTabSz="914400"/>
            <a:r>
              <a:rPr lang="en-US" sz="1800" dirty="0"/>
              <a:t>12 months from offense</a:t>
            </a:r>
          </a:p>
          <a:p>
            <a:pPr lvl="1" defTabSz="914400"/>
            <a:r>
              <a:rPr lang="en-US" sz="1800" dirty="0"/>
              <a:t>Military weapons exception</a:t>
            </a:r>
          </a:p>
          <a:p>
            <a:pPr defTabSz="914400"/>
            <a:r>
              <a:rPr lang="en-US" sz="1800" dirty="0"/>
              <a:t>No requirement that we request Soldier to turn in weapons to the Arms Room or that Unit maintain custody of the weapons</a:t>
            </a:r>
          </a:p>
          <a:p>
            <a:pPr defTabSz="914400"/>
            <a:r>
              <a:rPr lang="en-US" sz="1800" dirty="0"/>
              <a:t>Violations are a federal felony offense</a:t>
            </a:r>
          </a:p>
        </p:txBody>
      </p:sp>
    </p:spTree>
    <p:extLst>
      <p:ext uri="{BB962C8B-B14F-4D97-AF65-F5344CB8AC3E}">
        <p14:creationId xmlns:p14="http://schemas.microsoft.com/office/powerpoint/2010/main" val="2422452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672A-651C-7523-4CF6-86C4029A5F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A1CE65-D5C8-1194-C919-40BA1351D923}"/>
              </a:ext>
            </a:extLst>
          </p:cNvPr>
          <p:cNvSpPr>
            <a:spLocks noGrp="1"/>
          </p:cNvSpPr>
          <p:nvPr>
            <p:ph type="title"/>
          </p:nvPr>
        </p:nvSpPr>
        <p:spPr/>
        <p:txBody>
          <a:bodyPr/>
          <a:lstStyle/>
          <a:p>
            <a:pPr algn="ctr"/>
            <a:r>
              <a:rPr lang="en-US" dirty="0">
                <a:latin typeface="Arial"/>
                <a:ea typeface="ＭＳ Ｐゴシック"/>
                <a:cs typeface="Arial"/>
              </a:rPr>
              <a:t>Senseless suicide</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A0D2DAF9-6937-F8F3-9803-EF6FE967D36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C5399DAF-65AB-D39E-C91A-860ED071861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730168" y="1319260"/>
            <a:ext cx="2426698" cy="4714875"/>
          </a:xfrm>
        </p:spPr>
      </p:pic>
      <p:pic>
        <p:nvPicPr>
          <p:cNvPr id="4" name="Content Placeholder 4">
            <a:extLst>
              <a:ext uri="{FF2B5EF4-FFF2-40B4-BE49-F238E27FC236}">
                <a16:creationId xmlns:a16="http://schemas.microsoft.com/office/drawing/2014/main" id="{6B843D16-D39F-86DD-9CF0-65DD11FC3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67274" y="1875407"/>
            <a:ext cx="4660779" cy="31071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34B1777-70BA-B72E-F960-7D97E5DB7BBA}"/>
              </a:ext>
            </a:extLst>
          </p:cNvPr>
          <p:cNvPicPr>
            <a:picLocks noChangeAspect="1"/>
          </p:cNvPicPr>
          <p:nvPr/>
        </p:nvPicPr>
        <p:blipFill>
          <a:blip r:embed="rId7"/>
          <a:stretch>
            <a:fillRect/>
          </a:stretch>
        </p:blipFill>
        <p:spPr>
          <a:xfrm>
            <a:off x="8150433" y="0"/>
            <a:ext cx="987886" cy="1010995"/>
          </a:xfrm>
          <a:prstGeom prst="rect">
            <a:avLst/>
          </a:prstGeom>
        </p:spPr>
      </p:pic>
    </p:spTree>
    <p:extLst>
      <p:ext uri="{BB962C8B-B14F-4D97-AF65-F5344CB8AC3E}">
        <p14:creationId xmlns:p14="http://schemas.microsoft.com/office/powerpoint/2010/main" val="1101957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C4E8C-48DB-2F26-AE1C-4180DCD345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517861-3605-78C3-822A-B4DCEFA3B45D}"/>
              </a:ext>
            </a:extLst>
          </p:cNvPr>
          <p:cNvSpPr>
            <a:spLocks noGrp="1"/>
          </p:cNvSpPr>
          <p:nvPr>
            <p:ph type="title"/>
          </p:nvPr>
        </p:nvSpPr>
        <p:spPr/>
        <p:txBody>
          <a:bodyPr/>
          <a:lstStyle/>
          <a:p>
            <a:pPr algn="ctr"/>
            <a:r>
              <a:rPr lang="en-US" dirty="0">
                <a:latin typeface="Arial"/>
                <a:ea typeface="ＭＳ Ｐゴシック"/>
                <a:cs typeface="Arial"/>
              </a:rPr>
              <a:t>Marijuana/THC/CBD</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BD8A2334-C2E4-C08B-26A2-3CCBD2D7FA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E1DBE44-D128-833A-A917-C27DCC74C87D}"/>
              </a:ext>
            </a:extLst>
          </p:cNvPr>
          <p:cNvPicPr>
            <a:picLocks noChangeAspect="1"/>
          </p:cNvPicPr>
          <p:nvPr/>
        </p:nvPicPr>
        <p:blipFill>
          <a:blip r:embed="rId5"/>
          <a:stretch>
            <a:fillRect/>
          </a:stretch>
        </p:blipFill>
        <p:spPr>
          <a:xfrm>
            <a:off x="8150433" y="0"/>
            <a:ext cx="987886" cy="1010995"/>
          </a:xfrm>
          <a:prstGeom prst="rect">
            <a:avLst/>
          </a:prstGeom>
        </p:spPr>
      </p:pic>
      <p:pic>
        <p:nvPicPr>
          <p:cNvPr id="4098" name="Picture 2" descr="Extra Strength CBD Gummies">
            <a:extLst>
              <a:ext uri="{FF2B5EF4-FFF2-40B4-BE49-F238E27FC236}">
                <a16:creationId xmlns:a16="http://schemas.microsoft.com/office/drawing/2014/main" id="{80140634-8BFA-1F80-7CBC-02B7012B3C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7934" y="1044465"/>
            <a:ext cx="1559379" cy="15593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BD ESSENTIALS - Updated January 2026 - 2464 W 12600 S, Riverton, Utah -  Vape Shops - Phone Number - Yelp">
            <a:extLst>
              <a:ext uri="{FF2B5EF4-FFF2-40B4-BE49-F238E27FC236}">
                <a16:creationId xmlns:a16="http://schemas.microsoft.com/office/drawing/2014/main" id="{60BD7487-8B1A-08ED-8E2B-5B381F8837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3992" y="1044465"/>
            <a:ext cx="2802896" cy="210348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extLst>
              <a:ext uri="{FF2B5EF4-FFF2-40B4-BE49-F238E27FC236}">
                <a16:creationId xmlns:a16="http://schemas.microsoft.com/office/drawing/2014/main" id="{B34A27E4-E6F9-31A0-D598-A9B4C2C95978}"/>
              </a:ext>
            </a:extLst>
          </p:cNvPr>
          <p:cNvSpPr>
            <a:spLocks noChangeAspect="1" noChangeArrowheads="1"/>
          </p:cNvSpPr>
          <p:nvPr/>
        </p:nvSpPr>
        <p:spPr bwMode="auto">
          <a:xfrm>
            <a:off x="3567113" y="1947863"/>
            <a:ext cx="2009775" cy="2962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Liv Relief Transdermal 1:1 Cream | Tokyo Smoke">
            <a:extLst>
              <a:ext uri="{FF2B5EF4-FFF2-40B4-BE49-F238E27FC236}">
                <a16:creationId xmlns:a16="http://schemas.microsoft.com/office/drawing/2014/main" id="{D6E516D7-7D38-FC9F-AB0F-DCB2C6A508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6278" y="2697481"/>
            <a:ext cx="1787979" cy="178797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hink Smoking Cannabis Won't Damage ...">
            <a:extLst>
              <a:ext uri="{FF2B5EF4-FFF2-40B4-BE49-F238E27FC236}">
                <a16:creationId xmlns:a16="http://schemas.microsoft.com/office/drawing/2014/main" id="{02D26811-DEEE-110A-0036-6BECE5D365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318" y="1694090"/>
            <a:ext cx="20574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Students and experts discuss medical marijuana use - The State News">
            <a:extLst>
              <a:ext uri="{FF2B5EF4-FFF2-40B4-BE49-F238E27FC236}">
                <a16:creationId xmlns:a16="http://schemas.microsoft.com/office/drawing/2014/main" id="{1A0CA1ED-F421-4A3F-97A2-2A9E68E5689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992" y="3296200"/>
            <a:ext cx="2305626" cy="16139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Unit prevention leader: More than 'just a pee collector' | Article | The  United States Army">
            <a:extLst>
              <a:ext uri="{FF2B5EF4-FFF2-40B4-BE49-F238E27FC236}">
                <a16:creationId xmlns:a16="http://schemas.microsoft.com/office/drawing/2014/main" id="{22A7857A-E8F2-C408-0124-544533022F3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0800000" flipV="1">
            <a:off x="5576888" y="4485868"/>
            <a:ext cx="2721358" cy="181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26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0E9C0-058E-215A-9109-F01CFC749E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9A3603-7339-3B84-D721-FD30BFF82457}"/>
              </a:ext>
            </a:extLst>
          </p:cNvPr>
          <p:cNvSpPr>
            <a:spLocks noGrp="1"/>
          </p:cNvSpPr>
          <p:nvPr>
            <p:ph type="title"/>
          </p:nvPr>
        </p:nvSpPr>
        <p:spPr/>
        <p:txBody>
          <a:bodyPr/>
          <a:lstStyle/>
          <a:p>
            <a:pPr algn="ctr"/>
            <a:r>
              <a:rPr lang="en-US" dirty="0">
                <a:latin typeface="Arial"/>
                <a:ea typeface="ＭＳ Ｐゴシック"/>
                <a:cs typeface="Arial"/>
              </a:rPr>
              <a:t>Drink with me</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DA602C8B-2B73-F5C1-5A27-780E0B7C42F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6D77E1-75FE-300C-DDD8-12B637B43754}"/>
              </a:ext>
            </a:extLst>
          </p:cNvPr>
          <p:cNvPicPr>
            <a:picLocks noChangeAspect="1"/>
          </p:cNvPicPr>
          <p:nvPr/>
        </p:nvPicPr>
        <p:blipFill>
          <a:blip r:embed="rId5"/>
          <a:stretch>
            <a:fillRect/>
          </a:stretch>
        </p:blipFill>
        <p:spPr>
          <a:xfrm>
            <a:off x="8150433" y="0"/>
            <a:ext cx="987886" cy="1010995"/>
          </a:xfrm>
          <a:prstGeom prst="rect">
            <a:avLst/>
          </a:prstGeom>
        </p:spPr>
      </p:pic>
      <p:pic>
        <p:nvPicPr>
          <p:cNvPr id="6" name="Picture 5">
            <a:extLst>
              <a:ext uri="{FF2B5EF4-FFF2-40B4-BE49-F238E27FC236}">
                <a16:creationId xmlns:a16="http://schemas.microsoft.com/office/drawing/2014/main" id="{D17556D3-9424-0433-3358-0CE50C0AE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890587"/>
            <a:ext cx="7620000" cy="5076825"/>
          </a:xfrm>
          <a:prstGeom prst="rect">
            <a:avLst/>
          </a:prstGeom>
        </p:spPr>
      </p:pic>
    </p:spTree>
    <p:extLst>
      <p:ext uri="{BB962C8B-B14F-4D97-AF65-F5344CB8AC3E}">
        <p14:creationId xmlns:p14="http://schemas.microsoft.com/office/powerpoint/2010/main" val="1212607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3772E-A135-5C39-3359-EA0C1D245B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3892C6A-D498-F2CE-0C9A-CD0CAD854869}"/>
              </a:ext>
            </a:extLst>
          </p:cNvPr>
          <p:cNvSpPr>
            <a:spLocks noGrp="1"/>
          </p:cNvSpPr>
          <p:nvPr>
            <p:ph type="title"/>
          </p:nvPr>
        </p:nvSpPr>
        <p:spPr/>
        <p:txBody>
          <a:bodyPr/>
          <a:lstStyle/>
          <a:p>
            <a:pPr algn="ctr"/>
            <a:r>
              <a:rPr lang="en-US" dirty="0">
                <a:latin typeface="Arial"/>
                <a:ea typeface="ＭＳ Ｐゴシック"/>
                <a:cs typeface="Arial"/>
              </a:rPr>
              <a:t>Decide sooner</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CFFE3AE7-48F7-2590-7063-46E153451FC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53465F9-F020-54CE-D42A-25621A70798F}"/>
              </a:ext>
            </a:extLst>
          </p:cNvPr>
          <p:cNvPicPr>
            <a:picLocks noChangeAspect="1"/>
          </p:cNvPicPr>
          <p:nvPr/>
        </p:nvPicPr>
        <p:blipFill>
          <a:blip r:embed="rId5"/>
          <a:stretch>
            <a:fillRect/>
          </a:stretch>
        </p:blipFill>
        <p:spPr>
          <a:xfrm>
            <a:off x="8150433" y="0"/>
            <a:ext cx="987886" cy="1010995"/>
          </a:xfrm>
          <a:prstGeom prst="rect">
            <a:avLst/>
          </a:prstGeom>
        </p:spPr>
      </p:pic>
      <p:sp>
        <p:nvSpPr>
          <p:cNvPr id="2" name="Arrow: Left-Right 1">
            <a:extLst>
              <a:ext uri="{FF2B5EF4-FFF2-40B4-BE49-F238E27FC236}">
                <a16:creationId xmlns:a16="http://schemas.microsoft.com/office/drawing/2014/main" id="{0E3D3563-F306-E4F8-B2B8-0EA87CD11B63}"/>
              </a:ext>
            </a:extLst>
          </p:cNvPr>
          <p:cNvSpPr/>
          <p:nvPr/>
        </p:nvSpPr>
        <p:spPr>
          <a:xfrm>
            <a:off x="579664" y="3216729"/>
            <a:ext cx="8123465" cy="27758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Amazon.com: SASBSC Police Car Toys for Boys Age 3-12 Metal ...">
            <a:extLst>
              <a:ext uri="{FF2B5EF4-FFF2-40B4-BE49-F238E27FC236}">
                <a16:creationId xmlns:a16="http://schemas.microsoft.com/office/drawing/2014/main" id="{8A66758B-7669-5D71-0C9E-2E869C0BCCF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Pulled Over for a DUI ...">
            <a:extLst>
              <a:ext uri="{FF2B5EF4-FFF2-40B4-BE49-F238E27FC236}">
                <a16:creationId xmlns:a16="http://schemas.microsoft.com/office/drawing/2014/main" id="{3022AA8A-5950-BFD0-941E-D45E86B589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284" y="3795380"/>
            <a:ext cx="1934695" cy="1339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 prevention leader: More than 'just a pee collector' | Article | The  United States Army">
            <a:extLst>
              <a:ext uri="{FF2B5EF4-FFF2-40B4-BE49-F238E27FC236}">
                <a16:creationId xmlns:a16="http://schemas.microsoft.com/office/drawing/2014/main" id="{85D8459F-38C8-E2EB-A676-C404E70FA6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4216853" y="3649436"/>
            <a:ext cx="1881867" cy="1254578"/>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Connector 6">
            <a:extLst>
              <a:ext uri="{FF2B5EF4-FFF2-40B4-BE49-F238E27FC236}">
                <a16:creationId xmlns:a16="http://schemas.microsoft.com/office/drawing/2014/main" id="{BC37A709-DB6B-6E5C-7382-72070FB2FCA6}"/>
              </a:ext>
            </a:extLst>
          </p:cNvPr>
          <p:cNvSpPr/>
          <p:nvPr/>
        </p:nvSpPr>
        <p:spPr>
          <a:xfrm>
            <a:off x="898752" y="3216728"/>
            <a:ext cx="310243" cy="2775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EF573011-E84C-66F6-84BE-E08AE923B79C}"/>
              </a:ext>
            </a:extLst>
          </p:cNvPr>
          <p:cNvSpPr/>
          <p:nvPr/>
        </p:nvSpPr>
        <p:spPr>
          <a:xfrm>
            <a:off x="2056039" y="3216728"/>
            <a:ext cx="310243" cy="2775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98DAB7B2-AFAA-6818-0E9E-2C0541A0CFA4}"/>
              </a:ext>
            </a:extLst>
          </p:cNvPr>
          <p:cNvSpPr/>
          <p:nvPr/>
        </p:nvSpPr>
        <p:spPr>
          <a:xfrm>
            <a:off x="3137745" y="3216728"/>
            <a:ext cx="310243" cy="2775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6DEF3E10-7702-83F4-A688-FD687F240A3E}"/>
              </a:ext>
            </a:extLst>
          </p:cNvPr>
          <p:cNvSpPr/>
          <p:nvPr/>
        </p:nvSpPr>
        <p:spPr>
          <a:xfrm>
            <a:off x="5002664" y="3193597"/>
            <a:ext cx="310243" cy="2775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E4CDDE1B-E7A6-D217-B6EC-1F50AA5DA396}"/>
              </a:ext>
            </a:extLst>
          </p:cNvPr>
          <p:cNvSpPr/>
          <p:nvPr/>
        </p:nvSpPr>
        <p:spPr>
          <a:xfrm>
            <a:off x="7523509" y="3216728"/>
            <a:ext cx="310243" cy="2775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8B4D8B1-DE9F-9786-D6CD-A962A1C759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653" y="3904968"/>
            <a:ext cx="1934695" cy="1288991"/>
          </a:xfrm>
          <a:prstGeom prst="rect">
            <a:avLst/>
          </a:prstGeom>
        </p:spPr>
      </p:pic>
    </p:spTree>
    <p:extLst>
      <p:ext uri="{BB962C8B-B14F-4D97-AF65-F5344CB8AC3E}">
        <p14:creationId xmlns:p14="http://schemas.microsoft.com/office/powerpoint/2010/main" val="3978037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66849-05CB-03A3-F8EE-D072E46689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322B55-F43C-FFF1-EF36-B842A6B02FDB}"/>
              </a:ext>
            </a:extLst>
          </p:cNvPr>
          <p:cNvSpPr>
            <a:spLocks noGrp="1"/>
          </p:cNvSpPr>
          <p:nvPr>
            <p:ph type="title"/>
          </p:nvPr>
        </p:nvSpPr>
        <p:spPr/>
        <p:txBody>
          <a:bodyPr/>
          <a:lstStyle/>
          <a:p>
            <a:pPr algn="ctr"/>
            <a:r>
              <a:rPr lang="en-US" dirty="0">
                <a:latin typeface="Arial"/>
                <a:ea typeface="ＭＳ Ｐゴシック"/>
                <a:cs typeface="Arial"/>
              </a:rPr>
              <a:t>Drink on purpose</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0CFA083A-99CF-6B5C-CBE7-9A60C6E4162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C5E27E-B0C6-0F02-3555-4BE41AB30C95}"/>
              </a:ext>
            </a:extLst>
          </p:cNvPr>
          <p:cNvPicPr>
            <a:picLocks noChangeAspect="1"/>
          </p:cNvPicPr>
          <p:nvPr/>
        </p:nvPicPr>
        <p:blipFill>
          <a:blip r:embed="rId5"/>
          <a:stretch>
            <a:fillRect/>
          </a:stretch>
        </p:blipFill>
        <p:spPr>
          <a:xfrm>
            <a:off x="8150433" y="0"/>
            <a:ext cx="987886" cy="1010995"/>
          </a:xfrm>
          <a:prstGeom prst="rect">
            <a:avLst/>
          </a:prstGeom>
        </p:spPr>
      </p:pic>
      <p:pic>
        <p:nvPicPr>
          <p:cNvPr id="8" name="Picture 7">
            <a:extLst>
              <a:ext uri="{FF2B5EF4-FFF2-40B4-BE49-F238E27FC236}">
                <a16:creationId xmlns:a16="http://schemas.microsoft.com/office/drawing/2014/main" id="{73EFE5A6-9DE8-2081-FE69-7BBEE77C9585}"/>
              </a:ext>
            </a:extLst>
          </p:cNvPr>
          <p:cNvPicPr>
            <a:picLocks noChangeAspect="1"/>
          </p:cNvPicPr>
          <p:nvPr/>
        </p:nvPicPr>
        <p:blipFill>
          <a:blip r:embed="rId6"/>
          <a:stretch>
            <a:fillRect/>
          </a:stretch>
        </p:blipFill>
        <p:spPr>
          <a:xfrm>
            <a:off x="624061" y="1215141"/>
            <a:ext cx="2376535" cy="3564803"/>
          </a:xfrm>
          <a:prstGeom prst="rect">
            <a:avLst/>
          </a:prstGeom>
        </p:spPr>
      </p:pic>
      <p:pic>
        <p:nvPicPr>
          <p:cNvPr id="12" name="Picture 11">
            <a:extLst>
              <a:ext uri="{FF2B5EF4-FFF2-40B4-BE49-F238E27FC236}">
                <a16:creationId xmlns:a16="http://schemas.microsoft.com/office/drawing/2014/main" id="{83C71B2F-EA6A-F85B-45D8-F2676FA498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8343" y="1466850"/>
            <a:ext cx="2333625" cy="1962150"/>
          </a:xfrm>
          <a:prstGeom prst="rect">
            <a:avLst/>
          </a:prstGeom>
        </p:spPr>
      </p:pic>
      <p:pic>
        <p:nvPicPr>
          <p:cNvPr id="14" name="Picture 13">
            <a:extLst>
              <a:ext uri="{FF2B5EF4-FFF2-40B4-BE49-F238E27FC236}">
                <a16:creationId xmlns:a16="http://schemas.microsoft.com/office/drawing/2014/main" id="{0328CD53-A387-057B-A122-C0EFF08AE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9715" y="1581150"/>
            <a:ext cx="2466975" cy="1847850"/>
          </a:xfrm>
          <a:prstGeom prst="rect">
            <a:avLst/>
          </a:prstGeom>
        </p:spPr>
      </p:pic>
      <p:pic>
        <p:nvPicPr>
          <p:cNvPr id="16" name="Picture 15">
            <a:extLst>
              <a:ext uri="{FF2B5EF4-FFF2-40B4-BE49-F238E27FC236}">
                <a16:creationId xmlns:a16="http://schemas.microsoft.com/office/drawing/2014/main" id="{9B9208A6-8855-F8DC-14A7-F6E641F483CA}"/>
              </a:ext>
            </a:extLst>
          </p:cNvPr>
          <p:cNvPicPr>
            <a:picLocks noChangeAspect="1"/>
          </p:cNvPicPr>
          <p:nvPr/>
        </p:nvPicPr>
        <p:blipFill>
          <a:blip r:embed="rId9"/>
          <a:stretch>
            <a:fillRect/>
          </a:stretch>
        </p:blipFill>
        <p:spPr>
          <a:xfrm>
            <a:off x="5042902" y="3729036"/>
            <a:ext cx="2333625" cy="2333625"/>
          </a:xfrm>
          <a:prstGeom prst="rect">
            <a:avLst/>
          </a:prstGeom>
        </p:spPr>
      </p:pic>
      <p:pic>
        <p:nvPicPr>
          <p:cNvPr id="2" name="Picture 1">
            <a:extLst>
              <a:ext uri="{FF2B5EF4-FFF2-40B4-BE49-F238E27FC236}">
                <a16:creationId xmlns:a16="http://schemas.microsoft.com/office/drawing/2014/main" id="{972FCC6B-8068-5846-8A04-5FE8C0589B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7604" y="5030537"/>
            <a:ext cx="816429" cy="1224644"/>
          </a:xfrm>
          <a:prstGeom prst="rect">
            <a:avLst/>
          </a:prstGeom>
        </p:spPr>
      </p:pic>
      <p:pic>
        <p:nvPicPr>
          <p:cNvPr id="4" name="Picture 3">
            <a:extLst>
              <a:ext uri="{FF2B5EF4-FFF2-40B4-BE49-F238E27FC236}">
                <a16:creationId xmlns:a16="http://schemas.microsoft.com/office/drawing/2014/main" id="{7FB25D3F-5E43-EBBE-35FB-B3FD4B4ED2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846" y="5030537"/>
            <a:ext cx="816429" cy="1224644"/>
          </a:xfrm>
          <a:prstGeom prst="rect">
            <a:avLst/>
          </a:prstGeom>
        </p:spPr>
      </p:pic>
      <p:pic>
        <p:nvPicPr>
          <p:cNvPr id="6" name="Picture 5">
            <a:extLst>
              <a:ext uri="{FF2B5EF4-FFF2-40B4-BE49-F238E27FC236}">
                <a16:creationId xmlns:a16="http://schemas.microsoft.com/office/drawing/2014/main" id="{55277509-08D4-BCDC-2E8F-C36EADC27D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9386" y="5030537"/>
            <a:ext cx="816429" cy="1224644"/>
          </a:xfrm>
          <a:prstGeom prst="rect">
            <a:avLst/>
          </a:prstGeom>
        </p:spPr>
      </p:pic>
      <p:pic>
        <p:nvPicPr>
          <p:cNvPr id="7" name="Picture 6">
            <a:extLst>
              <a:ext uri="{FF2B5EF4-FFF2-40B4-BE49-F238E27FC236}">
                <a16:creationId xmlns:a16="http://schemas.microsoft.com/office/drawing/2014/main" id="{30692070-6684-FB07-7907-950C979765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9362" y="5018287"/>
            <a:ext cx="816429" cy="1224644"/>
          </a:xfrm>
          <a:prstGeom prst="rect">
            <a:avLst/>
          </a:prstGeom>
        </p:spPr>
      </p:pic>
    </p:spTree>
    <p:extLst>
      <p:ext uri="{BB962C8B-B14F-4D97-AF65-F5344CB8AC3E}">
        <p14:creationId xmlns:p14="http://schemas.microsoft.com/office/powerpoint/2010/main" val="1435982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B56-6C9E-45E5-063D-F9599405BE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BFF03-0A31-D945-79AC-79CDA0498F47}"/>
              </a:ext>
            </a:extLst>
          </p:cNvPr>
          <p:cNvSpPr>
            <a:spLocks noGrp="1"/>
          </p:cNvSpPr>
          <p:nvPr>
            <p:ph type="title"/>
          </p:nvPr>
        </p:nvSpPr>
        <p:spPr/>
        <p:txBody>
          <a:bodyPr/>
          <a:lstStyle/>
          <a:p>
            <a:r>
              <a:rPr lang="en-US" dirty="0">
                <a:latin typeface="Arial"/>
                <a:ea typeface="ＭＳ Ｐゴシック"/>
                <a:cs typeface="Arial"/>
              </a:rPr>
              <a:t>What are you getting out of this?</a:t>
            </a:r>
            <a:endParaRPr lang="en-US" dirty="0"/>
          </a:p>
        </p:txBody>
      </p:sp>
      <p:graphicFrame>
        <p:nvGraphicFramePr>
          <p:cNvPr id="4" name="Table 3">
            <a:extLst>
              <a:ext uri="{FF2B5EF4-FFF2-40B4-BE49-F238E27FC236}">
                <a16:creationId xmlns:a16="http://schemas.microsoft.com/office/drawing/2014/main" id="{CF44A242-C9B3-08E5-CBD0-753EF75AC49C}"/>
              </a:ext>
            </a:extLst>
          </p:cNvPr>
          <p:cNvGraphicFramePr>
            <a:graphicFrameLocks noGrp="1"/>
          </p:cNvGraphicFramePr>
          <p:nvPr>
            <p:extLst>
              <p:ext uri="{D42A27DB-BD31-4B8C-83A1-F6EECF244321}">
                <p14:modId xmlns:p14="http://schemas.microsoft.com/office/powerpoint/2010/main" val="161283093"/>
              </p:ext>
            </p:extLst>
          </p:nvPr>
        </p:nvGraphicFramePr>
        <p:xfrm>
          <a:off x="666975" y="722377"/>
          <a:ext cx="8127921" cy="5611001"/>
        </p:xfrm>
        <a:graphic>
          <a:graphicData uri="http://schemas.openxmlformats.org/drawingml/2006/table">
            <a:tbl>
              <a:tblPr firstRow="1" bandRow="1">
                <a:tableStyleId>{5C22544A-7EE6-4342-B048-85BDC9FD1C3A}</a:tableStyleId>
              </a:tblPr>
              <a:tblGrid>
                <a:gridCol w="1503625">
                  <a:extLst>
                    <a:ext uri="{9D8B030D-6E8A-4147-A177-3AD203B41FA5}">
                      <a16:colId xmlns:a16="http://schemas.microsoft.com/office/drawing/2014/main" val="3762068358"/>
                    </a:ext>
                  </a:extLst>
                </a:gridCol>
                <a:gridCol w="3447335">
                  <a:extLst>
                    <a:ext uri="{9D8B030D-6E8A-4147-A177-3AD203B41FA5}">
                      <a16:colId xmlns:a16="http://schemas.microsoft.com/office/drawing/2014/main" val="1012978254"/>
                    </a:ext>
                  </a:extLst>
                </a:gridCol>
                <a:gridCol w="3176961">
                  <a:extLst>
                    <a:ext uri="{9D8B030D-6E8A-4147-A177-3AD203B41FA5}">
                      <a16:colId xmlns:a16="http://schemas.microsoft.com/office/drawing/2014/main" val="3709546702"/>
                    </a:ext>
                  </a:extLst>
                </a:gridCol>
              </a:tblGrid>
              <a:tr h="581801">
                <a:tc>
                  <a:txBody>
                    <a:bodyPr/>
                    <a:lstStyle/>
                    <a:p>
                      <a:pPr algn="ctr"/>
                      <a:r>
                        <a:rPr lang="en-US" dirty="0"/>
                        <a:t>Substance</a:t>
                      </a:r>
                    </a:p>
                  </a:txBody>
                  <a:tcPr/>
                </a:tc>
                <a:tc>
                  <a:txBody>
                    <a:bodyPr/>
                    <a:lstStyle/>
                    <a:p>
                      <a:pPr algn="ctr"/>
                      <a:r>
                        <a:rPr lang="en-US" dirty="0"/>
                        <a:t>Motivations</a:t>
                      </a:r>
                    </a:p>
                  </a:txBody>
                  <a:tcPr/>
                </a:tc>
                <a:tc>
                  <a:txBody>
                    <a:bodyPr/>
                    <a:lstStyle/>
                    <a:p>
                      <a:pPr algn="ctr"/>
                      <a:r>
                        <a:rPr lang="en-US" dirty="0"/>
                        <a:t>Healthy Approaches</a:t>
                      </a:r>
                    </a:p>
                  </a:txBody>
                  <a:tcPr/>
                </a:tc>
                <a:extLst>
                  <a:ext uri="{0D108BD9-81ED-4DB2-BD59-A6C34878D82A}">
                    <a16:rowId xmlns:a16="http://schemas.microsoft.com/office/drawing/2014/main" val="166223764"/>
                  </a:ext>
                </a:extLst>
              </a:tr>
              <a:tr h="1245189">
                <a:tc>
                  <a:txBody>
                    <a:bodyPr/>
                    <a:lstStyle/>
                    <a:p>
                      <a:r>
                        <a:rPr lang="en-US" dirty="0"/>
                        <a:t>Alcohol</a:t>
                      </a:r>
                    </a:p>
                  </a:txBody>
                  <a:tcPr/>
                </a:tc>
                <a:tc>
                  <a:txBody>
                    <a:bodyPr/>
                    <a:lstStyle/>
                    <a:p>
                      <a:pPr marL="285750" indent="-285750">
                        <a:buFont typeface="Arial"/>
                        <a:buChar char="•"/>
                      </a:pPr>
                      <a:r>
                        <a:rPr lang="en-US" dirty="0"/>
                        <a:t>Escape/Avoidance/Coping</a:t>
                      </a:r>
                    </a:p>
                    <a:p>
                      <a:pPr marL="285750" lvl="0" indent="-285750">
                        <a:buFont typeface="Arial"/>
                        <a:buChar char="•"/>
                      </a:pPr>
                      <a:r>
                        <a:rPr lang="en-US" dirty="0"/>
                        <a:t>Winding down/relaxing</a:t>
                      </a:r>
                    </a:p>
                    <a:p>
                      <a:pPr marL="285750" lvl="0" indent="-285750">
                        <a:buFont typeface="Arial"/>
                        <a:buChar char="•"/>
                      </a:pPr>
                      <a:r>
                        <a:rPr lang="en-US" dirty="0"/>
                        <a:t>Social connection or pressure</a:t>
                      </a:r>
                    </a:p>
                    <a:p>
                      <a:pPr marL="285750" lvl="0" indent="-285750">
                        <a:buFont typeface="Arial"/>
                        <a:buChar char="•"/>
                      </a:pPr>
                      <a:r>
                        <a:rPr lang="en-US" dirty="0"/>
                        <a:t>Sense of control (all)</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Breath work and meditation</a:t>
                      </a:r>
                    </a:p>
                    <a:p>
                      <a:pPr marL="285750" lvl="0" indent="-285750">
                        <a:buClr>
                          <a:srgbClr val="000000"/>
                        </a:buClr>
                        <a:buFont typeface="Arial,Sans-Serif"/>
                        <a:buChar char="•"/>
                      </a:pPr>
                      <a:r>
                        <a:rPr lang="en-US" sz="1800" b="0" i="0" u="none" strike="noStrike" noProof="0" dirty="0">
                          <a:solidFill>
                            <a:srgbClr val="000000"/>
                          </a:solidFill>
                          <a:latin typeface="Arial"/>
                        </a:rPr>
                        <a:t>Relationships/support systems</a:t>
                      </a:r>
                    </a:p>
                    <a:p>
                      <a:pPr marL="285750" lvl="0" indent="-285750">
                        <a:buClr>
                          <a:srgbClr val="000000"/>
                        </a:buClr>
                        <a:buFont typeface="Arial,Sans-Serif"/>
                        <a:buChar char="•"/>
                      </a:pPr>
                      <a:r>
                        <a:rPr lang="en-US" sz="1800" b="0" i="0" u="none" strike="noStrike" noProof="0" dirty="0">
                          <a:solidFill>
                            <a:srgbClr val="000000"/>
                          </a:solidFill>
                          <a:latin typeface="Arial"/>
                        </a:rPr>
                        <a:t>Alternative drinks/rituals</a:t>
                      </a:r>
                    </a:p>
                  </a:txBody>
                  <a:tcPr/>
                </a:tc>
                <a:extLst>
                  <a:ext uri="{0D108BD9-81ED-4DB2-BD59-A6C34878D82A}">
                    <a16:rowId xmlns:a16="http://schemas.microsoft.com/office/drawing/2014/main" val="1511066789"/>
                  </a:ext>
                </a:extLst>
              </a:tr>
              <a:tr h="1011716">
                <a:tc>
                  <a:txBody>
                    <a:bodyPr/>
                    <a:lstStyle/>
                    <a:p>
                      <a:r>
                        <a:rPr lang="en-US" dirty="0"/>
                        <a:t>Marijuana</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Sleep</a:t>
                      </a:r>
                    </a:p>
                    <a:p>
                      <a:pPr marL="285750" lvl="0" indent="-285750">
                        <a:buClr>
                          <a:srgbClr val="000000"/>
                        </a:buClr>
                        <a:buFont typeface="Arial,Sans-Serif"/>
                        <a:buChar char="•"/>
                      </a:pPr>
                      <a:r>
                        <a:rPr lang="en-US" sz="1800" b="0" i="0" u="none" strike="noStrike" noProof="0" dirty="0">
                          <a:solidFill>
                            <a:srgbClr val="000000"/>
                          </a:solidFill>
                          <a:latin typeface="Arial"/>
                        </a:rPr>
                        <a:t>Anxiety management</a:t>
                      </a:r>
                    </a:p>
                    <a:p>
                      <a:pPr marL="285750" lvl="0" indent="-285750">
                        <a:buClr>
                          <a:srgbClr val="000000"/>
                        </a:buClr>
                        <a:buFont typeface="Arial,Sans-Serif"/>
                        <a:buChar char="•"/>
                      </a:pPr>
                      <a:r>
                        <a:rPr lang="en-US" sz="1800" b="0" i="0" u="none" strike="noStrike" noProof="0" dirty="0">
                          <a:solidFill>
                            <a:srgbClr val="000000"/>
                          </a:solidFill>
                          <a:latin typeface="Arial"/>
                        </a:rPr>
                        <a:t>Social connection</a:t>
                      </a:r>
                    </a:p>
                    <a:p>
                      <a:pPr marL="285750" lvl="0" indent="-285750">
                        <a:buClr>
                          <a:srgbClr val="000000"/>
                        </a:buClr>
                        <a:buFont typeface="Arial,Sans-Serif"/>
                        <a:buChar char="•"/>
                      </a:pPr>
                      <a:r>
                        <a:rPr lang="en-US" sz="1800" b="0" i="0" u="none" strike="noStrike" noProof="0" dirty="0">
                          <a:solidFill>
                            <a:srgbClr val="000000"/>
                          </a:solidFill>
                          <a:latin typeface="Arial"/>
                        </a:rPr>
                        <a:t>Mental health symptoms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Spirituality/rituals</a:t>
                      </a:r>
                    </a:p>
                    <a:p>
                      <a:pPr marL="285750" lvl="0" indent="-285750">
                        <a:buClr>
                          <a:srgbClr val="000000"/>
                        </a:buClr>
                        <a:buFont typeface="Arial,Sans-Serif"/>
                        <a:buChar char="•"/>
                      </a:pPr>
                      <a:r>
                        <a:rPr lang="en-US" sz="1800" b="0" i="0" u="none" strike="noStrike" noProof="0" dirty="0">
                          <a:solidFill>
                            <a:srgbClr val="000000"/>
                          </a:solidFill>
                          <a:latin typeface="Arial"/>
                        </a:rPr>
                        <a:t>Sleep hygiene</a:t>
                      </a:r>
                    </a:p>
                    <a:p>
                      <a:pPr marL="285750" lvl="0" indent="-285750">
                        <a:buClr>
                          <a:srgbClr val="000000"/>
                        </a:buClr>
                        <a:buFont typeface="Arial,Sans-Serif"/>
                        <a:buChar char="•"/>
                      </a:pPr>
                      <a:r>
                        <a:rPr lang="en-US" sz="1800" b="0" i="0" u="none" strike="noStrike" noProof="0" dirty="0">
                          <a:solidFill>
                            <a:srgbClr val="000000"/>
                          </a:solidFill>
                          <a:latin typeface="Arial"/>
                        </a:rPr>
                        <a:t>Hobbies (all)</a:t>
                      </a:r>
                    </a:p>
                  </a:txBody>
                  <a:tcPr/>
                </a:tc>
                <a:extLst>
                  <a:ext uri="{0D108BD9-81ED-4DB2-BD59-A6C34878D82A}">
                    <a16:rowId xmlns:a16="http://schemas.microsoft.com/office/drawing/2014/main" val="1512208225"/>
                  </a:ext>
                </a:extLst>
              </a:tr>
              <a:tr h="896943">
                <a:tc>
                  <a:txBody>
                    <a:bodyPr/>
                    <a:lstStyle/>
                    <a:p>
                      <a:r>
                        <a:rPr lang="en-US" dirty="0"/>
                        <a:t>Opioids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Pain management</a:t>
                      </a:r>
                    </a:p>
                    <a:p>
                      <a:pPr marL="285750" lvl="0" indent="-285750">
                        <a:buClr>
                          <a:srgbClr val="000000"/>
                        </a:buClr>
                        <a:buFont typeface="Arial,Sans-Serif"/>
                        <a:buChar char="•"/>
                      </a:pPr>
                      <a:r>
                        <a:rPr lang="en-US" sz="1800" b="0" i="0" u="none" strike="noStrike" noProof="0" dirty="0">
                          <a:solidFill>
                            <a:srgbClr val="000000"/>
                          </a:solidFill>
                          <a:latin typeface="Arial"/>
                        </a:rPr>
                        <a:t>Euphoria</a:t>
                      </a:r>
                    </a:p>
                    <a:p>
                      <a:pPr marL="285750" lvl="0" indent="-285750">
                        <a:buClr>
                          <a:srgbClr val="000000"/>
                        </a:buClr>
                        <a:buFont typeface="Arial,Sans-Serif"/>
                        <a:buChar char="•"/>
                      </a:pPr>
                      <a:r>
                        <a:rPr lang="en-US" sz="1800" b="0" i="0" u="none" strike="noStrike" noProof="0" dirty="0">
                          <a:solidFill>
                            <a:srgbClr val="000000"/>
                          </a:solidFill>
                          <a:latin typeface="Arial"/>
                        </a:rPr>
                        <a:t>Escape/avoidance/coping</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Meditation </a:t>
                      </a:r>
                    </a:p>
                    <a:p>
                      <a:pPr marL="285750" lvl="0" indent="-285750">
                        <a:buClr>
                          <a:srgbClr val="000000"/>
                        </a:buClr>
                        <a:buFont typeface="Arial,Sans-Serif"/>
                        <a:buChar char="•"/>
                      </a:pPr>
                      <a:r>
                        <a:rPr lang="en-US" sz="1800" b="0" i="0" u="none" strike="noStrike" noProof="0" dirty="0">
                          <a:solidFill>
                            <a:srgbClr val="000000"/>
                          </a:solidFill>
                          <a:latin typeface="Arial"/>
                        </a:rPr>
                        <a:t>Grounding/ Mindfulness </a:t>
                      </a:r>
                    </a:p>
                    <a:p>
                      <a:pPr marL="285750" lvl="0" indent="-285750">
                        <a:buClr>
                          <a:srgbClr val="000000"/>
                        </a:buClr>
                        <a:buFont typeface="Arial,Sans-Serif"/>
                        <a:buChar char="•"/>
                      </a:pPr>
                      <a:endParaRPr lang="en-US" sz="1800" b="0" i="0" u="none" strike="noStrike" noProof="0" dirty="0">
                        <a:solidFill>
                          <a:srgbClr val="000000"/>
                        </a:solidFill>
                        <a:latin typeface="Arial"/>
                      </a:endParaRPr>
                    </a:p>
                  </a:txBody>
                  <a:tcPr/>
                </a:tc>
                <a:extLst>
                  <a:ext uri="{0D108BD9-81ED-4DB2-BD59-A6C34878D82A}">
                    <a16:rowId xmlns:a16="http://schemas.microsoft.com/office/drawing/2014/main" val="1316087614"/>
                  </a:ext>
                </a:extLst>
              </a:tr>
              <a:tr h="1245189">
                <a:tc>
                  <a:txBody>
                    <a:bodyPr/>
                    <a:lstStyle/>
                    <a:p>
                      <a:r>
                        <a:rPr lang="en-US" dirty="0"/>
                        <a:t>Stimulants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Functioning</a:t>
                      </a:r>
                    </a:p>
                    <a:p>
                      <a:pPr marL="285750" lvl="0" indent="-285750">
                        <a:buClr>
                          <a:srgbClr val="000000"/>
                        </a:buClr>
                        <a:buFont typeface="Arial,Sans-Serif"/>
                        <a:buChar char="•"/>
                      </a:pPr>
                      <a:r>
                        <a:rPr lang="en-US" sz="1800" b="0" i="0" u="none" strike="noStrike" noProof="0" dirty="0">
                          <a:solidFill>
                            <a:srgbClr val="000000"/>
                          </a:solidFill>
                          <a:latin typeface="Arial"/>
                        </a:rPr>
                        <a:t>Focus</a:t>
                      </a:r>
                    </a:p>
                    <a:p>
                      <a:pPr marL="285750" lvl="0" indent="-285750">
                        <a:buClr>
                          <a:srgbClr val="000000"/>
                        </a:buClr>
                        <a:buFont typeface="Arial,Sans-Serif"/>
                        <a:buChar char="•"/>
                      </a:pPr>
                      <a:r>
                        <a:rPr lang="en-US" sz="1800" b="0" i="0" u="none" strike="noStrike" noProof="0" dirty="0">
                          <a:solidFill>
                            <a:srgbClr val="000000"/>
                          </a:solidFill>
                          <a:latin typeface="Arial"/>
                        </a:rPr>
                        <a:t>Energy management</a:t>
                      </a:r>
                    </a:p>
                    <a:p>
                      <a:pPr marL="285750" lvl="0" indent="-285750">
                        <a:buClr>
                          <a:srgbClr val="000000"/>
                        </a:buClr>
                        <a:buFont typeface="Arial,Sans-Serif"/>
                        <a:buChar char="•"/>
                      </a:pPr>
                      <a:r>
                        <a:rPr lang="en-US" sz="1800" b="0" i="0" u="none" strike="noStrike" noProof="0" dirty="0">
                          <a:solidFill>
                            <a:srgbClr val="000000"/>
                          </a:solidFill>
                          <a:latin typeface="Arial"/>
                        </a:rPr>
                        <a:t>Deal with pressures/demands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Caffeine in moderation</a:t>
                      </a:r>
                    </a:p>
                    <a:p>
                      <a:pPr marL="285750" lvl="0" indent="-285750">
                        <a:buClr>
                          <a:srgbClr val="000000"/>
                        </a:buClr>
                        <a:buFont typeface="Arial,Sans-Serif"/>
                        <a:buChar char="•"/>
                      </a:pPr>
                      <a:r>
                        <a:rPr lang="en-US" sz="1800" b="0" i="0" u="none" strike="noStrike" noProof="0" dirty="0">
                          <a:solidFill>
                            <a:srgbClr val="000000"/>
                          </a:solidFill>
                          <a:latin typeface="Arial"/>
                        </a:rPr>
                        <a:t>Breath work </a:t>
                      </a:r>
                    </a:p>
                    <a:p>
                      <a:pPr marL="285750" lvl="0" indent="-285750">
                        <a:buClr>
                          <a:srgbClr val="000000"/>
                        </a:buClr>
                        <a:buFont typeface="Arial,Sans-Serif"/>
                        <a:buChar char="•"/>
                      </a:pPr>
                      <a:r>
                        <a:rPr lang="en-US" sz="1800" b="0" i="0" u="none" strike="noStrike" noProof="0" dirty="0">
                          <a:solidFill>
                            <a:srgbClr val="000000"/>
                          </a:solidFill>
                          <a:latin typeface="Arial"/>
                        </a:rPr>
                        <a:t>Exercise </a:t>
                      </a:r>
                    </a:p>
                    <a:p>
                      <a:pPr marL="285750" lvl="0" indent="-285750">
                        <a:buClr>
                          <a:srgbClr val="000000"/>
                        </a:buClr>
                        <a:buFont typeface="Arial,Sans-Serif"/>
                        <a:buChar char="•"/>
                      </a:pPr>
                      <a:endParaRPr lang="en-US" sz="1800" b="0" i="0" u="none" strike="noStrike" noProof="0" dirty="0">
                        <a:solidFill>
                          <a:srgbClr val="000000"/>
                        </a:solidFill>
                        <a:latin typeface="Arial"/>
                      </a:endParaRPr>
                    </a:p>
                  </a:txBody>
                  <a:tcPr/>
                </a:tc>
                <a:extLst>
                  <a:ext uri="{0D108BD9-81ED-4DB2-BD59-A6C34878D82A}">
                    <a16:rowId xmlns:a16="http://schemas.microsoft.com/office/drawing/2014/main" val="1737924160"/>
                  </a:ext>
                </a:extLst>
              </a:tr>
            </a:tbl>
          </a:graphicData>
        </a:graphic>
      </p:graphicFrame>
      <p:sp>
        <p:nvSpPr>
          <p:cNvPr id="3" name="Arrow: Right 2">
            <a:extLst>
              <a:ext uri="{FF2B5EF4-FFF2-40B4-BE49-F238E27FC236}">
                <a16:creationId xmlns:a16="http://schemas.microsoft.com/office/drawing/2014/main" id="{C5124416-A4D1-E06D-86A8-006D5F832C16}"/>
              </a:ext>
            </a:extLst>
          </p:cNvPr>
          <p:cNvSpPr/>
          <p:nvPr/>
        </p:nvSpPr>
        <p:spPr>
          <a:xfrm>
            <a:off x="4730935" y="850603"/>
            <a:ext cx="978196" cy="170121"/>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F9C2BBD9-C3B3-EFC8-102F-82B87CA36790}"/>
              </a:ext>
            </a:extLst>
          </p:cNvPr>
          <p:cNvSpPr/>
          <p:nvPr/>
        </p:nvSpPr>
        <p:spPr>
          <a:xfrm rot="10800000">
            <a:off x="2029048" y="850604"/>
            <a:ext cx="978196" cy="170121"/>
          </a:xfrm>
          <a:prstGeom prst="rightArrow">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045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ECAC-99F1-C469-C9F9-BFF4E6E9FC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CFF758-1445-867D-AF9E-5B09E426B280}"/>
              </a:ext>
            </a:extLst>
          </p:cNvPr>
          <p:cNvSpPr>
            <a:spLocks noGrp="1"/>
          </p:cNvSpPr>
          <p:nvPr>
            <p:ph type="title"/>
          </p:nvPr>
        </p:nvSpPr>
        <p:spPr/>
        <p:txBody>
          <a:bodyPr/>
          <a:lstStyle/>
          <a:p>
            <a:pPr algn="ctr"/>
            <a:r>
              <a:rPr lang="en-US" dirty="0">
                <a:latin typeface="Arial"/>
                <a:ea typeface="ＭＳ Ｐゴシック"/>
                <a:cs typeface="Arial"/>
              </a:rPr>
              <a:t>Habits and discipline</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0350E658-DBAB-BF25-7FEF-7B7AC37652E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AB9564B-811B-04F1-7452-A0897548667D}"/>
              </a:ext>
            </a:extLst>
          </p:cNvPr>
          <p:cNvPicPr>
            <a:picLocks noChangeAspect="1"/>
          </p:cNvPicPr>
          <p:nvPr/>
        </p:nvPicPr>
        <p:blipFill>
          <a:blip r:embed="rId5"/>
          <a:stretch>
            <a:fillRect/>
          </a:stretch>
        </p:blipFill>
        <p:spPr>
          <a:xfrm>
            <a:off x="8150433" y="0"/>
            <a:ext cx="987886" cy="1010995"/>
          </a:xfrm>
          <a:prstGeom prst="rect">
            <a:avLst/>
          </a:prstGeom>
        </p:spPr>
      </p:pic>
      <p:pic>
        <p:nvPicPr>
          <p:cNvPr id="8" name="Picture 7">
            <a:extLst>
              <a:ext uri="{FF2B5EF4-FFF2-40B4-BE49-F238E27FC236}">
                <a16:creationId xmlns:a16="http://schemas.microsoft.com/office/drawing/2014/main" id="{33B05659-8AF1-6321-31EA-F753CB686D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6870" y="3969802"/>
            <a:ext cx="2619375" cy="1743075"/>
          </a:xfrm>
          <a:prstGeom prst="rect">
            <a:avLst/>
          </a:prstGeom>
        </p:spPr>
      </p:pic>
      <p:pic>
        <p:nvPicPr>
          <p:cNvPr id="10" name="Picture 9">
            <a:extLst>
              <a:ext uri="{FF2B5EF4-FFF2-40B4-BE49-F238E27FC236}">
                <a16:creationId xmlns:a16="http://schemas.microsoft.com/office/drawing/2014/main" id="{3C4D156E-55CD-ABD1-9227-BB8A0DDB8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481" y="4279554"/>
            <a:ext cx="2466975" cy="1847850"/>
          </a:xfrm>
          <a:prstGeom prst="rect">
            <a:avLst/>
          </a:prstGeom>
        </p:spPr>
      </p:pic>
      <p:pic>
        <p:nvPicPr>
          <p:cNvPr id="12" name="Picture 11">
            <a:extLst>
              <a:ext uri="{FF2B5EF4-FFF2-40B4-BE49-F238E27FC236}">
                <a16:creationId xmlns:a16="http://schemas.microsoft.com/office/drawing/2014/main" id="{82DF4418-2E1E-BCFF-8E3D-B1ACD63BD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7331" y="1566473"/>
            <a:ext cx="2771777" cy="1847851"/>
          </a:xfrm>
          <a:prstGeom prst="rect">
            <a:avLst/>
          </a:prstGeom>
        </p:spPr>
      </p:pic>
      <p:pic>
        <p:nvPicPr>
          <p:cNvPr id="14" name="Picture 13">
            <a:extLst>
              <a:ext uri="{FF2B5EF4-FFF2-40B4-BE49-F238E27FC236}">
                <a16:creationId xmlns:a16="http://schemas.microsoft.com/office/drawing/2014/main" id="{F7BD8E18-3D71-C472-C536-E0BEC91074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567" y="1279115"/>
            <a:ext cx="2619375" cy="1743075"/>
          </a:xfrm>
          <a:prstGeom prst="rect">
            <a:avLst/>
          </a:prstGeom>
        </p:spPr>
      </p:pic>
      <p:pic>
        <p:nvPicPr>
          <p:cNvPr id="16" name="Picture 15">
            <a:extLst>
              <a:ext uri="{FF2B5EF4-FFF2-40B4-BE49-F238E27FC236}">
                <a16:creationId xmlns:a16="http://schemas.microsoft.com/office/drawing/2014/main" id="{42668A0D-2852-C572-8BDA-05664FCF49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3285" y="3706132"/>
            <a:ext cx="2246203" cy="1497347"/>
          </a:xfrm>
          <a:prstGeom prst="rect">
            <a:avLst/>
          </a:prstGeom>
        </p:spPr>
      </p:pic>
    </p:spTree>
    <p:extLst>
      <p:ext uri="{BB962C8B-B14F-4D97-AF65-F5344CB8AC3E}">
        <p14:creationId xmlns:p14="http://schemas.microsoft.com/office/powerpoint/2010/main" val="3423084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491D-67DF-06FA-4B05-576014DF74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7380A5-94E6-D1C4-82FE-9F418942EBA6}"/>
              </a:ext>
            </a:extLst>
          </p:cNvPr>
          <p:cNvSpPr>
            <a:spLocks noGrp="1"/>
          </p:cNvSpPr>
          <p:nvPr>
            <p:ph type="title"/>
          </p:nvPr>
        </p:nvSpPr>
        <p:spPr/>
        <p:txBody>
          <a:bodyPr/>
          <a:lstStyle/>
          <a:p>
            <a:pPr algn="ctr"/>
            <a:r>
              <a:rPr lang="en-US" dirty="0">
                <a:latin typeface="Arial"/>
                <a:ea typeface="ＭＳ Ｐゴシック"/>
                <a:cs typeface="Arial"/>
              </a:rPr>
              <a:t>Individual: healthy habits</a:t>
            </a:r>
            <a:endParaRPr lang="en-US" dirty="0"/>
          </a:p>
        </p:txBody>
      </p:sp>
      <p:pic>
        <p:nvPicPr>
          <p:cNvPr id="8" name="Graphic 7">
            <a:extLst>
              <a:ext uri="{FF2B5EF4-FFF2-40B4-BE49-F238E27FC236}">
                <a16:creationId xmlns:a16="http://schemas.microsoft.com/office/drawing/2014/main" id="{872CE1A5-5055-C1A8-C927-C90EC93D94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56" y="64817"/>
            <a:ext cx="858037" cy="950299"/>
          </a:xfrm>
          <a:prstGeom prst="rect">
            <a:avLst/>
          </a:prstGeom>
        </p:spPr>
      </p:pic>
      <p:pic>
        <p:nvPicPr>
          <p:cNvPr id="1028" name="Picture 4" descr="A picture containing text, room, gambling house&#10;&#10;Description automatically generated">
            <a:extLst>
              <a:ext uri="{FF2B5EF4-FFF2-40B4-BE49-F238E27FC236}">
                <a16:creationId xmlns:a16="http://schemas.microsoft.com/office/drawing/2014/main" id="{7DB4D6B8-506D-FADC-838D-9A5245C0E6F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8156866" y="66238"/>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12">
            <a:extLst>
              <a:ext uri="{FF2B5EF4-FFF2-40B4-BE49-F238E27FC236}">
                <a16:creationId xmlns:a16="http://schemas.microsoft.com/office/drawing/2014/main" id="{15D90FE4-74D6-5EF3-BA9D-E14BCD112C70}"/>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41013" y="1357135"/>
            <a:ext cx="3298479" cy="4273502"/>
          </a:xfrm>
        </p:spPr>
      </p:pic>
      <p:pic>
        <p:nvPicPr>
          <p:cNvPr id="15" name="Picture 14">
            <a:extLst>
              <a:ext uri="{FF2B5EF4-FFF2-40B4-BE49-F238E27FC236}">
                <a16:creationId xmlns:a16="http://schemas.microsoft.com/office/drawing/2014/main" id="{5BD958A9-EB97-7EBA-6AA7-C21792C459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6521" y="1414959"/>
            <a:ext cx="2730939" cy="4190284"/>
          </a:xfrm>
          <a:prstGeom prst="rect">
            <a:avLst/>
          </a:prstGeom>
        </p:spPr>
      </p:pic>
    </p:spTree>
    <p:extLst>
      <p:ext uri="{BB962C8B-B14F-4D97-AF65-F5344CB8AC3E}">
        <p14:creationId xmlns:p14="http://schemas.microsoft.com/office/powerpoint/2010/main" val="641828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193F-1932-6E83-38DC-E2B0D63BBF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0C71B0-16C6-559A-29AB-A54ECA3C1D35}"/>
              </a:ext>
            </a:extLst>
          </p:cNvPr>
          <p:cNvSpPr>
            <a:spLocks noGrp="1"/>
          </p:cNvSpPr>
          <p:nvPr>
            <p:ph type="title"/>
          </p:nvPr>
        </p:nvSpPr>
        <p:spPr/>
        <p:txBody>
          <a:bodyPr/>
          <a:lstStyle/>
          <a:p>
            <a:pPr algn="ctr"/>
            <a:r>
              <a:rPr lang="en-US" dirty="0">
                <a:latin typeface="Arial"/>
                <a:ea typeface="ＭＳ Ｐゴシック"/>
                <a:cs typeface="Arial"/>
              </a:rPr>
              <a:t>Unit support</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F54B537A-0CFA-752D-C3FD-40A86F274D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20424"/>
            <a:ext cx="948878" cy="94887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a:extLst>
              <a:ext uri="{FF2B5EF4-FFF2-40B4-BE49-F238E27FC236}">
                <a16:creationId xmlns:a16="http://schemas.microsoft.com/office/drawing/2014/main" id="{0DF62EBD-B9CF-517E-5A79-749FB21432FA}"/>
              </a:ext>
            </a:extLst>
          </p:cNvPr>
          <p:cNvSpPr>
            <a:spLocks noGrp="1"/>
          </p:cNvSpPr>
          <p:nvPr>
            <p:ph idx="1"/>
          </p:nvPr>
        </p:nvSpPr>
        <p:spPr>
          <a:xfrm>
            <a:off x="896293" y="1613778"/>
            <a:ext cx="4218915" cy="4624060"/>
          </a:xfrm>
        </p:spPr>
        <p:txBody>
          <a:bodyPr/>
          <a:lstStyle/>
          <a:p>
            <a:pPr marL="342900" indent="-342900">
              <a:buFont typeface="Arial" panose="020B0604020202020204" pitchFamily="34" charset="0"/>
              <a:buChar char="•"/>
            </a:pPr>
            <a:r>
              <a:rPr lang="en-US" sz="2400" dirty="0">
                <a:latin typeface="Arial"/>
                <a:ea typeface="ＭＳ Ｐゴシック"/>
                <a:cs typeface="Arial"/>
              </a:rPr>
              <a:t>Fellow Soldiers</a:t>
            </a:r>
          </a:p>
          <a:p>
            <a:pPr marL="342900" indent="-342900">
              <a:buFont typeface="Arial" panose="020B0604020202020204" pitchFamily="34" charset="0"/>
              <a:buChar char="•"/>
            </a:pPr>
            <a:r>
              <a:rPr lang="en-US" sz="2400" dirty="0">
                <a:latin typeface="Arial"/>
                <a:ea typeface="ＭＳ Ｐゴシック"/>
                <a:cs typeface="Arial"/>
              </a:rPr>
              <a:t>Leadership</a:t>
            </a:r>
          </a:p>
          <a:p>
            <a:pPr marL="342900" indent="-342900">
              <a:buFont typeface="Arial" panose="020B0604020202020204" pitchFamily="34" charset="0"/>
              <a:buChar char="•"/>
            </a:pPr>
            <a:r>
              <a:rPr lang="en-US" sz="2400" dirty="0">
                <a:latin typeface="Arial"/>
                <a:ea typeface="ＭＳ Ｐゴシック"/>
                <a:cs typeface="Arial"/>
              </a:rPr>
              <a:t>Suicide Intervention Officer</a:t>
            </a:r>
          </a:p>
          <a:p>
            <a:pPr marL="342900" indent="-342900">
              <a:buFont typeface="Arial" panose="020B0604020202020204" pitchFamily="34" charset="0"/>
              <a:buChar char="•"/>
            </a:pPr>
            <a:r>
              <a:rPr lang="en-US" sz="2400" dirty="0">
                <a:latin typeface="Arial"/>
                <a:ea typeface="ＭＳ Ｐゴシック"/>
                <a:cs typeface="Arial"/>
              </a:rPr>
              <a:t>Chaplain</a:t>
            </a:r>
          </a:p>
          <a:p>
            <a:pPr marL="342900" indent="-342900">
              <a:buFont typeface="Arial" panose="020B0604020202020204" pitchFamily="34" charset="0"/>
              <a:buChar char="•"/>
            </a:pPr>
            <a:r>
              <a:rPr lang="en-US" sz="2400" dirty="0">
                <a:latin typeface="Arial"/>
                <a:ea typeface="ＭＳ Ｐゴシック"/>
                <a:cs typeface="Arial"/>
              </a:rPr>
              <a:t>Behavioral Health Officer</a:t>
            </a:r>
            <a:br>
              <a:rPr lang="en-US" sz="2400" dirty="0">
                <a:latin typeface="Arial"/>
                <a:ea typeface="ＭＳ Ｐゴシック"/>
                <a:cs typeface="Arial"/>
              </a:rPr>
            </a:br>
            <a:endParaRPr lang="en-US" sz="2400" dirty="0">
              <a:latin typeface="Arial"/>
              <a:ea typeface="ＭＳ Ｐゴシック"/>
              <a:cs typeface="Arial"/>
            </a:endParaRPr>
          </a:p>
          <a:p>
            <a:r>
              <a:rPr lang="en-US" sz="2400" dirty="0">
                <a:latin typeface="Arial"/>
                <a:ea typeface="ＭＳ Ｐゴシック"/>
                <a:cs typeface="Arial"/>
              </a:rPr>
              <a:t>What does “Unit Culture” mean and how do you improve it? </a:t>
            </a:r>
          </a:p>
          <a:p>
            <a:pPr lvl="1" indent="0">
              <a:buNone/>
            </a:pPr>
            <a:endParaRPr lang="en-US" sz="2400" dirty="0">
              <a:latin typeface="Arial"/>
              <a:ea typeface="ＭＳ Ｐゴシック"/>
              <a:cs typeface="Arial"/>
            </a:endParaRPr>
          </a:p>
          <a:p>
            <a:endParaRPr lang="en-US" sz="2400" dirty="0">
              <a:latin typeface="Arial"/>
              <a:ea typeface="ＭＳ Ｐゴシック"/>
              <a:cs typeface="Arial"/>
            </a:endParaRPr>
          </a:p>
        </p:txBody>
      </p:sp>
      <p:pic>
        <p:nvPicPr>
          <p:cNvPr id="5" name="Picture 4">
            <a:extLst>
              <a:ext uri="{FF2B5EF4-FFF2-40B4-BE49-F238E27FC236}">
                <a16:creationId xmlns:a16="http://schemas.microsoft.com/office/drawing/2014/main" id="{63317E09-716B-6411-7328-F7599CF019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3418" y="1353493"/>
            <a:ext cx="2757887" cy="4151014"/>
          </a:xfrm>
          <a:prstGeom prst="rect">
            <a:avLst/>
          </a:prstGeom>
        </p:spPr>
      </p:pic>
      <p:pic>
        <p:nvPicPr>
          <p:cNvPr id="7" name="Picture 6">
            <a:extLst>
              <a:ext uri="{FF2B5EF4-FFF2-40B4-BE49-F238E27FC236}">
                <a16:creationId xmlns:a16="http://schemas.microsoft.com/office/drawing/2014/main" id="{2C1D4C93-4434-7BDE-14DC-AA4C609C9D04}"/>
              </a:ext>
            </a:extLst>
          </p:cNvPr>
          <p:cNvPicPr>
            <a:picLocks noChangeAspect="1"/>
          </p:cNvPicPr>
          <p:nvPr/>
        </p:nvPicPr>
        <p:blipFill>
          <a:blip r:embed="rId6"/>
          <a:stretch>
            <a:fillRect/>
          </a:stretch>
        </p:blipFill>
        <p:spPr>
          <a:xfrm>
            <a:off x="8094429" y="0"/>
            <a:ext cx="1043890" cy="1068309"/>
          </a:xfrm>
          <a:prstGeom prst="rect">
            <a:avLst/>
          </a:prstGeom>
        </p:spPr>
      </p:pic>
    </p:spTree>
    <p:extLst>
      <p:ext uri="{BB962C8B-B14F-4D97-AF65-F5344CB8AC3E}">
        <p14:creationId xmlns:p14="http://schemas.microsoft.com/office/powerpoint/2010/main" val="580534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2B99A-4892-7BCA-CBBD-EE57CAA6D6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0813EA-8342-149B-F041-8CF722748E46}"/>
              </a:ext>
            </a:extLst>
          </p:cNvPr>
          <p:cNvSpPr>
            <a:spLocks noGrp="1"/>
          </p:cNvSpPr>
          <p:nvPr>
            <p:ph type="title"/>
          </p:nvPr>
        </p:nvSpPr>
        <p:spPr/>
        <p:txBody>
          <a:bodyPr/>
          <a:lstStyle/>
          <a:p>
            <a:pPr algn="ctr"/>
            <a:r>
              <a:rPr lang="en-US" dirty="0">
                <a:latin typeface="Arial"/>
                <a:ea typeface="ＭＳ Ｐゴシック"/>
                <a:cs typeface="Arial"/>
              </a:rPr>
              <a:t>Relaxing and Recovery</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F7CF7C7B-BFD5-A33D-861C-155A3FC8689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1F708A-12BA-7F4F-9873-4132458A3DFB}"/>
              </a:ext>
            </a:extLst>
          </p:cNvPr>
          <p:cNvPicPr>
            <a:picLocks noChangeAspect="1"/>
          </p:cNvPicPr>
          <p:nvPr/>
        </p:nvPicPr>
        <p:blipFill>
          <a:blip r:embed="rId5"/>
          <a:stretch>
            <a:fillRect/>
          </a:stretch>
        </p:blipFill>
        <p:spPr>
          <a:xfrm>
            <a:off x="8150433" y="0"/>
            <a:ext cx="987886" cy="1010995"/>
          </a:xfrm>
          <a:prstGeom prst="rect">
            <a:avLst/>
          </a:prstGeom>
        </p:spPr>
      </p:pic>
      <p:pic>
        <p:nvPicPr>
          <p:cNvPr id="1026" name="Picture 2" descr="Lazy Man Watching TV And Drinking Beer In Living Room At Home - Stock Video  | Motion Array">
            <a:extLst>
              <a:ext uri="{FF2B5EF4-FFF2-40B4-BE49-F238E27FC236}">
                <a16:creationId xmlns:a16="http://schemas.microsoft.com/office/drawing/2014/main" id="{58543373-931D-1CDB-AC25-D6E3796718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821" y="4595373"/>
            <a:ext cx="2672153" cy="15020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4 Important Device Capabilities for Phone Gaming | DeviceAtlas">
            <a:extLst>
              <a:ext uri="{FF2B5EF4-FFF2-40B4-BE49-F238E27FC236}">
                <a16:creationId xmlns:a16="http://schemas.microsoft.com/office/drawing/2014/main" id="{D3A25CF8-ED77-7E45-09B3-7EC3B2F09B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9119" y="1993085"/>
            <a:ext cx="2495623" cy="16663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benefits of hiking - Grisport">
            <a:extLst>
              <a:ext uri="{FF2B5EF4-FFF2-40B4-BE49-F238E27FC236}">
                <a16:creationId xmlns:a16="http://schemas.microsoft.com/office/drawing/2014/main" id="{A26720B7-717A-390E-D98B-1EFEDF3D30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889" y="4306967"/>
            <a:ext cx="2804290" cy="18719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Long Should You Work Out at the Gym? | livestrong">
            <a:extLst>
              <a:ext uri="{FF2B5EF4-FFF2-40B4-BE49-F238E27FC236}">
                <a16:creationId xmlns:a16="http://schemas.microsoft.com/office/drawing/2014/main" id="{3653A8B4-7AB7-C3FC-05A1-BC4C85EB05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258" y="1809914"/>
            <a:ext cx="2384821" cy="15919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ld-School Games To Play with Kids | Bright Horizons®">
            <a:extLst>
              <a:ext uri="{FF2B5EF4-FFF2-40B4-BE49-F238E27FC236}">
                <a16:creationId xmlns:a16="http://schemas.microsoft.com/office/drawing/2014/main" id="{11F67731-408C-46FB-6005-4AD17B2267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08568" y="1552385"/>
            <a:ext cx="2804291" cy="21070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re power naps a real thing? - UT Physicians">
            <a:extLst>
              <a:ext uri="{FF2B5EF4-FFF2-40B4-BE49-F238E27FC236}">
                <a16:creationId xmlns:a16="http://schemas.microsoft.com/office/drawing/2014/main" id="{6C7CB4E8-D3B0-6149-AC64-13C4C2221D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69854" y="4306967"/>
            <a:ext cx="2672154" cy="144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734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7C6DB-89B0-3C8F-C153-4304B2BD4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B51A2-0646-B629-06BD-5D4F8F993D0B}"/>
              </a:ext>
            </a:extLst>
          </p:cNvPr>
          <p:cNvSpPr>
            <a:spLocks noGrp="1"/>
          </p:cNvSpPr>
          <p:nvPr>
            <p:ph type="title"/>
          </p:nvPr>
        </p:nvSpPr>
        <p:spPr/>
        <p:txBody>
          <a:bodyPr>
            <a:normAutofit/>
          </a:bodyPr>
          <a:lstStyle/>
          <a:p>
            <a:pPr algn="ctr"/>
            <a:r>
              <a:rPr lang="en-US" sz="2400" dirty="0">
                <a:solidFill>
                  <a:schemeClr val="tx1"/>
                </a:solidFill>
              </a:rPr>
              <a:t>Risk Reduction program</a:t>
            </a:r>
          </a:p>
        </p:txBody>
      </p:sp>
      <p:pic>
        <p:nvPicPr>
          <p:cNvPr id="11" name="Picture 10">
            <a:extLst>
              <a:ext uri="{FF2B5EF4-FFF2-40B4-BE49-F238E27FC236}">
                <a16:creationId xmlns:a16="http://schemas.microsoft.com/office/drawing/2014/main" id="{6BEE4668-C920-BE71-4F38-C21BC8828391}"/>
              </a:ext>
            </a:extLst>
          </p:cNvPr>
          <p:cNvPicPr>
            <a:picLocks noChangeAspect="1"/>
          </p:cNvPicPr>
          <p:nvPr/>
        </p:nvPicPr>
        <p:blipFill>
          <a:blip r:embed="rId2"/>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A928E291-B0F3-1979-D84C-B2C622425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sp>
        <p:nvSpPr>
          <p:cNvPr id="4" name="TextBox 4">
            <a:extLst>
              <a:ext uri="{FF2B5EF4-FFF2-40B4-BE49-F238E27FC236}">
                <a16:creationId xmlns:a16="http://schemas.microsoft.com/office/drawing/2014/main" id="{951A640F-FBC5-2463-00DA-B5BAA762E1EB}"/>
              </a:ext>
            </a:extLst>
          </p:cNvPr>
          <p:cNvSpPr txBox="1"/>
          <p:nvPr/>
        </p:nvSpPr>
        <p:spPr>
          <a:xfrm>
            <a:off x="2725916" y="2606617"/>
            <a:ext cx="3692163" cy="17851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Risk Reduction Coordinator</a:t>
            </a:r>
          </a:p>
          <a:p>
            <a:r>
              <a:rPr lang="en-US" dirty="0"/>
              <a:t>Chaplain</a:t>
            </a:r>
          </a:p>
          <a:p>
            <a:r>
              <a:rPr lang="en-US" b="1" dirty="0"/>
              <a:t>Jared Anderson</a:t>
            </a:r>
          </a:p>
          <a:p>
            <a:r>
              <a:rPr lang="en-US" dirty="0"/>
              <a:t>385-988-6288</a:t>
            </a:r>
          </a:p>
          <a:p>
            <a:r>
              <a:rPr lang="en-US" dirty="0">
                <a:hlinkClick r:id="rId4"/>
              </a:rPr>
              <a:t>jared.w.anderson4.mil@army.mil</a:t>
            </a:r>
            <a:r>
              <a:rPr lang="en-US" dirty="0"/>
              <a:t> </a:t>
            </a:r>
          </a:p>
          <a:p>
            <a:r>
              <a:rPr lang="en-US" dirty="0"/>
              <a:t> </a:t>
            </a:r>
          </a:p>
        </p:txBody>
      </p:sp>
      <p:sp>
        <p:nvSpPr>
          <p:cNvPr id="5" name="TextBox 5">
            <a:extLst>
              <a:ext uri="{FF2B5EF4-FFF2-40B4-BE49-F238E27FC236}">
                <a16:creationId xmlns:a16="http://schemas.microsoft.com/office/drawing/2014/main" id="{7287B104-6445-1A62-7490-5D8B02DA8BCB}"/>
              </a:ext>
            </a:extLst>
          </p:cNvPr>
          <p:cNvSpPr txBox="1"/>
          <p:nvPr/>
        </p:nvSpPr>
        <p:spPr>
          <a:xfrm>
            <a:off x="5710841" y="4314373"/>
            <a:ext cx="2975959"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Prevention Coordinator</a:t>
            </a:r>
          </a:p>
          <a:p>
            <a:r>
              <a:rPr lang="en-US" b="1" dirty="0"/>
              <a:t>Darren Pain</a:t>
            </a:r>
          </a:p>
          <a:p>
            <a:r>
              <a:rPr lang="en-US" dirty="0"/>
              <a:t>385-202-9697</a:t>
            </a:r>
          </a:p>
          <a:p>
            <a:r>
              <a:rPr lang="en-US" dirty="0">
                <a:solidFill>
                  <a:schemeClr val="bg1"/>
                </a:solidFill>
                <a:hlinkClick r:id="rId5"/>
              </a:rPr>
              <a:t>darren.g.pain.ctr@army.mil</a:t>
            </a:r>
            <a:r>
              <a:rPr lang="en-US" dirty="0">
                <a:solidFill>
                  <a:schemeClr val="bg1"/>
                </a:solidFill>
              </a:rPr>
              <a:t> </a:t>
            </a:r>
            <a:endParaRPr lang="en-US" dirty="0"/>
          </a:p>
        </p:txBody>
      </p:sp>
      <p:sp>
        <p:nvSpPr>
          <p:cNvPr id="7" name="TextBox 6">
            <a:extLst>
              <a:ext uri="{FF2B5EF4-FFF2-40B4-BE49-F238E27FC236}">
                <a16:creationId xmlns:a16="http://schemas.microsoft.com/office/drawing/2014/main" id="{44B5A1E3-963D-AF26-2A90-6B5BA99F31CC}"/>
              </a:ext>
            </a:extLst>
          </p:cNvPr>
          <p:cNvSpPr txBox="1"/>
          <p:nvPr/>
        </p:nvSpPr>
        <p:spPr>
          <a:xfrm>
            <a:off x="729814" y="4314373"/>
            <a:ext cx="4505324"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Prevention Coordinator</a:t>
            </a:r>
          </a:p>
          <a:p>
            <a:r>
              <a:rPr lang="en-US" dirty="0"/>
              <a:t>Chaplain</a:t>
            </a:r>
          </a:p>
          <a:p>
            <a:r>
              <a:rPr lang="en-US" b="1" dirty="0"/>
              <a:t>Jeff Handy</a:t>
            </a:r>
          </a:p>
          <a:p>
            <a:r>
              <a:rPr lang="en-US" dirty="0"/>
              <a:t>801-855-6205</a:t>
            </a:r>
          </a:p>
          <a:p>
            <a:r>
              <a:rPr lang="en-US" dirty="0">
                <a:solidFill>
                  <a:schemeClr val="bg1"/>
                </a:solidFill>
                <a:hlinkClick r:id="rId6"/>
              </a:rPr>
              <a:t>jeffrey.d.handy3.mil@army.mil</a:t>
            </a:r>
            <a:r>
              <a:rPr lang="en-US" dirty="0">
                <a:solidFill>
                  <a:schemeClr val="bg1"/>
                </a:solidFill>
              </a:rPr>
              <a:t> </a:t>
            </a:r>
            <a:endParaRPr lang="en-US" dirty="0"/>
          </a:p>
        </p:txBody>
      </p:sp>
      <p:sp>
        <p:nvSpPr>
          <p:cNvPr id="8" name="TextBox 3">
            <a:extLst>
              <a:ext uri="{FF2B5EF4-FFF2-40B4-BE49-F238E27FC236}">
                <a16:creationId xmlns:a16="http://schemas.microsoft.com/office/drawing/2014/main" id="{9A91BD3E-1034-06E1-7E4A-C7FE478093EE}"/>
              </a:ext>
            </a:extLst>
          </p:cNvPr>
          <p:cNvSpPr txBox="1"/>
          <p:nvPr/>
        </p:nvSpPr>
        <p:spPr>
          <a:xfrm>
            <a:off x="-1223964" y="5921514"/>
            <a:ext cx="11591925"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hlinkClick r:id="rId7">
                  <a:extLst>
                    <a:ext uri="{A12FA001-AC4F-418D-AE19-62706E023703}">
                      <ahyp:hlinkClr xmlns:ahyp="http://schemas.microsoft.com/office/drawing/2018/hyperlinkcolor" val="tx"/>
                    </a:ext>
                  </a:extLst>
                </a:hlinkClick>
              </a:rPr>
              <a:t>https://guard.utah.gov/j9/#risk-reduction</a:t>
            </a:r>
            <a:r>
              <a:rPr lang="en-US" sz="2000" dirty="0"/>
              <a:t> </a:t>
            </a:r>
          </a:p>
          <a:p>
            <a:pPr algn="ctr"/>
            <a:endParaRPr lang="en-US" sz="2000" dirty="0"/>
          </a:p>
        </p:txBody>
      </p:sp>
      <p:pic>
        <p:nvPicPr>
          <p:cNvPr id="10" name="Picture 9">
            <a:extLst>
              <a:ext uri="{FF2B5EF4-FFF2-40B4-BE49-F238E27FC236}">
                <a16:creationId xmlns:a16="http://schemas.microsoft.com/office/drawing/2014/main" id="{8689CFBB-FF4C-9665-DFDD-8E12D4EDBC0F}"/>
              </a:ext>
            </a:extLst>
          </p:cNvPr>
          <p:cNvPicPr>
            <a:picLocks noChangeAspect="1"/>
          </p:cNvPicPr>
          <p:nvPr/>
        </p:nvPicPr>
        <p:blipFill>
          <a:blip r:embed="rId8"/>
          <a:stretch>
            <a:fillRect/>
          </a:stretch>
        </p:blipFill>
        <p:spPr>
          <a:xfrm>
            <a:off x="0" y="1317322"/>
            <a:ext cx="6767146" cy="1082134"/>
          </a:xfrm>
          <a:prstGeom prst="rect">
            <a:avLst/>
          </a:prstGeom>
        </p:spPr>
      </p:pic>
      <p:pic>
        <p:nvPicPr>
          <p:cNvPr id="13" name="Picture 12">
            <a:extLst>
              <a:ext uri="{FF2B5EF4-FFF2-40B4-BE49-F238E27FC236}">
                <a16:creationId xmlns:a16="http://schemas.microsoft.com/office/drawing/2014/main" id="{FADCDC21-0A4C-2457-DF15-D54D7DD64D0F}"/>
              </a:ext>
            </a:extLst>
          </p:cNvPr>
          <p:cNvPicPr>
            <a:picLocks noChangeAspect="1"/>
          </p:cNvPicPr>
          <p:nvPr/>
        </p:nvPicPr>
        <p:blipFill>
          <a:blip r:embed="rId8"/>
          <a:srcRect r="63512"/>
          <a:stretch>
            <a:fillRect/>
          </a:stretch>
        </p:blipFill>
        <p:spPr>
          <a:xfrm>
            <a:off x="6674827" y="1317322"/>
            <a:ext cx="2469173" cy="1082134"/>
          </a:xfrm>
          <a:prstGeom prst="rect">
            <a:avLst/>
          </a:prstGeom>
        </p:spPr>
      </p:pic>
    </p:spTree>
    <p:extLst>
      <p:ext uri="{BB962C8B-B14F-4D97-AF65-F5344CB8AC3E}">
        <p14:creationId xmlns:p14="http://schemas.microsoft.com/office/powerpoint/2010/main" val="1945557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91209-5FAE-7227-91B1-3C4515D751E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94F50F-BB46-C5B9-7BD6-D0567447AD4C}"/>
              </a:ext>
            </a:extLst>
          </p:cNvPr>
          <p:cNvSpPr>
            <a:spLocks noGrp="1"/>
          </p:cNvSpPr>
          <p:nvPr>
            <p:ph sz="quarter" idx="15"/>
          </p:nvPr>
        </p:nvSpPr>
        <p:spPr>
          <a:xfrm>
            <a:off x="306339" y="4081764"/>
            <a:ext cx="8660928" cy="514035"/>
          </a:xfrm>
        </p:spPr>
        <p:txBody>
          <a:bodyPr/>
          <a:lstStyle/>
          <a:p>
            <a:r>
              <a:rPr lang="en-US" sz="3600" dirty="0"/>
              <a:t>Train to the level of your life</a:t>
            </a:r>
          </a:p>
        </p:txBody>
      </p:sp>
      <p:pic>
        <p:nvPicPr>
          <p:cNvPr id="8" name="Picture 7">
            <a:extLst>
              <a:ext uri="{FF2B5EF4-FFF2-40B4-BE49-F238E27FC236}">
                <a16:creationId xmlns:a16="http://schemas.microsoft.com/office/drawing/2014/main" id="{6F73A6D8-A417-1E31-4E2D-3A6D7EC857B4}"/>
              </a:ext>
            </a:extLst>
          </p:cNvPr>
          <p:cNvPicPr>
            <a:picLocks noChangeAspect="1"/>
          </p:cNvPicPr>
          <p:nvPr/>
        </p:nvPicPr>
        <p:blipFill>
          <a:blip r:embed="rId2"/>
          <a:stretch>
            <a:fillRect/>
          </a:stretch>
        </p:blipFill>
        <p:spPr>
          <a:xfrm>
            <a:off x="372608" y="216705"/>
            <a:ext cx="3615406" cy="3212295"/>
          </a:xfrm>
          <a:prstGeom prst="rect">
            <a:avLst/>
          </a:prstGeom>
        </p:spPr>
      </p:pic>
      <p:pic>
        <p:nvPicPr>
          <p:cNvPr id="10" name="Picture 9">
            <a:extLst>
              <a:ext uri="{FF2B5EF4-FFF2-40B4-BE49-F238E27FC236}">
                <a16:creationId xmlns:a16="http://schemas.microsoft.com/office/drawing/2014/main" id="{80003EC1-FABC-0EDB-52C3-C62CF1A93C14}"/>
              </a:ext>
            </a:extLst>
          </p:cNvPr>
          <p:cNvPicPr>
            <a:picLocks noChangeAspect="1"/>
          </p:cNvPicPr>
          <p:nvPr/>
        </p:nvPicPr>
        <p:blipFill>
          <a:blip r:embed="rId3"/>
          <a:stretch>
            <a:fillRect/>
          </a:stretch>
        </p:blipFill>
        <p:spPr>
          <a:xfrm>
            <a:off x="5047577" y="556303"/>
            <a:ext cx="2527246" cy="2533097"/>
          </a:xfrm>
          <a:prstGeom prst="rect">
            <a:avLst/>
          </a:prstGeom>
        </p:spPr>
      </p:pic>
    </p:spTree>
    <p:extLst>
      <p:ext uri="{BB962C8B-B14F-4D97-AF65-F5344CB8AC3E}">
        <p14:creationId xmlns:p14="http://schemas.microsoft.com/office/powerpoint/2010/main" val="3503352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062CB-4B9C-20C2-CD9C-ADFB887395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F08868-E3A8-EFE4-52CA-99006751C0D7}"/>
              </a:ext>
            </a:extLst>
          </p:cNvPr>
          <p:cNvSpPr>
            <a:spLocks noGrp="1"/>
          </p:cNvSpPr>
          <p:nvPr>
            <p:ph type="title"/>
          </p:nvPr>
        </p:nvSpPr>
        <p:spPr/>
        <p:txBody>
          <a:bodyPr/>
          <a:lstStyle/>
          <a:p>
            <a:pPr algn="ctr"/>
            <a:r>
              <a:rPr lang="en-US" dirty="0">
                <a:latin typeface="Arial"/>
                <a:ea typeface="ＭＳ Ｐゴシック"/>
                <a:cs typeface="Arial"/>
              </a:rPr>
              <a:t>A weekend without…</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01121B9F-2D13-E646-B6AC-E0DE67FDD7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563FFFA-BB41-8441-4D55-A23A392DAE4A}"/>
              </a:ext>
            </a:extLst>
          </p:cNvPr>
          <p:cNvPicPr>
            <a:picLocks noChangeAspect="1"/>
          </p:cNvPicPr>
          <p:nvPr/>
        </p:nvPicPr>
        <p:blipFill>
          <a:blip r:embed="rId5"/>
          <a:stretch>
            <a:fillRect/>
          </a:stretch>
        </p:blipFill>
        <p:spPr>
          <a:xfrm>
            <a:off x="8150433" y="0"/>
            <a:ext cx="987886" cy="1010995"/>
          </a:xfrm>
          <a:prstGeom prst="rect">
            <a:avLst/>
          </a:prstGeom>
        </p:spPr>
      </p:pic>
      <p:pic>
        <p:nvPicPr>
          <p:cNvPr id="2052" name="Picture 4" descr="Stainless Coffee Pot - 9 Cup">
            <a:extLst>
              <a:ext uri="{FF2B5EF4-FFF2-40B4-BE49-F238E27FC236}">
                <a16:creationId xmlns:a16="http://schemas.microsoft.com/office/drawing/2014/main" id="{9EA3B4EA-4395-3387-2F66-E2D1F403CC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661" y="3192862"/>
            <a:ext cx="2005343" cy="20053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cts About Cell Phones and Your Health | Radiation and Your Health | CDC">
            <a:extLst>
              <a:ext uri="{FF2B5EF4-FFF2-40B4-BE49-F238E27FC236}">
                <a16:creationId xmlns:a16="http://schemas.microsoft.com/office/drawing/2014/main" id="{C9098994-5C0D-7EBA-589C-A457EB3B47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1328" y="3929203"/>
            <a:ext cx="3280372" cy="18452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hat is Zyn and what are oral nicotine pouches?">
            <a:extLst>
              <a:ext uri="{FF2B5EF4-FFF2-40B4-BE49-F238E27FC236}">
                <a16:creationId xmlns:a16="http://schemas.microsoft.com/office/drawing/2014/main" id="{CD4AEED7-8C14-1368-FE93-FED43A399A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9127" y="1647406"/>
            <a:ext cx="2734793" cy="1367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151540-0043-AE6E-4557-6569975892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9262" y="2147933"/>
            <a:ext cx="1914808" cy="1914808"/>
          </a:xfrm>
          <a:prstGeom prst="rect">
            <a:avLst/>
          </a:prstGeom>
        </p:spPr>
      </p:pic>
      <p:pic>
        <p:nvPicPr>
          <p:cNvPr id="10" name="Picture 9">
            <a:extLst>
              <a:ext uri="{FF2B5EF4-FFF2-40B4-BE49-F238E27FC236}">
                <a16:creationId xmlns:a16="http://schemas.microsoft.com/office/drawing/2014/main" id="{45CBDEE3-4B84-8C8E-01A8-490F96A858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1806" y="4422211"/>
            <a:ext cx="1169720" cy="1714152"/>
          </a:xfrm>
          <a:prstGeom prst="rect">
            <a:avLst/>
          </a:prstGeom>
        </p:spPr>
      </p:pic>
      <p:pic>
        <p:nvPicPr>
          <p:cNvPr id="12" name="Picture 11">
            <a:extLst>
              <a:ext uri="{FF2B5EF4-FFF2-40B4-BE49-F238E27FC236}">
                <a16:creationId xmlns:a16="http://schemas.microsoft.com/office/drawing/2014/main" id="{146029C1-53DA-E202-88E6-A63773B067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500" y="1168280"/>
            <a:ext cx="1152705" cy="1600137"/>
          </a:xfrm>
          <a:prstGeom prst="rect">
            <a:avLst/>
          </a:prstGeom>
        </p:spPr>
      </p:pic>
    </p:spTree>
    <p:extLst>
      <p:ext uri="{BB962C8B-B14F-4D97-AF65-F5344CB8AC3E}">
        <p14:creationId xmlns:p14="http://schemas.microsoft.com/office/powerpoint/2010/main" val="37282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695D6-EA9B-E11D-9F60-AA996728D5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E6F30C-41A9-BEAC-9DE4-6E94CA847B41}"/>
              </a:ext>
            </a:extLst>
          </p:cNvPr>
          <p:cNvSpPr>
            <a:spLocks noGrp="1"/>
          </p:cNvSpPr>
          <p:nvPr>
            <p:ph type="title"/>
          </p:nvPr>
        </p:nvSpPr>
        <p:spPr/>
        <p:txBody>
          <a:bodyPr/>
          <a:lstStyle/>
          <a:p>
            <a:pPr algn="ctr"/>
            <a:r>
              <a:rPr lang="en-US" dirty="0">
                <a:latin typeface="Arial"/>
                <a:ea typeface="ＭＳ Ｐゴシック"/>
                <a:cs typeface="Arial"/>
              </a:rPr>
              <a:t>What is your relationship to…</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4EB01371-C58C-DA63-342B-93EFFD93D99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4E9E3D9-C9E4-449E-0531-CAC6729D53FA}"/>
              </a:ext>
            </a:extLst>
          </p:cNvPr>
          <p:cNvPicPr>
            <a:picLocks noChangeAspect="1"/>
          </p:cNvPicPr>
          <p:nvPr/>
        </p:nvPicPr>
        <p:blipFill>
          <a:blip r:embed="rId5"/>
          <a:stretch>
            <a:fillRect/>
          </a:stretch>
        </p:blipFill>
        <p:spPr>
          <a:xfrm>
            <a:off x="8150433" y="0"/>
            <a:ext cx="987886" cy="1010995"/>
          </a:xfrm>
          <a:prstGeom prst="rect">
            <a:avLst/>
          </a:prstGeom>
        </p:spPr>
      </p:pic>
      <p:pic>
        <p:nvPicPr>
          <p:cNvPr id="3074" name="Picture 2" descr="15,100+ Monthly Calendar On Table Stock Illustrations, Royalty-Free Vector  Graphics &amp; Clip Art - iStock">
            <a:extLst>
              <a:ext uri="{FF2B5EF4-FFF2-40B4-BE49-F238E27FC236}">
                <a16:creationId xmlns:a16="http://schemas.microsoft.com/office/drawing/2014/main" id="{9F78E1DF-5804-91DA-078F-5BFB3FD268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7992" y="3429000"/>
            <a:ext cx="2677886" cy="26778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C2926F-815F-5215-5CC6-E0EC3F7B6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063" y="1698170"/>
            <a:ext cx="816429" cy="1224644"/>
          </a:xfrm>
          <a:prstGeom prst="rect">
            <a:avLst/>
          </a:prstGeom>
        </p:spPr>
      </p:pic>
      <p:pic>
        <p:nvPicPr>
          <p:cNvPr id="6" name="Picture 5">
            <a:extLst>
              <a:ext uri="{FF2B5EF4-FFF2-40B4-BE49-F238E27FC236}">
                <a16:creationId xmlns:a16="http://schemas.microsoft.com/office/drawing/2014/main" id="{EF2C6EB7-BB41-87A1-89B0-C8F3E463DC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062" y="3039835"/>
            <a:ext cx="816429" cy="1224644"/>
          </a:xfrm>
          <a:prstGeom prst="rect">
            <a:avLst/>
          </a:prstGeom>
        </p:spPr>
      </p:pic>
      <p:pic>
        <p:nvPicPr>
          <p:cNvPr id="7" name="Picture 6">
            <a:extLst>
              <a:ext uri="{FF2B5EF4-FFF2-40B4-BE49-F238E27FC236}">
                <a16:creationId xmlns:a16="http://schemas.microsoft.com/office/drawing/2014/main" id="{EE99EF4F-4E52-E39A-5A0E-7B088A3E40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062" y="4381500"/>
            <a:ext cx="816429" cy="1224644"/>
          </a:xfrm>
          <a:prstGeom prst="rect">
            <a:avLst/>
          </a:prstGeom>
        </p:spPr>
      </p:pic>
      <p:pic>
        <p:nvPicPr>
          <p:cNvPr id="9" name="Picture 8">
            <a:extLst>
              <a:ext uri="{FF2B5EF4-FFF2-40B4-BE49-F238E27FC236}">
                <a16:creationId xmlns:a16="http://schemas.microsoft.com/office/drawing/2014/main" id="{880647F8-BC6D-B7C5-49BA-26FBAC6464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6695" y="3039835"/>
            <a:ext cx="816429" cy="1224644"/>
          </a:xfrm>
          <a:prstGeom prst="rect">
            <a:avLst/>
          </a:prstGeom>
        </p:spPr>
      </p:pic>
      <p:pic>
        <p:nvPicPr>
          <p:cNvPr id="11" name="Picture 10">
            <a:extLst>
              <a:ext uri="{FF2B5EF4-FFF2-40B4-BE49-F238E27FC236}">
                <a16:creationId xmlns:a16="http://schemas.microsoft.com/office/drawing/2014/main" id="{00D7BD8C-42D1-15E4-0681-9E8E90C468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6695" y="1698170"/>
            <a:ext cx="816429" cy="1224644"/>
          </a:xfrm>
          <a:prstGeom prst="rect">
            <a:avLst/>
          </a:prstGeom>
        </p:spPr>
      </p:pic>
      <p:pic>
        <p:nvPicPr>
          <p:cNvPr id="14" name="Picture 13">
            <a:extLst>
              <a:ext uri="{FF2B5EF4-FFF2-40B4-BE49-F238E27FC236}">
                <a16:creationId xmlns:a16="http://schemas.microsoft.com/office/drawing/2014/main" id="{1F649458-10A4-6EE3-925B-AED022AA22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5604" y="1698170"/>
            <a:ext cx="816429" cy="1224644"/>
          </a:xfrm>
          <a:prstGeom prst="rect">
            <a:avLst/>
          </a:prstGeom>
        </p:spPr>
      </p:pic>
      <p:pic>
        <p:nvPicPr>
          <p:cNvPr id="17" name="Picture 16">
            <a:extLst>
              <a:ext uri="{FF2B5EF4-FFF2-40B4-BE49-F238E27FC236}">
                <a16:creationId xmlns:a16="http://schemas.microsoft.com/office/drawing/2014/main" id="{B68E9987-77FC-B838-FE75-D15FE7494C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9195" y="1698170"/>
            <a:ext cx="816429" cy="1224644"/>
          </a:xfrm>
          <a:prstGeom prst="rect">
            <a:avLst/>
          </a:prstGeom>
        </p:spPr>
      </p:pic>
      <p:pic>
        <p:nvPicPr>
          <p:cNvPr id="18" name="Picture 17">
            <a:extLst>
              <a:ext uri="{FF2B5EF4-FFF2-40B4-BE49-F238E27FC236}">
                <a16:creationId xmlns:a16="http://schemas.microsoft.com/office/drawing/2014/main" id="{65D33912-E411-2F61-8BD0-AA7984C9CD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1317" y="4381500"/>
            <a:ext cx="816429" cy="1224644"/>
          </a:xfrm>
          <a:prstGeom prst="rect">
            <a:avLst/>
          </a:prstGeom>
        </p:spPr>
      </p:pic>
      <p:pic>
        <p:nvPicPr>
          <p:cNvPr id="19" name="Picture 18">
            <a:extLst>
              <a:ext uri="{FF2B5EF4-FFF2-40B4-BE49-F238E27FC236}">
                <a16:creationId xmlns:a16="http://schemas.microsoft.com/office/drawing/2014/main" id="{2A9CF344-40A8-8B77-8D07-B85BCC7C34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1318" y="3039835"/>
            <a:ext cx="816429" cy="1224644"/>
          </a:xfrm>
          <a:prstGeom prst="rect">
            <a:avLst/>
          </a:prstGeom>
        </p:spPr>
      </p:pic>
      <p:pic>
        <p:nvPicPr>
          <p:cNvPr id="21" name="Picture 20">
            <a:extLst>
              <a:ext uri="{FF2B5EF4-FFF2-40B4-BE49-F238E27FC236}">
                <a16:creationId xmlns:a16="http://schemas.microsoft.com/office/drawing/2014/main" id="{96487917-F85E-04AF-2871-CF495D3348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3693" y="1707693"/>
            <a:ext cx="816429" cy="1224644"/>
          </a:xfrm>
          <a:prstGeom prst="rect">
            <a:avLst/>
          </a:prstGeom>
        </p:spPr>
      </p:pic>
      <p:pic>
        <p:nvPicPr>
          <p:cNvPr id="22" name="Picture 21">
            <a:extLst>
              <a:ext uri="{FF2B5EF4-FFF2-40B4-BE49-F238E27FC236}">
                <a16:creationId xmlns:a16="http://schemas.microsoft.com/office/drawing/2014/main" id="{89193232-F2AD-D98E-F87C-693B56A37F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3693" y="3039835"/>
            <a:ext cx="816429" cy="1224644"/>
          </a:xfrm>
          <a:prstGeom prst="rect">
            <a:avLst/>
          </a:prstGeom>
        </p:spPr>
      </p:pic>
      <p:pic>
        <p:nvPicPr>
          <p:cNvPr id="25" name="Picture 24">
            <a:extLst>
              <a:ext uri="{FF2B5EF4-FFF2-40B4-BE49-F238E27FC236}">
                <a16:creationId xmlns:a16="http://schemas.microsoft.com/office/drawing/2014/main" id="{D9F27C93-71F4-4D40-2C96-7BCBA45B97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1572" y="4381500"/>
            <a:ext cx="816429" cy="1224644"/>
          </a:xfrm>
          <a:prstGeom prst="rect">
            <a:avLst/>
          </a:prstGeom>
        </p:spPr>
      </p:pic>
      <p:pic>
        <p:nvPicPr>
          <p:cNvPr id="31" name="Picture 30">
            <a:extLst>
              <a:ext uri="{FF2B5EF4-FFF2-40B4-BE49-F238E27FC236}">
                <a16:creationId xmlns:a16="http://schemas.microsoft.com/office/drawing/2014/main" id="{B30C9309-C0BD-7496-2AC1-6A9B255FF1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7284" y="1698170"/>
            <a:ext cx="816429" cy="1224644"/>
          </a:xfrm>
          <a:prstGeom prst="rect">
            <a:avLst/>
          </a:prstGeom>
        </p:spPr>
      </p:pic>
      <p:pic>
        <p:nvPicPr>
          <p:cNvPr id="32" name="Picture 31">
            <a:extLst>
              <a:ext uri="{FF2B5EF4-FFF2-40B4-BE49-F238E27FC236}">
                <a16:creationId xmlns:a16="http://schemas.microsoft.com/office/drawing/2014/main" id="{CC4A64F7-E7B3-E99D-D305-9A6122DD67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7284" y="3030312"/>
            <a:ext cx="816429" cy="1224644"/>
          </a:xfrm>
          <a:prstGeom prst="rect">
            <a:avLst/>
          </a:prstGeom>
        </p:spPr>
      </p:pic>
      <p:pic>
        <p:nvPicPr>
          <p:cNvPr id="33" name="Picture 32">
            <a:extLst>
              <a:ext uri="{FF2B5EF4-FFF2-40B4-BE49-F238E27FC236}">
                <a16:creationId xmlns:a16="http://schemas.microsoft.com/office/drawing/2014/main" id="{069902B0-A355-3AAF-5090-CC2F9F3606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25163" y="4371977"/>
            <a:ext cx="816429" cy="1224644"/>
          </a:xfrm>
          <a:prstGeom prst="rect">
            <a:avLst/>
          </a:prstGeom>
        </p:spPr>
      </p:pic>
      <p:pic>
        <p:nvPicPr>
          <p:cNvPr id="34" name="Picture 33">
            <a:extLst>
              <a:ext uri="{FF2B5EF4-FFF2-40B4-BE49-F238E27FC236}">
                <a16:creationId xmlns:a16="http://schemas.microsoft.com/office/drawing/2014/main" id="{C9F2924F-1CEB-B04F-03A2-D941D8D40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0875" y="1698170"/>
            <a:ext cx="816429" cy="1224644"/>
          </a:xfrm>
          <a:prstGeom prst="rect">
            <a:avLst/>
          </a:prstGeom>
        </p:spPr>
      </p:pic>
      <p:pic>
        <p:nvPicPr>
          <p:cNvPr id="35" name="Picture 34">
            <a:extLst>
              <a:ext uri="{FF2B5EF4-FFF2-40B4-BE49-F238E27FC236}">
                <a16:creationId xmlns:a16="http://schemas.microsoft.com/office/drawing/2014/main" id="{04752A39-C534-D3E1-B4F0-E3FC30D44F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84466" y="1688647"/>
            <a:ext cx="816429" cy="1224644"/>
          </a:xfrm>
          <a:prstGeom prst="rect">
            <a:avLst/>
          </a:prstGeom>
        </p:spPr>
      </p:pic>
    </p:spTree>
    <p:extLst>
      <p:ext uri="{BB962C8B-B14F-4D97-AF65-F5344CB8AC3E}">
        <p14:creationId xmlns:p14="http://schemas.microsoft.com/office/powerpoint/2010/main" val="568770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93705-BBFD-F1A0-DE2D-9CA6E5647E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D61921-D141-79E7-7C2E-E7C8137AA87C}"/>
              </a:ext>
            </a:extLst>
          </p:cNvPr>
          <p:cNvSpPr>
            <a:spLocks noGrp="1"/>
          </p:cNvSpPr>
          <p:nvPr>
            <p:ph type="title"/>
          </p:nvPr>
        </p:nvSpPr>
        <p:spPr/>
        <p:txBody>
          <a:bodyPr>
            <a:normAutofit/>
          </a:bodyPr>
          <a:lstStyle/>
          <a:p>
            <a:pPr algn="ctr"/>
            <a:r>
              <a:rPr lang="en-US" sz="2400" dirty="0">
                <a:solidFill>
                  <a:schemeClr val="tx1"/>
                </a:solidFill>
              </a:rPr>
              <a:t>Lessons learned: substance abuse</a:t>
            </a:r>
          </a:p>
        </p:txBody>
      </p:sp>
      <p:pic>
        <p:nvPicPr>
          <p:cNvPr id="11" name="Picture 10">
            <a:extLst>
              <a:ext uri="{FF2B5EF4-FFF2-40B4-BE49-F238E27FC236}">
                <a16:creationId xmlns:a16="http://schemas.microsoft.com/office/drawing/2014/main" id="{49D3F8D8-C599-597C-2A8F-25676DD8FB96}"/>
              </a:ext>
            </a:extLst>
          </p:cNvPr>
          <p:cNvPicPr>
            <a:picLocks noChangeAspect="1"/>
          </p:cNvPicPr>
          <p:nvPr/>
        </p:nvPicPr>
        <p:blipFill>
          <a:blip r:embed="rId2"/>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3EB56A3B-BF1D-8539-2458-FC8F2644F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sp>
        <p:nvSpPr>
          <p:cNvPr id="14" name="TextBox 13">
            <a:extLst>
              <a:ext uri="{FF2B5EF4-FFF2-40B4-BE49-F238E27FC236}">
                <a16:creationId xmlns:a16="http://schemas.microsoft.com/office/drawing/2014/main" id="{4BCF88CD-5B35-74D7-66BE-116BDB159725}"/>
              </a:ext>
            </a:extLst>
          </p:cNvPr>
          <p:cNvSpPr txBox="1"/>
          <p:nvPr/>
        </p:nvSpPr>
        <p:spPr>
          <a:xfrm>
            <a:off x="457200" y="5061010"/>
            <a:ext cx="3902045" cy="923330"/>
          </a:xfrm>
          <a:prstGeom prst="rect">
            <a:avLst/>
          </a:prstGeom>
          <a:noFill/>
        </p:spPr>
        <p:txBody>
          <a:bodyPr wrap="square" rtlCol="0">
            <a:spAutoFit/>
          </a:bodyPr>
          <a:lstStyle/>
          <a:p>
            <a:r>
              <a:rPr lang="en-US" dirty="0"/>
              <a:t>Risk Mitigation</a:t>
            </a:r>
          </a:p>
          <a:p>
            <a:pPr marL="285750" indent="-285750">
              <a:buFont typeface="Arial" panose="020B0604020202020204" pitchFamily="34" charset="0"/>
              <a:buChar char="•"/>
            </a:pPr>
            <a:r>
              <a:rPr lang="en-US" dirty="0"/>
              <a:t>ASAP training</a:t>
            </a:r>
          </a:p>
          <a:p>
            <a:pPr marL="285750" indent="-285750">
              <a:buFont typeface="Arial" panose="020B0604020202020204" pitchFamily="34" charset="0"/>
              <a:buChar char="•"/>
            </a:pPr>
            <a:r>
              <a:rPr lang="en-US" dirty="0"/>
              <a:t>Leadership training</a:t>
            </a:r>
          </a:p>
        </p:txBody>
      </p:sp>
      <p:sp>
        <p:nvSpPr>
          <p:cNvPr id="15" name="TextBox 14">
            <a:extLst>
              <a:ext uri="{FF2B5EF4-FFF2-40B4-BE49-F238E27FC236}">
                <a16:creationId xmlns:a16="http://schemas.microsoft.com/office/drawing/2014/main" id="{5D35CE2A-3650-BD83-75A3-64D0BFEECABE}"/>
              </a:ext>
            </a:extLst>
          </p:cNvPr>
          <p:cNvSpPr txBox="1"/>
          <p:nvPr/>
        </p:nvSpPr>
        <p:spPr>
          <a:xfrm>
            <a:off x="4449776" y="4965867"/>
            <a:ext cx="3902045" cy="1200329"/>
          </a:xfrm>
          <a:prstGeom prst="rect">
            <a:avLst/>
          </a:prstGeom>
          <a:noFill/>
        </p:spPr>
        <p:txBody>
          <a:bodyPr wrap="square" rtlCol="0">
            <a:spAutoFit/>
          </a:bodyPr>
          <a:lstStyle/>
          <a:p>
            <a:r>
              <a:rPr lang="en-US" dirty="0"/>
              <a:t>Gaps</a:t>
            </a:r>
          </a:p>
          <a:p>
            <a:pPr marL="285750" indent="-285750">
              <a:buFont typeface="Arial" panose="020B0604020202020204" pitchFamily="34" charset="0"/>
              <a:buChar char="•"/>
            </a:pPr>
            <a:r>
              <a:rPr lang="en-US" dirty="0"/>
              <a:t>Alcohol usually not tracked</a:t>
            </a:r>
          </a:p>
          <a:p>
            <a:pPr marL="285750" indent="-285750">
              <a:buFont typeface="Arial" panose="020B0604020202020204" pitchFamily="34" charset="0"/>
              <a:buChar char="•"/>
            </a:pPr>
            <a:r>
              <a:rPr lang="en-US" dirty="0"/>
              <a:t>Low command referrals</a:t>
            </a:r>
          </a:p>
          <a:p>
            <a:pPr marL="285750" indent="-285750">
              <a:buFont typeface="Arial" panose="020B0604020202020204" pitchFamily="34" charset="0"/>
              <a:buChar char="•"/>
            </a:pPr>
            <a:r>
              <a:rPr lang="en-US" dirty="0"/>
              <a:t>Low self-referrals</a:t>
            </a:r>
          </a:p>
        </p:txBody>
      </p:sp>
      <p:sp>
        <p:nvSpPr>
          <p:cNvPr id="16" name="TextBox 15">
            <a:extLst>
              <a:ext uri="{FF2B5EF4-FFF2-40B4-BE49-F238E27FC236}">
                <a16:creationId xmlns:a16="http://schemas.microsoft.com/office/drawing/2014/main" id="{FFE457BA-A74E-3B91-024E-0DE143CA2BCC}"/>
              </a:ext>
            </a:extLst>
          </p:cNvPr>
          <p:cNvSpPr txBox="1"/>
          <p:nvPr/>
        </p:nvSpPr>
        <p:spPr>
          <a:xfrm>
            <a:off x="457200" y="1317322"/>
            <a:ext cx="6242364" cy="369332"/>
          </a:xfrm>
          <a:prstGeom prst="rect">
            <a:avLst/>
          </a:prstGeom>
          <a:noFill/>
        </p:spPr>
        <p:txBody>
          <a:bodyPr wrap="square" rtlCol="0">
            <a:spAutoFit/>
          </a:bodyPr>
          <a:lstStyle/>
          <a:p>
            <a:r>
              <a:rPr lang="en-US" dirty="0"/>
              <a:t>Substance Abuse (35 cases in the last 12 months)</a:t>
            </a:r>
          </a:p>
        </p:txBody>
      </p:sp>
      <p:pic>
        <p:nvPicPr>
          <p:cNvPr id="19" name="Picture 18">
            <a:extLst>
              <a:ext uri="{FF2B5EF4-FFF2-40B4-BE49-F238E27FC236}">
                <a16:creationId xmlns:a16="http://schemas.microsoft.com/office/drawing/2014/main" id="{8993532C-6037-F240-FB00-3D10D51EA3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32992"/>
            <a:ext cx="9144000" cy="2992016"/>
          </a:xfrm>
          <a:prstGeom prst="rect">
            <a:avLst/>
          </a:prstGeom>
        </p:spPr>
      </p:pic>
    </p:spTree>
    <p:extLst>
      <p:ext uri="{BB962C8B-B14F-4D97-AF65-F5344CB8AC3E}">
        <p14:creationId xmlns:p14="http://schemas.microsoft.com/office/powerpoint/2010/main" val="2714779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2020-4158-844D-310C-0614437635A4}"/>
              </a:ext>
            </a:extLst>
          </p:cNvPr>
          <p:cNvSpPr>
            <a:spLocks noGrp="1"/>
          </p:cNvSpPr>
          <p:nvPr>
            <p:ph type="title"/>
          </p:nvPr>
        </p:nvSpPr>
        <p:spPr/>
        <p:txBody>
          <a:bodyPr/>
          <a:lstStyle/>
          <a:p>
            <a:r>
              <a:rPr lang="en-US" b="1" dirty="0"/>
              <a:t>ASAP Program </a:t>
            </a:r>
          </a:p>
        </p:txBody>
      </p:sp>
      <p:sp>
        <p:nvSpPr>
          <p:cNvPr id="4" name="Footer Placeholder 3">
            <a:extLst>
              <a:ext uri="{FF2B5EF4-FFF2-40B4-BE49-F238E27FC236}">
                <a16:creationId xmlns:a16="http://schemas.microsoft.com/office/drawing/2014/main" id="{94B379E5-5F81-8477-9A34-8033087B8422}"/>
              </a:ext>
            </a:extLst>
          </p:cNvPr>
          <p:cNvSpPr>
            <a:spLocks noGrp="1"/>
          </p:cNvSpPr>
          <p:nvPr>
            <p:ph type="ftr" sz="quarter" idx="11"/>
          </p:nvPr>
        </p:nvSpPr>
        <p:spPr/>
        <p:txBody>
          <a:bodyPr/>
          <a:lstStyle/>
          <a:p>
            <a:pPr defTabSz="685800"/>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D4BBB8A-9974-7649-F797-5A798823EE07}"/>
              </a:ext>
            </a:extLst>
          </p:cNvPr>
          <p:cNvSpPr>
            <a:spLocks noGrp="1"/>
          </p:cNvSpPr>
          <p:nvPr>
            <p:ph type="sldNum" sz="quarter" idx="12"/>
          </p:nvPr>
        </p:nvSpPr>
        <p:spPr/>
        <p:txBody>
          <a:bodyPr/>
          <a:lstStyle/>
          <a:p>
            <a:pPr defTabSz="685800"/>
            <a:fld id="{773DECCD-0D81-4401-A3EF-8F006B417800}" type="slidenum">
              <a:rPr lang="en-US">
                <a:solidFill>
                  <a:prstClr val="black">
                    <a:tint val="75000"/>
                  </a:prstClr>
                </a:solidFill>
                <a:latin typeface="Calibri" panose="020F0502020204030204"/>
              </a:rPr>
              <a:pPr defTabSz="685800"/>
              <a:t>6</a:t>
            </a:fld>
            <a:endParaRPr lang="en-US">
              <a:solidFill>
                <a:prstClr val="black">
                  <a:tint val="75000"/>
                </a:prstClr>
              </a:solidFill>
              <a:latin typeface="Calibri" panose="020F0502020204030204"/>
            </a:endParaRPr>
          </a:p>
        </p:txBody>
      </p:sp>
      <p:sp>
        <p:nvSpPr>
          <p:cNvPr id="12" name="Content Placeholder 11">
            <a:extLst>
              <a:ext uri="{FF2B5EF4-FFF2-40B4-BE49-F238E27FC236}">
                <a16:creationId xmlns:a16="http://schemas.microsoft.com/office/drawing/2014/main" id="{69A32B33-0716-AFDC-8D6A-B2500CB07C68}"/>
              </a:ext>
            </a:extLst>
          </p:cNvPr>
          <p:cNvSpPr>
            <a:spLocks noGrp="1"/>
          </p:cNvSpPr>
          <p:nvPr>
            <p:ph idx="1"/>
          </p:nvPr>
        </p:nvSpPr>
        <p:spPr/>
        <p:txBody>
          <a:bodyPr>
            <a:normAutofit/>
          </a:bodyPr>
          <a:lstStyle/>
          <a:p>
            <a:r>
              <a:rPr lang="en-US" sz="2800" dirty="0"/>
              <a:t>Substance Abuse Program Initiation</a:t>
            </a:r>
          </a:p>
          <a:p>
            <a:pPr lvl="1"/>
            <a:r>
              <a:rPr lang="en-US" sz="2800" dirty="0"/>
              <a:t>UA Positive</a:t>
            </a:r>
          </a:p>
          <a:p>
            <a:pPr lvl="1"/>
            <a:r>
              <a:rPr lang="en-US" sz="2800" dirty="0"/>
              <a:t>Self Referral</a:t>
            </a:r>
          </a:p>
          <a:p>
            <a:pPr lvl="1"/>
            <a:r>
              <a:rPr lang="en-US" sz="2800" dirty="0"/>
              <a:t>Commander Referral</a:t>
            </a:r>
          </a:p>
          <a:p>
            <a:r>
              <a:rPr lang="en-US" sz="2800" dirty="0"/>
              <a:t>Commander Counseling</a:t>
            </a:r>
          </a:p>
          <a:p>
            <a:r>
              <a:rPr lang="en-US" sz="2800" dirty="0"/>
              <a:t>Soldier contacts Psychological Health</a:t>
            </a:r>
          </a:p>
          <a:p>
            <a:r>
              <a:rPr lang="en-US" sz="2800" dirty="0"/>
              <a:t>ASAP team supports Soldier</a:t>
            </a:r>
          </a:p>
        </p:txBody>
      </p:sp>
      <p:pic>
        <p:nvPicPr>
          <p:cNvPr id="13" name="Picture 12">
            <a:extLst>
              <a:ext uri="{FF2B5EF4-FFF2-40B4-BE49-F238E27FC236}">
                <a16:creationId xmlns:a16="http://schemas.microsoft.com/office/drawing/2014/main" id="{BBD2B692-16F9-97AC-6390-E89244E47307}"/>
              </a:ext>
            </a:extLst>
          </p:cNvPr>
          <p:cNvPicPr>
            <a:picLocks noChangeAspect="1"/>
          </p:cNvPicPr>
          <p:nvPr/>
        </p:nvPicPr>
        <p:blipFill>
          <a:blip r:embed="rId3"/>
          <a:stretch>
            <a:fillRect/>
          </a:stretch>
        </p:blipFill>
        <p:spPr>
          <a:xfrm>
            <a:off x="7463955" y="259858"/>
            <a:ext cx="1393405" cy="1378259"/>
          </a:xfrm>
          <a:prstGeom prst="rect">
            <a:avLst/>
          </a:prstGeom>
        </p:spPr>
      </p:pic>
      <p:pic>
        <p:nvPicPr>
          <p:cNvPr id="15" name="Picture 14" descr="A logo with a star in the center&#10;&#10;AI-generated content may be incorrect.">
            <a:extLst>
              <a:ext uri="{FF2B5EF4-FFF2-40B4-BE49-F238E27FC236}">
                <a16:creationId xmlns:a16="http://schemas.microsoft.com/office/drawing/2014/main" id="{6E08CF36-2CA0-22E3-FB47-4CF344B50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202" y="3429001"/>
            <a:ext cx="1662912" cy="2392367"/>
          </a:xfrm>
          <a:prstGeom prst="rect">
            <a:avLst/>
          </a:prstGeom>
        </p:spPr>
      </p:pic>
    </p:spTree>
    <p:extLst>
      <p:ext uri="{BB962C8B-B14F-4D97-AF65-F5344CB8AC3E}">
        <p14:creationId xmlns:p14="http://schemas.microsoft.com/office/powerpoint/2010/main" val="2053512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CE11-E8F9-4296-F935-A3C74734553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6E4C057-075E-5D23-512D-6711B67D5CA5}"/>
              </a:ext>
            </a:extLst>
          </p:cNvPr>
          <p:cNvSpPr>
            <a:spLocks noGrp="1"/>
          </p:cNvSpPr>
          <p:nvPr>
            <p:ph type="ftr" sz="quarter" idx="11"/>
          </p:nvPr>
        </p:nvSpPr>
        <p:spPr/>
        <p:txBody>
          <a:bodyPr/>
          <a:lstStyle/>
          <a:p>
            <a:pPr defTabSz="685800"/>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7D757020-71C6-37D4-3FB4-8F0DCF08660F}"/>
              </a:ext>
            </a:extLst>
          </p:cNvPr>
          <p:cNvSpPr>
            <a:spLocks noGrp="1"/>
          </p:cNvSpPr>
          <p:nvPr>
            <p:ph type="sldNum" sz="quarter" idx="12"/>
          </p:nvPr>
        </p:nvSpPr>
        <p:spPr/>
        <p:txBody>
          <a:bodyPr/>
          <a:lstStyle/>
          <a:p>
            <a:pPr defTabSz="685800"/>
            <a:fld id="{773DECCD-0D81-4401-A3EF-8F006B417800}" type="slidenum">
              <a:rPr lang="en-US">
                <a:solidFill>
                  <a:prstClr val="black">
                    <a:tint val="75000"/>
                  </a:prstClr>
                </a:solidFill>
                <a:latin typeface="Calibri" panose="020F0502020204030204"/>
              </a:rPr>
              <a:pPr defTabSz="685800"/>
              <a:t>7</a:t>
            </a:fld>
            <a:endParaRPr lang="en-US">
              <a:solidFill>
                <a:prstClr val="black">
                  <a:tint val="75000"/>
                </a:prstClr>
              </a:solidFill>
              <a:latin typeface="Calibri" panose="020F0502020204030204"/>
            </a:endParaRPr>
          </a:p>
        </p:txBody>
      </p:sp>
      <p:pic>
        <p:nvPicPr>
          <p:cNvPr id="13" name="Picture 12">
            <a:extLst>
              <a:ext uri="{FF2B5EF4-FFF2-40B4-BE49-F238E27FC236}">
                <a16:creationId xmlns:a16="http://schemas.microsoft.com/office/drawing/2014/main" id="{B1CFD57E-4ACB-B143-6C50-9375FD5D26F9}"/>
              </a:ext>
            </a:extLst>
          </p:cNvPr>
          <p:cNvPicPr>
            <a:picLocks noChangeAspect="1"/>
          </p:cNvPicPr>
          <p:nvPr/>
        </p:nvPicPr>
        <p:blipFill>
          <a:blip r:embed="rId3"/>
          <a:stretch>
            <a:fillRect/>
          </a:stretch>
        </p:blipFill>
        <p:spPr>
          <a:xfrm>
            <a:off x="7463955" y="259858"/>
            <a:ext cx="1393405" cy="1378259"/>
          </a:xfrm>
          <a:prstGeom prst="rect">
            <a:avLst/>
          </a:prstGeom>
        </p:spPr>
      </p:pic>
      <p:pic>
        <p:nvPicPr>
          <p:cNvPr id="15" name="Picture 14" descr="A logo with a star in the center&#10;&#10;AI-generated content may be incorrect.">
            <a:extLst>
              <a:ext uri="{FF2B5EF4-FFF2-40B4-BE49-F238E27FC236}">
                <a16:creationId xmlns:a16="http://schemas.microsoft.com/office/drawing/2014/main" id="{59D14F0C-4065-F146-D188-93E736993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202" y="3429001"/>
            <a:ext cx="1662912" cy="2392367"/>
          </a:xfrm>
          <a:prstGeom prst="rect">
            <a:avLst/>
          </a:prstGeom>
        </p:spPr>
      </p:pic>
      <p:sp>
        <p:nvSpPr>
          <p:cNvPr id="7" name="Subtitle 2">
            <a:extLst>
              <a:ext uri="{FF2B5EF4-FFF2-40B4-BE49-F238E27FC236}">
                <a16:creationId xmlns:a16="http://schemas.microsoft.com/office/drawing/2014/main" id="{DE92714F-57C0-CB8C-BD86-901A1DAA448A}"/>
              </a:ext>
            </a:extLst>
          </p:cNvPr>
          <p:cNvSpPr txBox="1">
            <a:spLocks/>
          </p:cNvSpPr>
          <p:nvPr/>
        </p:nvSpPr>
        <p:spPr>
          <a:xfrm>
            <a:off x="2217546" y="136524"/>
            <a:ext cx="6849915" cy="5998874"/>
          </a:xfrm>
          <a:prstGeom prst="rect">
            <a:avLst/>
          </a:prstGeom>
          <a:solidFill>
            <a:schemeClr val="tx1"/>
          </a:solidFill>
        </p:spPr>
        <p:txBody>
          <a:bodyPr vert="horz" wrap="square" lIns="68580" tIns="34290" rIns="68580" bIns="34290" numCol="1" rtlCol="0" anchor="ctr" anchorCtr="0" compatLnSpc="1">
            <a:prstTxWarp prst="textNoShape">
              <a:avLst/>
            </a:prstTxWarp>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lang="en-US" sz="1800" dirty="0">
                <a:solidFill>
                  <a:schemeClr val="bg1"/>
                </a:solidFill>
              </a:rPr>
              <a:t>Qualifications (AR 600-85):</a:t>
            </a:r>
          </a:p>
          <a:p>
            <a:pPr>
              <a:defRPr/>
            </a:pPr>
            <a:endParaRPr lang="en-US" sz="1800" dirty="0">
              <a:solidFill>
                <a:schemeClr val="bg1"/>
              </a:solidFill>
            </a:endParaRPr>
          </a:p>
          <a:p>
            <a:pPr>
              <a:defRPr/>
            </a:pPr>
            <a:r>
              <a:rPr lang="en-US" sz="1800" dirty="0">
                <a:solidFill>
                  <a:schemeClr val="bg1"/>
                </a:solidFill>
                <a:latin typeface="Calibri" panose="020F0502020204030204" pitchFamily="34" charset="0"/>
                <a:cs typeface="Calibri" panose="020F0502020204030204" pitchFamily="34" charset="0"/>
              </a:rPr>
              <a:t>A soldier must meet the following qualifications in order to be covered by the Limited Use Policy:</a:t>
            </a:r>
          </a:p>
          <a:p>
            <a:pPr marL="342900">
              <a:defRPr/>
            </a:pPr>
            <a:r>
              <a:rPr lang="en-US" sz="1800" dirty="0">
                <a:solidFill>
                  <a:schemeClr val="bg1"/>
                </a:solidFill>
                <a:latin typeface="+mj-lt"/>
                <a:cs typeface="Calibri" panose="020F0502020204030204" pitchFamily="34" charset="0"/>
              </a:rPr>
              <a:t>Voluntarily self-refer</a:t>
            </a:r>
            <a:r>
              <a:rPr lang="en-US" sz="1800" dirty="0">
                <a:solidFill>
                  <a:schemeClr val="bg1"/>
                </a:solidFill>
                <a:latin typeface="Calibri" panose="020F0502020204030204" pitchFamily="34" charset="0"/>
                <a:cs typeface="Calibri" panose="020F0502020204030204" pitchFamily="34" charset="0"/>
              </a:rPr>
              <a:t> to their Commander, a military Chaplain, the SAP office or an NCO or officer in their Chain of Command. </a:t>
            </a:r>
          </a:p>
          <a:p>
            <a:pPr lvl="2">
              <a:defRPr/>
            </a:pPr>
            <a:r>
              <a:rPr lang="en-US" sz="1800" b="1" dirty="0">
                <a:solidFill>
                  <a:schemeClr val="bg1"/>
                </a:solidFill>
                <a:latin typeface="Calibri" panose="020F0502020204030204" pitchFamily="34" charset="0"/>
                <a:cs typeface="Calibri" panose="020F0502020204030204" pitchFamily="34" charset="0"/>
              </a:rPr>
              <a:t>If the Soldier self-refers to their Chaplain, they </a:t>
            </a:r>
            <a:r>
              <a:rPr lang="en-US" sz="1800" b="1" u="sng" dirty="0">
                <a:solidFill>
                  <a:schemeClr val="bg1"/>
                </a:solidFill>
              </a:rPr>
              <a:t>must allow the Chaplain to inform Command in order for the Limited Use Policy to apply</a:t>
            </a:r>
            <a:r>
              <a:rPr lang="en-US" sz="1800" b="1" dirty="0">
                <a:solidFill>
                  <a:schemeClr val="bg1"/>
                </a:solidFill>
              </a:rPr>
              <a:t>.</a:t>
            </a:r>
          </a:p>
          <a:p>
            <a:pPr marL="342900">
              <a:defRPr/>
            </a:pPr>
            <a:r>
              <a:rPr lang="en-US" sz="1800" dirty="0">
                <a:solidFill>
                  <a:schemeClr val="bg1"/>
                </a:solidFill>
                <a:latin typeface="Calibri" panose="020F0502020204030204" pitchFamily="34" charset="0"/>
                <a:cs typeface="Calibri" panose="020F0502020204030204" pitchFamily="34" charset="0"/>
              </a:rPr>
              <a:t>The Soldier must not have knowledge of a pending urinalysis or alcohol test. </a:t>
            </a:r>
          </a:p>
          <a:p>
            <a:pPr marL="342900">
              <a:defRPr/>
            </a:pPr>
            <a:r>
              <a:rPr lang="en-US" sz="1800" dirty="0">
                <a:solidFill>
                  <a:schemeClr val="bg1"/>
                </a:solidFill>
                <a:latin typeface="Calibri" panose="020F0502020204030204" pitchFamily="34" charset="0"/>
                <a:cs typeface="Calibri" panose="020F0502020204030204" pitchFamily="34" charset="0"/>
              </a:rPr>
              <a:t>The Soldier must provide the Commander with the facts and circumstances of drug and/ or alcohol  use. </a:t>
            </a:r>
          </a:p>
          <a:p>
            <a:pPr lvl="2">
              <a:defRPr/>
            </a:pPr>
            <a:r>
              <a:rPr lang="en-US" sz="1800" b="1" dirty="0">
                <a:solidFill>
                  <a:schemeClr val="bg1"/>
                </a:solidFill>
                <a:latin typeface="Calibri" panose="020F0502020204030204" pitchFamily="34" charset="0"/>
                <a:cs typeface="Calibri" panose="020F0502020204030204" pitchFamily="34" charset="0"/>
              </a:rPr>
              <a:t>When providing the Commander with the facts and circumstances of drug use, </a:t>
            </a:r>
            <a:r>
              <a:rPr lang="en-US" sz="1800" b="1" u="sng" dirty="0">
                <a:solidFill>
                  <a:schemeClr val="bg1"/>
                </a:solidFill>
                <a:latin typeface="+mj-lt"/>
              </a:rPr>
              <a:t>the Soldier must self-refer to all drugs they used</a:t>
            </a:r>
            <a:r>
              <a:rPr lang="en-US" sz="1800" b="1" dirty="0">
                <a:solidFill>
                  <a:schemeClr val="bg1"/>
                </a:solidFill>
              </a:rPr>
              <a:t>. </a:t>
            </a:r>
          </a:p>
          <a:p>
            <a:pPr marL="514350" lvl="2">
              <a:defRPr/>
            </a:pPr>
            <a:endParaRPr lang="en-US" sz="1800" b="1" dirty="0">
              <a:solidFill>
                <a:schemeClr val="bg1"/>
              </a:solidFill>
            </a:endParaRPr>
          </a:p>
          <a:p>
            <a:pPr marL="342900" lvl="2">
              <a:defRPr/>
            </a:pPr>
            <a:r>
              <a:rPr lang="en-US" sz="1800" b="1" dirty="0">
                <a:solidFill>
                  <a:schemeClr val="bg1"/>
                </a:solidFill>
              </a:rPr>
              <a:t>***See complete policy for a more comprehensive understanding of the Limited Use Policy or call your RRC </a:t>
            </a:r>
          </a:p>
          <a:p>
            <a:endParaRPr lang="en-US" sz="1125" dirty="0">
              <a:solidFill>
                <a:schemeClr val="bg1"/>
              </a:solidFill>
            </a:endParaRPr>
          </a:p>
        </p:txBody>
      </p:sp>
      <p:sp>
        <p:nvSpPr>
          <p:cNvPr id="10" name="Title 1">
            <a:extLst>
              <a:ext uri="{FF2B5EF4-FFF2-40B4-BE49-F238E27FC236}">
                <a16:creationId xmlns:a16="http://schemas.microsoft.com/office/drawing/2014/main" id="{81059DC2-5807-F561-FDDC-8E515D8AAE29}"/>
              </a:ext>
            </a:extLst>
          </p:cNvPr>
          <p:cNvSpPr>
            <a:spLocks noGrp="1"/>
          </p:cNvSpPr>
          <p:nvPr>
            <p:ph type="title"/>
          </p:nvPr>
        </p:nvSpPr>
        <p:spPr>
          <a:xfrm>
            <a:off x="220436" y="1638117"/>
            <a:ext cx="1921763" cy="3588544"/>
          </a:xfrm>
        </p:spPr>
        <p:txBody>
          <a:bodyPr vert="horz" wrap="square" lIns="68580" tIns="34290" rIns="68580" bIns="34290" numCol="1" rtlCol="0" anchor="ctr" anchorCtr="0" compatLnSpc="1">
            <a:prstTxWarp prst="textNoShape">
              <a:avLst/>
            </a:prstTxWarp>
            <a:normAutofit/>
          </a:bodyPr>
          <a:lstStyle/>
          <a:p>
            <a:pPr>
              <a:lnSpc>
                <a:spcPct val="90000"/>
              </a:lnSpc>
            </a:pPr>
            <a:r>
              <a:rPr lang="en-US" sz="3600" dirty="0">
                <a:latin typeface="Arial" panose="020B0604020202020204" pitchFamily="34" charset="0"/>
                <a:cs typeface="Arial" panose="020B0604020202020204" pitchFamily="34" charset="0"/>
              </a:rPr>
              <a:t>The limited use policy</a:t>
            </a:r>
          </a:p>
        </p:txBody>
      </p:sp>
      <p:pic>
        <p:nvPicPr>
          <p:cNvPr id="11" name="Picture 10">
            <a:extLst>
              <a:ext uri="{FF2B5EF4-FFF2-40B4-BE49-F238E27FC236}">
                <a16:creationId xmlns:a16="http://schemas.microsoft.com/office/drawing/2014/main" id="{9A2CB682-B9B0-267D-64B2-9813AA3A98E8}"/>
              </a:ext>
            </a:extLst>
          </p:cNvPr>
          <p:cNvPicPr>
            <a:picLocks noChangeAspect="1"/>
          </p:cNvPicPr>
          <p:nvPr/>
        </p:nvPicPr>
        <p:blipFill>
          <a:blip r:embed="rId3"/>
          <a:stretch>
            <a:fillRect/>
          </a:stretch>
        </p:blipFill>
        <p:spPr>
          <a:xfrm>
            <a:off x="396319" y="154460"/>
            <a:ext cx="1237130" cy="1223682"/>
          </a:xfrm>
          <a:prstGeom prst="rect">
            <a:avLst/>
          </a:prstGeom>
        </p:spPr>
      </p:pic>
    </p:spTree>
    <p:extLst>
      <p:ext uri="{BB962C8B-B14F-4D97-AF65-F5344CB8AC3E}">
        <p14:creationId xmlns:p14="http://schemas.microsoft.com/office/powerpoint/2010/main" val="428656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57EDA-E782-0656-E763-7D38EF27E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726BE-21CC-2721-784A-7C236B0178CF}"/>
              </a:ext>
            </a:extLst>
          </p:cNvPr>
          <p:cNvSpPr>
            <a:spLocks noGrp="1"/>
          </p:cNvSpPr>
          <p:nvPr>
            <p:ph type="title"/>
          </p:nvPr>
        </p:nvSpPr>
        <p:spPr/>
        <p:txBody>
          <a:bodyPr vert="horz" wrap="square" lIns="0" tIns="0" rIns="0" bIns="0" numCol="1" rtlCol="0" anchor="b" anchorCtr="0" compatLnSpc="1">
            <a:prstTxWarp prst="textNoShape">
              <a:avLst/>
            </a:prstTxWarp>
            <a:normAutofit/>
          </a:bodyPr>
          <a:lstStyle/>
          <a:p>
            <a:pPr>
              <a:lnSpc>
                <a:spcPts val="1950"/>
              </a:lnSpc>
            </a:pPr>
            <a:r>
              <a:rPr lang="en-US" sz="2700" dirty="0">
                <a:solidFill>
                  <a:srgbClr val="043668"/>
                </a:solidFill>
              </a:rPr>
              <a:t>Low Risk drinking</a:t>
            </a:r>
          </a:p>
        </p:txBody>
      </p:sp>
      <p:sp>
        <p:nvSpPr>
          <p:cNvPr id="3" name="Text Placeholder 2">
            <a:extLst>
              <a:ext uri="{FF2B5EF4-FFF2-40B4-BE49-F238E27FC236}">
                <a16:creationId xmlns:a16="http://schemas.microsoft.com/office/drawing/2014/main" id="{18000E47-9639-8E01-61A2-042E90A97B4A}"/>
              </a:ext>
            </a:extLst>
          </p:cNvPr>
          <p:cNvSpPr>
            <a:spLocks noGrp="1"/>
          </p:cNvSpPr>
          <p:nvPr>
            <p:ph type="body" sz="quarter" idx="13"/>
          </p:nvPr>
        </p:nvSpPr>
        <p:spPr>
          <a:xfrm>
            <a:off x="1485901" y="1771650"/>
            <a:ext cx="6226969" cy="716757"/>
          </a:xfrm>
          <a:solidFill>
            <a:schemeClr val="bg2"/>
          </a:solidFill>
        </p:spPr>
        <p:txBody>
          <a:bodyPr vert="horz" wrap="square" lIns="68580" tIns="34290" rIns="68580" bIns="34290" numCol="1" rtlCol="0" anchor="t" anchorCtr="0" compatLnSpc="1">
            <a:prstTxWarp prst="textNoShape">
              <a:avLst/>
            </a:prstTxWarp>
            <a:noAutofit/>
          </a:bodyPr>
          <a:lstStyle/>
          <a:p>
            <a:r>
              <a:rPr lang="en-US" dirty="0">
                <a:solidFill>
                  <a:schemeClr val="bg2">
                    <a:lumMod val="25000"/>
                  </a:schemeClr>
                </a:solidFill>
              </a:rPr>
              <a:t>Low-Risk Guidelines help us to ensure we are making smarter choices when it comes to consuming alcohol.</a:t>
            </a:r>
          </a:p>
        </p:txBody>
      </p:sp>
      <p:sp>
        <p:nvSpPr>
          <p:cNvPr id="4" name="Content Placeholder 3">
            <a:extLst>
              <a:ext uri="{FF2B5EF4-FFF2-40B4-BE49-F238E27FC236}">
                <a16:creationId xmlns:a16="http://schemas.microsoft.com/office/drawing/2014/main" id="{FFDCCB77-49F3-15B8-99EF-276FF3807E4F}"/>
              </a:ext>
            </a:extLst>
          </p:cNvPr>
          <p:cNvSpPr>
            <a:spLocks noGrp="1"/>
          </p:cNvSpPr>
          <p:nvPr>
            <p:ph sz="quarter" idx="12"/>
          </p:nvPr>
        </p:nvSpPr>
        <p:spPr>
          <a:xfrm>
            <a:off x="1485901" y="2488407"/>
            <a:ext cx="6229349" cy="3226593"/>
          </a:xfrm>
        </p:spPr>
        <p:txBody>
          <a:bodyPr>
            <a:noAutofit/>
          </a:bodyPr>
          <a:lstStyle/>
          <a:p>
            <a:pPr algn="ctr">
              <a:defRPr/>
            </a:pPr>
            <a:r>
              <a:rPr lang="en-US" sz="1500" dirty="0"/>
              <a:t>So, what constitutes low-risk? It’s as simple as: 0 – 1 – 2 – 3</a:t>
            </a:r>
          </a:p>
          <a:p>
            <a:pPr algn="ctr">
              <a:defRPr/>
            </a:pPr>
            <a:r>
              <a:rPr lang="en-US" sz="1500" dirty="0"/>
              <a:t> </a:t>
            </a:r>
          </a:p>
          <a:p>
            <a:pPr algn="ctr">
              <a:defRPr/>
            </a:pPr>
            <a:endParaRPr lang="en-US" sz="1500" dirty="0"/>
          </a:p>
          <a:p>
            <a:pPr>
              <a:defRPr/>
            </a:pPr>
            <a:endParaRPr lang="en-US" sz="1500" dirty="0"/>
          </a:p>
        </p:txBody>
      </p:sp>
      <p:pic>
        <p:nvPicPr>
          <p:cNvPr id="18" name="Picture 17">
            <a:extLst>
              <a:ext uri="{FF2B5EF4-FFF2-40B4-BE49-F238E27FC236}">
                <a16:creationId xmlns:a16="http://schemas.microsoft.com/office/drawing/2014/main" id="{911AB07B-DDE8-20A2-E2BF-4F62C285C967}"/>
              </a:ext>
            </a:extLst>
          </p:cNvPr>
          <p:cNvPicPr>
            <a:picLocks noChangeAspect="1"/>
          </p:cNvPicPr>
          <p:nvPr/>
        </p:nvPicPr>
        <p:blipFill>
          <a:blip r:embed="rId3"/>
          <a:stretch>
            <a:fillRect/>
          </a:stretch>
        </p:blipFill>
        <p:spPr>
          <a:xfrm>
            <a:off x="1517272" y="2597088"/>
            <a:ext cx="6195597" cy="3301270"/>
          </a:xfrm>
          <a:prstGeom prst="rect">
            <a:avLst/>
          </a:prstGeom>
        </p:spPr>
      </p:pic>
      <p:pic>
        <p:nvPicPr>
          <p:cNvPr id="5" name="Picture 4">
            <a:extLst>
              <a:ext uri="{FF2B5EF4-FFF2-40B4-BE49-F238E27FC236}">
                <a16:creationId xmlns:a16="http://schemas.microsoft.com/office/drawing/2014/main" id="{6EFD2730-7931-33A5-6579-A392E9BCB65B}"/>
              </a:ext>
            </a:extLst>
          </p:cNvPr>
          <p:cNvPicPr>
            <a:picLocks noChangeAspect="1"/>
          </p:cNvPicPr>
          <p:nvPr/>
        </p:nvPicPr>
        <p:blipFill>
          <a:blip r:embed="rId4"/>
          <a:stretch>
            <a:fillRect/>
          </a:stretch>
        </p:blipFill>
        <p:spPr>
          <a:xfrm>
            <a:off x="8030424" y="1"/>
            <a:ext cx="1113576" cy="1101472"/>
          </a:xfrm>
          <a:prstGeom prst="rect">
            <a:avLst/>
          </a:prstGeom>
        </p:spPr>
      </p:pic>
    </p:spTree>
    <p:extLst>
      <p:ext uri="{BB962C8B-B14F-4D97-AF65-F5344CB8AC3E}">
        <p14:creationId xmlns:p14="http://schemas.microsoft.com/office/powerpoint/2010/main" val="402416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EDF6-724B-143C-67DA-60E1762DCBB0}"/>
              </a:ext>
            </a:extLst>
          </p:cNvPr>
          <p:cNvSpPr>
            <a:spLocks noGrp="1"/>
          </p:cNvSpPr>
          <p:nvPr>
            <p:ph type="title"/>
          </p:nvPr>
        </p:nvSpPr>
        <p:spPr/>
        <p:txBody>
          <a:bodyPr/>
          <a:lstStyle/>
          <a:p>
            <a:endParaRPr lang="en-US"/>
          </a:p>
        </p:txBody>
      </p:sp>
      <p:pic>
        <p:nvPicPr>
          <p:cNvPr id="3" name="Picture 2" descr="A diagram of a high-risk drinking&#10;&#10;Description automatically generated">
            <a:extLst>
              <a:ext uri="{FF2B5EF4-FFF2-40B4-BE49-F238E27FC236}">
                <a16:creationId xmlns:a16="http://schemas.microsoft.com/office/drawing/2014/main" id="{F7177EF8-9CA2-8145-E71C-B6E7FDCA1102}"/>
              </a:ext>
            </a:extLst>
          </p:cNvPr>
          <p:cNvPicPr>
            <a:picLocks noChangeAspect="1"/>
          </p:cNvPicPr>
          <p:nvPr/>
        </p:nvPicPr>
        <p:blipFill>
          <a:blip r:embed="rId3"/>
          <a:stretch>
            <a:fillRect/>
          </a:stretch>
        </p:blipFill>
        <p:spPr>
          <a:xfrm>
            <a:off x="-22196" y="-1"/>
            <a:ext cx="9166196" cy="6682649"/>
          </a:xfrm>
          <a:prstGeom prst="rect">
            <a:avLst/>
          </a:prstGeom>
        </p:spPr>
      </p:pic>
      <p:sp>
        <p:nvSpPr>
          <p:cNvPr id="4" name="Rectangle 3">
            <a:extLst>
              <a:ext uri="{FF2B5EF4-FFF2-40B4-BE49-F238E27FC236}">
                <a16:creationId xmlns:a16="http://schemas.microsoft.com/office/drawing/2014/main" id="{90B18B68-D1AB-8DAA-4910-EFA7CBE3273D}"/>
              </a:ext>
            </a:extLst>
          </p:cNvPr>
          <p:cNvSpPr/>
          <p:nvPr/>
        </p:nvSpPr>
        <p:spPr>
          <a:xfrm>
            <a:off x="8181974" y="6002448"/>
            <a:ext cx="246802" cy="223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0D6486-7D9B-10ED-F014-A68E9BBC09F0}"/>
              </a:ext>
            </a:extLst>
          </p:cNvPr>
          <p:cNvPicPr>
            <a:picLocks noChangeAspect="1"/>
          </p:cNvPicPr>
          <p:nvPr/>
        </p:nvPicPr>
        <p:blipFill>
          <a:blip r:embed="rId4"/>
          <a:stretch>
            <a:fillRect/>
          </a:stretch>
        </p:blipFill>
        <p:spPr>
          <a:xfrm>
            <a:off x="8181974" y="0"/>
            <a:ext cx="962026" cy="951569"/>
          </a:xfrm>
          <a:prstGeom prst="rect">
            <a:avLst/>
          </a:prstGeom>
        </p:spPr>
      </p:pic>
    </p:spTree>
    <p:extLst>
      <p:ext uri="{BB962C8B-B14F-4D97-AF65-F5344CB8AC3E}">
        <p14:creationId xmlns:p14="http://schemas.microsoft.com/office/powerpoint/2010/main" val="1563744130"/>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28FE54389B8642AF9F6460975B1470" ma:contentTypeVersion="3" ma:contentTypeDescription="Create a new document." ma:contentTypeScope="" ma:versionID="03511a396bed3477282347602f4ac9c8">
  <xsd:schema xmlns:xsd="http://www.w3.org/2001/XMLSchema" xmlns:xs="http://www.w3.org/2001/XMLSchema" xmlns:p="http://schemas.microsoft.com/office/2006/metadata/properties" xmlns:ns2="3c903d23-4fbc-4856-987d-246510195c1f" targetNamespace="http://schemas.microsoft.com/office/2006/metadata/properties" ma:root="true" ma:fieldsID="b39e012b0514eaa1a3b4fa29805e0e99" ns2:_="">
    <xsd:import namespace="3c903d23-4fbc-4856-987d-246510195c1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903d23-4fbc-4856-987d-246510195c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9F36B7-92A6-4FAC-8994-B5211225B77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67E591F-A0C3-402E-BD29-8B3144C67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903d23-4fbc-4856-987d-246510195c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B99EE8-63D8-4C12-82B5-DDF8113E9149}">
  <ds:schemaRefs>
    <ds:schemaRef ds:uri="http://schemas.microsoft.com/sharepoint/v3/contenttype/forms"/>
  </ds:schemaRefs>
</ds:datastoreItem>
</file>

<file path=docMetadata/LabelInfo.xml><?xml version="1.0" encoding="utf-8"?>
<clbl:labelList xmlns:clbl="http://schemas.microsoft.com/office/2020/mipLabelMetadata">
  <clbl:label id="{554eecc5-e26c-4620-b240-5a8bb326c33d}" enabled="1" method="Privileged" siteId="{fae6d70f-954b-4811-92b6-0530d6f84c43}" contentBits="0" removed="0"/>
</clbl:labelList>
</file>

<file path=docProps/app.xml><?xml version="1.0" encoding="utf-8"?>
<Properties xmlns="http://schemas.openxmlformats.org/officeDocument/2006/extended-properties" xmlns:vt="http://schemas.openxmlformats.org/officeDocument/2006/docPropsVTypes">
  <Template/>
  <TotalTime>556</TotalTime>
  <Words>2403</Words>
  <Application>Microsoft Office PowerPoint</Application>
  <PresentationFormat>On-screen Show (4:3)</PresentationFormat>
  <Paragraphs>173</Paragraphs>
  <Slides>21</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Arial,Sans-Serif</vt:lpstr>
      <vt:lpstr>Calibri</vt:lpstr>
      <vt:lpstr>Calibri Light</vt:lpstr>
      <vt:lpstr>R2_Master_Template</vt:lpstr>
      <vt:lpstr>Office Theme</vt:lpstr>
      <vt:lpstr>PowerPoint Presentation</vt:lpstr>
      <vt:lpstr>Relaxing and Recovery</vt:lpstr>
      <vt:lpstr>A weekend without…</vt:lpstr>
      <vt:lpstr>What is your relationship to…</vt:lpstr>
      <vt:lpstr>Lessons learned: substance abuse</vt:lpstr>
      <vt:lpstr>ASAP Program </vt:lpstr>
      <vt:lpstr>The limited use policy</vt:lpstr>
      <vt:lpstr>Low Risk drinking</vt:lpstr>
      <vt:lpstr>PowerPoint Presentation</vt:lpstr>
      <vt:lpstr>Mandatory Initiation of Separation</vt:lpstr>
      <vt:lpstr>Senseless suicide</vt:lpstr>
      <vt:lpstr>Marijuana/THC/CBD</vt:lpstr>
      <vt:lpstr>Drink with me</vt:lpstr>
      <vt:lpstr>Decide sooner</vt:lpstr>
      <vt:lpstr>Drink on purpose</vt:lpstr>
      <vt:lpstr>What are you getting out of this?</vt:lpstr>
      <vt:lpstr>Habits and discipline</vt:lpstr>
      <vt:lpstr>Individual: healthy habits</vt:lpstr>
      <vt:lpstr>Unit support</vt:lpstr>
      <vt:lpstr>Risk Reduction program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Jared Anderson</dc:creator>
  <cp:lastModifiedBy>Anderson, Jared W CPT USARMY (USA)</cp:lastModifiedBy>
  <cp:revision>112</cp:revision>
  <dcterms:created xsi:type="dcterms:W3CDTF">2023-08-30T17:27:37Z</dcterms:created>
  <dcterms:modified xsi:type="dcterms:W3CDTF">2026-01-20T17:31:11Z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0x010100E628FE54389B8642AF9F6460975B1470</vt:lpwstr>
  </property>
</Properties>
</file>