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9" r:id="rId4"/>
  </p:sldMasterIdLst>
  <p:notesMasterIdLst>
    <p:notesMasterId r:id="rId32"/>
  </p:notesMasterIdLst>
  <p:handoutMasterIdLst>
    <p:handoutMasterId r:id="rId33"/>
  </p:handoutMasterIdLst>
  <p:sldIdLst>
    <p:sldId id="256" r:id="rId5"/>
    <p:sldId id="953" r:id="rId6"/>
    <p:sldId id="917" r:id="rId7"/>
    <p:sldId id="890" r:id="rId8"/>
    <p:sldId id="919" r:id="rId9"/>
    <p:sldId id="945" r:id="rId10"/>
    <p:sldId id="856" r:id="rId11"/>
    <p:sldId id="922" r:id="rId12"/>
    <p:sldId id="923" r:id="rId13"/>
    <p:sldId id="827" r:id="rId14"/>
    <p:sldId id="944" r:id="rId15"/>
    <p:sldId id="859" r:id="rId16"/>
    <p:sldId id="924" r:id="rId17"/>
    <p:sldId id="869" r:id="rId18"/>
    <p:sldId id="938" r:id="rId19"/>
    <p:sldId id="886" r:id="rId20"/>
    <p:sldId id="927" r:id="rId21"/>
    <p:sldId id="888" r:id="rId22"/>
    <p:sldId id="971" r:id="rId23"/>
    <p:sldId id="973" r:id="rId24"/>
    <p:sldId id="1011" r:id="rId25"/>
    <p:sldId id="1034" r:id="rId26"/>
    <p:sldId id="1037" r:id="rId27"/>
    <p:sldId id="1025" r:id="rId28"/>
    <p:sldId id="1040" r:id="rId29"/>
    <p:sldId id="1042" r:id="rId30"/>
    <p:sldId id="1045" r:id="rId31"/>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858585"/>
    <a:srgbClr val="F5F5F5"/>
    <a:srgbClr val="F1F1F1"/>
    <a:srgbClr val="F8F8F8"/>
    <a:srgbClr val="F7F7F7"/>
    <a:srgbClr val="F6F6F6"/>
    <a:srgbClr val="F3F3F3"/>
    <a:srgbClr val="EDEDED"/>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68" autoAdjust="0"/>
    <p:restoredTop sz="93792" autoAdjust="0"/>
  </p:normalViewPr>
  <p:slideViewPr>
    <p:cSldViewPr snapToGrid="0">
      <p:cViewPr varScale="1">
        <p:scale>
          <a:sx n="76" d="100"/>
          <a:sy n="76" d="100"/>
        </p:scale>
        <p:origin x="1541" y="38"/>
      </p:cViewPr>
      <p:guideLst/>
    </p:cSldViewPr>
  </p:slideViewPr>
  <p:outlineViewPr>
    <p:cViewPr>
      <p:scale>
        <a:sx n="33" d="100"/>
        <a:sy n="33" d="100"/>
      </p:scale>
      <p:origin x="0" y="-2756"/>
    </p:cViewPr>
  </p:outlineViewPr>
  <p:notesTextViewPr>
    <p:cViewPr>
      <p:scale>
        <a:sx n="3" d="2"/>
        <a:sy n="3" d="2"/>
      </p:scale>
      <p:origin x="0" y="0"/>
    </p:cViewPr>
  </p:notesTextViewPr>
  <p:sorterViewPr>
    <p:cViewPr>
      <p:scale>
        <a:sx n="80" d="100"/>
        <a:sy n="80" d="100"/>
      </p:scale>
      <p:origin x="0" y="-4720"/>
    </p:cViewPr>
  </p:sorterViewPr>
  <p:notesViewPr>
    <p:cSldViewPr snapToGrid="0">
      <p:cViewPr varScale="1">
        <p:scale>
          <a:sx n="82" d="100"/>
          <a:sy n="82" d="100"/>
        </p:scale>
        <p:origin x="3840"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43171F-B1ED-4614-B6B7-2E3D698775BE}"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p>
          <a:endParaRPr lang="en-US"/>
        </a:p>
      </dgm:t>
    </dgm:pt>
    <dgm:pt modelId="{11A04E60-58A5-45D8-875D-B461D28B861E}">
      <dgm:prSet phldrT="[Text]" custT="1"/>
      <dgm:spPr>
        <a:solidFill>
          <a:schemeClr val="accent1">
            <a:lumMod val="20000"/>
            <a:lumOff val="80000"/>
          </a:schemeClr>
        </a:solidFill>
      </dgm:spPr>
      <dgm:t>
        <a:bodyPr/>
        <a:lstStyle/>
        <a:p>
          <a:pPr>
            <a:buAutoNum type="arabicPeriod"/>
          </a:pPr>
          <a:r>
            <a:rPr lang="en-US" sz="2000" dirty="0">
              <a:solidFill>
                <a:schemeClr val="tx1"/>
              </a:solidFill>
            </a:rPr>
            <a:t>What does LMS look like as a protective factor? How does having a conversation about LMS work as a protective factor? </a:t>
          </a:r>
        </a:p>
      </dgm:t>
    </dgm:pt>
    <dgm:pt modelId="{A7B2C5FB-BE65-46CC-A6C5-3A66BEA2E1FD}" type="parTrans" cxnId="{51105865-F614-43D9-8517-E9AC257A9DEC}">
      <dgm:prSet/>
      <dgm:spPr/>
      <dgm:t>
        <a:bodyPr/>
        <a:lstStyle/>
        <a:p>
          <a:endParaRPr lang="en-US"/>
        </a:p>
      </dgm:t>
    </dgm:pt>
    <dgm:pt modelId="{63FBF485-7F38-439F-9BB2-0A10414784F6}" type="sibTrans" cxnId="{51105865-F614-43D9-8517-E9AC257A9DEC}">
      <dgm:prSet/>
      <dgm:spPr/>
      <dgm:t>
        <a:bodyPr/>
        <a:lstStyle/>
        <a:p>
          <a:endParaRPr lang="en-US"/>
        </a:p>
      </dgm:t>
    </dgm:pt>
    <dgm:pt modelId="{79D533AB-55AE-474D-B854-CEF45D35645A}">
      <dgm:prSet phldrT="[Text]" custT="1"/>
      <dgm:spPr>
        <a:solidFill>
          <a:schemeClr val="accent1">
            <a:lumMod val="20000"/>
            <a:lumOff val="80000"/>
          </a:schemeClr>
        </a:solidFill>
      </dgm:spPr>
      <dgm:t>
        <a:bodyPr/>
        <a:lstStyle/>
        <a:p>
          <a:pPr>
            <a:buFontTx/>
            <a:buAutoNum type="arabicPeriod"/>
          </a:pPr>
          <a:r>
            <a:rPr lang="en-US" sz="2000" dirty="0">
              <a:solidFill>
                <a:schemeClr val="tx1"/>
              </a:solidFill>
            </a:rPr>
            <a:t>What</a:t>
          </a:r>
          <a:r>
            <a:rPr lang="en-US" sz="2000" baseline="0" dirty="0">
              <a:solidFill>
                <a:schemeClr val="tx1"/>
              </a:solidFill>
            </a:rPr>
            <a:t> does LMS look like for addressing risk factors? How can the knowledge of LMS work to mitigate risk factors?</a:t>
          </a:r>
          <a:endParaRPr lang="en-US" sz="2000" dirty="0"/>
        </a:p>
      </dgm:t>
    </dgm:pt>
    <dgm:pt modelId="{4F4F53FF-7EBF-4E98-A996-8486ADC3EA62}" type="parTrans" cxnId="{1217BA23-B032-4C3C-8721-39C45FD8663E}">
      <dgm:prSet/>
      <dgm:spPr/>
      <dgm:t>
        <a:bodyPr/>
        <a:lstStyle/>
        <a:p>
          <a:endParaRPr lang="en-US"/>
        </a:p>
      </dgm:t>
    </dgm:pt>
    <dgm:pt modelId="{A68C9EB6-388C-43F0-B0E6-72F5303C65F5}" type="sibTrans" cxnId="{1217BA23-B032-4C3C-8721-39C45FD8663E}">
      <dgm:prSet/>
      <dgm:spPr/>
      <dgm:t>
        <a:bodyPr/>
        <a:lstStyle/>
        <a:p>
          <a:endParaRPr lang="en-US"/>
        </a:p>
      </dgm:t>
    </dgm:pt>
    <dgm:pt modelId="{6CF69D7B-7D2A-40B8-B903-31C7975ED80A}">
      <dgm:prSet phldrT="[Text]" custT="1"/>
      <dgm:spPr>
        <a:solidFill>
          <a:schemeClr val="accent1">
            <a:lumMod val="20000"/>
            <a:lumOff val="80000"/>
          </a:schemeClr>
        </a:solidFill>
      </dgm:spPr>
      <dgm:t>
        <a:bodyPr/>
        <a:lstStyle/>
        <a:p>
          <a:pPr>
            <a:buFontTx/>
            <a:buAutoNum type="arabicPeriod"/>
          </a:pPr>
          <a:r>
            <a:rPr lang="en-US" sz="2000" dirty="0">
              <a:solidFill>
                <a:schemeClr val="tx1"/>
              </a:solidFill>
            </a:rPr>
            <a:t>What</a:t>
          </a:r>
          <a:r>
            <a:rPr lang="en-US" sz="2000" baseline="0" dirty="0">
              <a:solidFill>
                <a:schemeClr val="tx1"/>
              </a:solidFill>
            </a:rPr>
            <a:t> does LMS look like when you identify warning signs? How does LMS reduce the risk of suicide when warning signs are present?</a:t>
          </a:r>
          <a:endParaRPr lang="en-US" sz="2000" dirty="0"/>
        </a:p>
      </dgm:t>
    </dgm:pt>
    <dgm:pt modelId="{2275FBA1-BBF7-4E9D-88B8-694FC49D8498}" type="parTrans" cxnId="{3C4662BD-6330-48BC-8347-B638A41A5F07}">
      <dgm:prSet/>
      <dgm:spPr/>
      <dgm:t>
        <a:bodyPr/>
        <a:lstStyle/>
        <a:p>
          <a:endParaRPr lang="en-US"/>
        </a:p>
      </dgm:t>
    </dgm:pt>
    <dgm:pt modelId="{C40E4313-74AD-41BE-9180-65399757EF82}" type="sibTrans" cxnId="{3C4662BD-6330-48BC-8347-B638A41A5F07}">
      <dgm:prSet/>
      <dgm:spPr/>
      <dgm:t>
        <a:bodyPr/>
        <a:lstStyle/>
        <a:p>
          <a:endParaRPr lang="en-US"/>
        </a:p>
      </dgm:t>
    </dgm:pt>
    <dgm:pt modelId="{CCC27C4F-96B3-4A03-B2A6-E47B2AA75641}" type="pres">
      <dgm:prSet presAssocID="{8C43171F-B1ED-4614-B6B7-2E3D698775BE}" presName="Name0" presStyleCnt="0">
        <dgm:presLayoutVars>
          <dgm:chMax val="7"/>
          <dgm:chPref val="7"/>
          <dgm:dir/>
        </dgm:presLayoutVars>
      </dgm:prSet>
      <dgm:spPr/>
    </dgm:pt>
    <dgm:pt modelId="{81099BD2-F579-4379-83E0-8248E7239F42}" type="pres">
      <dgm:prSet presAssocID="{8C43171F-B1ED-4614-B6B7-2E3D698775BE}" presName="Name1" presStyleCnt="0"/>
      <dgm:spPr/>
    </dgm:pt>
    <dgm:pt modelId="{82DAA4A6-6EA8-4134-B40F-1435C48760BC}" type="pres">
      <dgm:prSet presAssocID="{8C43171F-B1ED-4614-B6B7-2E3D698775BE}" presName="cycle" presStyleCnt="0"/>
      <dgm:spPr/>
    </dgm:pt>
    <dgm:pt modelId="{4481753C-F033-491B-B78C-56DE97768068}" type="pres">
      <dgm:prSet presAssocID="{8C43171F-B1ED-4614-B6B7-2E3D698775BE}" presName="srcNode" presStyleLbl="node1" presStyleIdx="0" presStyleCnt="3"/>
      <dgm:spPr/>
    </dgm:pt>
    <dgm:pt modelId="{B21BC06B-09D5-4529-81DE-82DCD2F67252}" type="pres">
      <dgm:prSet presAssocID="{8C43171F-B1ED-4614-B6B7-2E3D698775BE}" presName="conn" presStyleLbl="parChTrans1D2" presStyleIdx="0" presStyleCnt="1"/>
      <dgm:spPr/>
    </dgm:pt>
    <dgm:pt modelId="{3C58FAAB-A96C-4CE9-B14B-012F86322E95}" type="pres">
      <dgm:prSet presAssocID="{8C43171F-B1ED-4614-B6B7-2E3D698775BE}" presName="extraNode" presStyleLbl="node1" presStyleIdx="0" presStyleCnt="3"/>
      <dgm:spPr/>
    </dgm:pt>
    <dgm:pt modelId="{028B9838-0199-42A5-B260-1BE6E1204529}" type="pres">
      <dgm:prSet presAssocID="{8C43171F-B1ED-4614-B6B7-2E3D698775BE}" presName="dstNode" presStyleLbl="node1" presStyleIdx="0" presStyleCnt="3"/>
      <dgm:spPr/>
    </dgm:pt>
    <dgm:pt modelId="{6628F22C-7C9C-46E5-A7B8-802DF44E69D0}" type="pres">
      <dgm:prSet presAssocID="{11A04E60-58A5-45D8-875D-B461D28B861E}" presName="text_1" presStyleLbl="node1" presStyleIdx="0" presStyleCnt="3">
        <dgm:presLayoutVars>
          <dgm:bulletEnabled val="1"/>
        </dgm:presLayoutVars>
      </dgm:prSet>
      <dgm:spPr/>
    </dgm:pt>
    <dgm:pt modelId="{69AE5112-CF35-4A28-BC5B-13B07B59D879}" type="pres">
      <dgm:prSet presAssocID="{11A04E60-58A5-45D8-875D-B461D28B861E}" presName="accent_1" presStyleCnt="0"/>
      <dgm:spPr/>
    </dgm:pt>
    <dgm:pt modelId="{50CA339D-25DF-42A1-89DB-98175700DC5B}" type="pres">
      <dgm:prSet presAssocID="{11A04E60-58A5-45D8-875D-B461D28B861E}" presName="accentRepeatNode" presStyleLbl="solidFgAcc1" presStyleIdx="0" presStyleCnt="3"/>
      <dgm:spPr/>
    </dgm:pt>
    <dgm:pt modelId="{56E8A2AF-24DC-4204-B19D-140C5C542754}" type="pres">
      <dgm:prSet presAssocID="{79D533AB-55AE-474D-B854-CEF45D35645A}" presName="text_2" presStyleLbl="node1" presStyleIdx="1" presStyleCnt="3">
        <dgm:presLayoutVars>
          <dgm:bulletEnabled val="1"/>
        </dgm:presLayoutVars>
      </dgm:prSet>
      <dgm:spPr/>
    </dgm:pt>
    <dgm:pt modelId="{AB80C24F-1ADB-4EB7-B828-51E25DEB5A8D}" type="pres">
      <dgm:prSet presAssocID="{79D533AB-55AE-474D-B854-CEF45D35645A}" presName="accent_2" presStyleCnt="0"/>
      <dgm:spPr/>
    </dgm:pt>
    <dgm:pt modelId="{9DA3F497-34B6-4C18-AD54-D4EB490AF6B1}" type="pres">
      <dgm:prSet presAssocID="{79D533AB-55AE-474D-B854-CEF45D35645A}" presName="accentRepeatNode" presStyleLbl="solidFgAcc1" presStyleIdx="1" presStyleCnt="3"/>
      <dgm:spPr/>
    </dgm:pt>
    <dgm:pt modelId="{CFC4ED1E-0B6F-4171-9253-4EFC4B75FF43}" type="pres">
      <dgm:prSet presAssocID="{6CF69D7B-7D2A-40B8-B903-31C7975ED80A}" presName="text_3" presStyleLbl="node1" presStyleIdx="2" presStyleCnt="3">
        <dgm:presLayoutVars>
          <dgm:bulletEnabled val="1"/>
        </dgm:presLayoutVars>
      </dgm:prSet>
      <dgm:spPr/>
    </dgm:pt>
    <dgm:pt modelId="{C4F1CB6C-1771-43D7-B7E5-4AD4F989AD9E}" type="pres">
      <dgm:prSet presAssocID="{6CF69D7B-7D2A-40B8-B903-31C7975ED80A}" presName="accent_3" presStyleCnt="0"/>
      <dgm:spPr/>
    </dgm:pt>
    <dgm:pt modelId="{5F085495-157C-4929-A304-978F30D4BE47}" type="pres">
      <dgm:prSet presAssocID="{6CF69D7B-7D2A-40B8-B903-31C7975ED80A}" presName="accentRepeatNode" presStyleLbl="solidFgAcc1" presStyleIdx="2" presStyleCnt="3"/>
      <dgm:spPr/>
    </dgm:pt>
  </dgm:ptLst>
  <dgm:cxnLst>
    <dgm:cxn modelId="{1217BA23-B032-4C3C-8721-39C45FD8663E}" srcId="{8C43171F-B1ED-4614-B6B7-2E3D698775BE}" destId="{79D533AB-55AE-474D-B854-CEF45D35645A}" srcOrd="1" destOrd="0" parTransId="{4F4F53FF-7EBF-4E98-A996-8486ADC3EA62}" sibTransId="{A68C9EB6-388C-43F0-B0E6-72F5303C65F5}"/>
    <dgm:cxn modelId="{51105865-F614-43D9-8517-E9AC257A9DEC}" srcId="{8C43171F-B1ED-4614-B6B7-2E3D698775BE}" destId="{11A04E60-58A5-45D8-875D-B461D28B861E}" srcOrd="0" destOrd="0" parTransId="{A7B2C5FB-BE65-46CC-A6C5-3A66BEA2E1FD}" sibTransId="{63FBF485-7F38-439F-9BB2-0A10414784F6}"/>
    <dgm:cxn modelId="{74B0DB68-BB08-4EC2-A7C5-C475AE31DDED}" type="presOf" srcId="{79D533AB-55AE-474D-B854-CEF45D35645A}" destId="{56E8A2AF-24DC-4204-B19D-140C5C542754}" srcOrd="0" destOrd="0" presId="urn:microsoft.com/office/officeart/2008/layout/VerticalCurvedList"/>
    <dgm:cxn modelId="{6E9CE36C-13BC-48FC-A533-24C80AE2766D}" type="presOf" srcId="{63FBF485-7F38-439F-9BB2-0A10414784F6}" destId="{B21BC06B-09D5-4529-81DE-82DCD2F67252}" srcOrd="0" destOrd="0" presId="urn:microsoft.com/office/officeart/2008/layout/VerticalCurvedList"/>
    <dgm:cxn modelId="{83401F7C-95ED-47BE-BD6D-9541F636B6D7}" type="presOf" srcId="{8C43171F-B1ED-4614-B6B7-2E3D698775BE}" destId="{CCC27C4F-96B3-4A03-B2A6-E47B2AA75641}" srcOrd="0" destOrd="0" presId="urn:microsoft.com/office/officeart/2008/layout/VerticalCurvedList"/>
    <dgm:cxn modelId="{4F4D778B-8E98-465E-B206-FC744AD5171B}" type="presOf" srcId="{6CF69D7B-7D2A-40B8-B903-31C7975ED80A}" destId="{CFC4ED1E-0B6F-4171-9253-4EFC4B75FF43}" srcOrd="0" destOrd="0" presId="urn:microsoft.com/office/officeart/2008/layout/VerticalCurvedList"/>
    <dgm:cxn modelId="{3C4662BD-6330-48BC-8347-B638A41A5F07}" srcId="{8C43171F-B1ED-4614-B6B7-2E3D698775BE}" destId="{6CF69D7B-7D2A-40B8-B903-31C7975ED80A}" srcOrd="2" destOrd="0" parTransId="{2275FBA1-BBF7-4E9D-88B8-694FC49D8498}" sibTransId="{C40E4313-74AD-41BE-9180-65399757EF82}"/>
    <dgm:cxn modelId="{BC0B2DCD-2B6F-4575-9724-C688D4C0476E}" type="presOf" srcId="{11A04E60-58A5-45D8-875D-B461D28B861E}" destId="{6628F22C-7C9C-46E5-A7B8-802DF44E69D0}" srcOrd="0" destOrd="0" presId="urn:microsoft.com/office/officeart/2008/layout/VerticalCurvedList"/>
    <dgm:cxn modelId="{B7552D5F-9C60-47E2-802C-714E185FE1CF}" type="presParOf" srcId="{CCC27C4F-96B3-4A03-B2A6-E47B2AA75641}" destId="{81099BD2-F579-4379-83E0-8248E7239F42}" srcOrd="0" destOrd="0" presId="urn:microsoft.com/office/officeart/2008/layout/VerticalCurvedList"/>
    <dgm:cxn modelId="{4113F551-F1A3-4966-B9EF-2903599E6500}" type="presParOf" srcId="{81099BD2-F579-4379-83E0-8248E7239F42}" destId="{82DAA4A6-6EA8-4134-B40F-1435C48760BC}" srcOrd="0" destOrd="0" presId="urn:microsoft.com/office/officeart/2008/layout/VerticalCurvedList"/>
    <dgm:cxn modelId="{C2B3AB20-4111-4AB5-9D44-07C5E0988B49}" type="presParOf" srcId="{82DAA4A6-6EA8-4134-B40F-1435C48760BC}" destId="{4481753C-F033-491B-B78C-56DE97768068}" srcOrd="0" destOrd="0" presId="urn:microsoft.com/office/officeart/2008/layout/VerticalCurvedList"/>
    <dgm:cxn modelId="{9C3E70B2-14D6-4915-9716-51232558EFEB}" type="presParOf" srcId="{82DAA4A6-6EA8-4134-B40F-1435C48760BC}" destId="{B21BC06B-09D5-4529-81DE-82DCD2F67252}" srcOrd="1" destOrd="0" presId="urn:microsoft.com/office/officeart/2008/layout/VerticalCurvedList"/>
    <dgm:cxn modelId="{B532BE7B-44D0-4D1A-BC15-DE4AECC49C8E}" type="presParOf" srcId="{82DAA4A6-6EA8-4134-B40F-1435C48760BC}" destId="{3C58FAAB-A96C-4CE9-B14B-012F86322E95}" srcOrd="2" destOrd="0" presId="urn:microsoft.com/office/officeart/2008/layout/VerticalCurvedList"/>
    <dgm:cxn modelId="{DE3128E7-3F50-4535-A0DA-E3B8899566DE}" type="presParOf" srcId="{82DAA4A6-6EA8-4134-B40F-1435C48760BC}" destId="{028B9838-0199-42A5-B260-1BE6E1204529}" srcOrd="3" destOrd="0" presId="urn:microsoft.com/office/officeart/2008/layout/VerticalCurvedList"/>
    <dgm:cxn modelId="{C0113E47-B30D-4CF0-84E4-A427B6261AA1}" type="presParOf" srcId="{81099BD2-F579-4379-83E0-8248E7239F42}" destId="{6628F22C-7C9C-46E5-A7B8-802DF44E69D0}" srcOrd="1" destOrd="0" presId="urn:microsoft.com/office/officeart/2008/layout/VerticalCurvedList"/>
    <dgm:cxn modelId="{12A11A37-E240-4A7D-9DD4-1E9EEA4760B8}" type="presParOf" srcId="{81099BD2-F579-4379-83E0-8248E7239F42}" destId="{69AE5112-CF35-4A28-BC5B-13B07B59D879}" srcOrd="2" destOrd="0" presId="urn:microsoft.com/office/officeart/2008/layout/VerticalCurvedList"/>
    <dgm:cxn modelId="{72D8C3E6-0D42-4996-AFFB-0E844CEC41A4}" type="presParOf" srcId="{69AE5112-CF35-4A28-BC5B-13B07B59D879}" destId="{50CA339D-25DF-42A1-89DB-98175700DC5B}" srcOrd="0" destOrd="0" presId="urn:microsoft.com/office/officeart/2008/layout/VerticalCurvedList"/>
    <dgm:cxn modelId="{3C1252CE-49EC-406D-BBA8-DF61AEA71C7F}" type="presParOf" srcId="{81099BD2-F579-4379-83E0-8248E7239F42}" destId="{56E8A2AF-24DC-4204-B19D-140C5C542754}" srcOrd="3" destOrd="0" presId="urn:microsoft.com/office/officeart/2008/layout/VerticalCurvedList"/>
    <dgm:cxn modelId="{CA0E5FA5-B5C1-4240-96F6-72D239739397}" type="presParOf" srcId="{81099BD2-F579-4379-83E0-8248E7239F42}" destId="{AB80C24F-1ADB-4EB7-B828-51E25DEB5A8D}" srcOrd="4" destOrd="0" presId="urn:microsoft.com/office/officeart/2008/layout/VerticalCurvedList"/>
    <dgm:cxn modelId="{1100BF8B-6AB4-48EE-8977-6AA70D3ECC45}" type="presParOf" srcId="{AB80C24F-1ADB-4EB7-B828-51E25DEB5A8D}" destId="{9DA3F497-34B6-4C18-AD54-D4EB490AF6B1}" srcOrd="0" destOrd="0" presId="urn:microsoft.com/office/officeart/2008/layout/VerticalCurvedList"/>
    <dgm:cxn modelId="{534B4066-F34C-4474-97D8-4EF2294383F0}" type="presParOf" srcId="{81099BD2-F579-4379-83E0-8248E7239F42}" destId="{CFC4ED1E-0B6F-4171-9253-4EFC4B75FF43}" srcOrd="5" destOrd="0" presId="urn:microsoft.com/office/officeart/2008/layout/VerticalCurvedList"/>
    <dgm:cxn modelId="{41ABC2D0-839A-4D26-85FE-9C7AF39F31D1}" type="presParOf" srcId="{81099BD2-F579-4379-83E0-8248E7239F42}" destId="{C4F1CB6C-1771-43D7-B7E5-4AD4F989AD9E}" srcOrd="6" destOrd="0" presId="urn:microsoft.com/office/officeart/2008/layout/VerticalCurvedList"/>
    <dgm:cxn modelId="{DCE3E463-1A5B-40B1-974E-BBBE939E0F69}" type="presParOf" srcId="{C4F1CB6C-1771-43D7-B7E5-4AD4F989AD9E}" destId="{5F085495-157C-4929-A304-978F30D4BE47}" srcOrd="0" destOrd="0" presId="urn:microsoft.com/office/officeart/2008/layout/VerticalCurv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BC06B-09D5-4529-81DE-82DCD2F67252}">
      <dsp:nvSpPr>
        <dsp:cNvPr id="0" name=""/>
        <dsp:cNvSpPr/>
      </dsp:nvSpPr>
      <dsp:spPr>
        <a:xfrm>
          <a:off x="-5710121" y="-874199"/>
          <a:ext cx="6799561" cy="6799561"/>
        </a:xfrm>
        <a:prstGeom prst="blockArc">
          <a:avLst>
            <a:gd name="adj1" fmla="val 18900000"/>
            <a:gd name="adj2" fmla="val 2700000"/>
            <a:gd name="adj3" fmla="val 318"/>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28F22C-7C9C-46E5-A7B8-802DF44E69D0}">
      <dsp:nvSpPr>
        <dsp:cNvPr id="0" name=""/>
        <dsp:cNvSpPr/>
      </dsp:nvSpPr>
      <dsp:spPr>
        <a:xfrm>
          <a:off x="701101" y="505116"/>
          <a:ext cx="6441860" cy="1010232"/>
        </a:xfrm>
        <a:prstGeom prst="rect">
          <a:avLst/>
        </a:prstGeom>
        <a:solidFill>
          <a:schemeClr val="accent1">
            <a:lumMod val="20000"/>
            <a:lumOff val="8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1872"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What does LMS look like as a protective factor? How does having a conversation about LMS work as a protective factor? </a:t>
          </a:r>
        </a:p>
      </dsp:txBody>
      <dsp:txXfrm>
        <a:off x="701101" y="505116"/>
        <a:ext cx="6441860" cy="1010232"/>
      </dsp:txXfrm>
    </dsp:sp>
    <dsp:sp modelId="{50CA339D-25DF-42A1-89DB-98175700DC5B}">
      <dsp:nvSpPr>
        <dsp:cNvPr id="0" name=""/>
        <dsp:cNvSpPr/>
      </dsp:nvSpPr>
      <dsp:spPr>
        <a:xfrm>
          <a:off x="69706" y="378837"/>
          <a:ext cx="1262790" cy="1262790"/>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E8A2AF-24DC-4204-B19D-140C5C542754}">
      <dsp:nvSpPr>
        <dsp:cNvPr id="0" name=""/>
        <dsp:cNvSpPr/>
      </dsp:nvSpPr>
      <dsp:spPr>
        <a:xfrm>
          <a:off x="1068320" y="2020464"/>
          <a:ext cx="6074641" cy="1010232"/>
        </a:xfrm>
        <a:prstGeom prst="rect">
          <a:avLst/>
        </a:prstGeom>
        <a:solidFill>
          <a:schemeClr val="accent1">
            <a:lumMod val="20000"/>
            <a:lumOff val="8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1872" tIns="50800" rIns="50800" bIns="50800" numCol="1" spcCol="1270" anchor="ctr" anchorCtr="0">
          <a:noAutofit/>
        </a:bodyPr>
        <a:lstStyle/>
        <a:p>
          <a:pPr marL="0" lvl="0" indent="0" algn="l" defTabSz="889000">
            <a:lnSpc>
              <a:spcPct val="90000"/>
            </a:lnSpc>
            <a:spcBef>
              <a:spcPct val="0"/>
            </a:spcBef>
            <a:spcAft>
              <a:spcPct val="35000"/>
            </a:spcAft>
            <a:buFontTx/>
            <a:buNone/>
          </a:pPr>
          <a:r>
            <a:rPr lang="en-US" sz="2000" kern="1200" dirty="0">
              <a:solidFill>
                <a:schemeClr val="tx1"/>
              </a:solidFill>
            </a:rPr>
            <a:t>What</a:t>
          </a:r>
          <a:r>
            <a:rPr lang="en-US" sz="2000" kern="1200" baseline="0" dirty="0">
              <a:solidFill>
                <a:schemeClr val="tx1"/>
              </a:solidFill>
            </a:rPr>
            <a:t> does LMS look like for addressing risk factors? How can the knowledge of LMS work to mitigate risk factors?</a:t>
          </a:r>
          <a:endParaRPr lang="en-US" sz="2000" kern="1200" dirty="0"/>
        </a:p>
      </dsp:txBody>
      <dsp:txXfrm>
        <a:off x="1068320" y="2020464"/>
        <a:ext cx="6074641" cy="1010232"/>
      </dsp:txXfrm>
    </dsp:sp>
    <dsp:sp modelId="{9DA3F497-34B6-4C18-AD54-D4EB490AF6B1}">
      <dsp:nvSpPr>
        <dsp:cNvPr id="0" name=""/>
        <dsp:cNvSpPr/>
      </dsp:nvSpPr>
      <dsp:spPr>
        <a:xfrm>
          <a:off x="436925" y="1894185"/>
          <a:ext cx="1262790" cy="1262790"/>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C4ED1E-0B6F-4171-9253-4EFC4B75FF43}">
      <dsp:nvSpPr>
        <dsp:cNvPr id="0" name=""/>
        <dsp:cNvSpPr/>
      </dsp:nvSpPr>
      <dsp:spPr>
        <a:xfrm>
          <a:off x="701101" y="3535813"/>
          <a:ext cx="6441860" cy="1010232"/>
        </a:xfrm>
        <a:prstGeom prst="rect">
          <a:avLst/>
        </a:prstGeom>
        <a:solidFill>
          <a:schemeClr val="accent1">
            <a:lumMod val="20000"/>
            <a:lumOff val="8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1872" tIns="50800" rIns="50800" bIns="50800" numCol="1" spcCol="1270" anchor="ctr" anchorCtr="0">
          <a:noAutofit/>
        </a:bodyPr>
        <a:lstStyle/>
        <a:p>
          <a:pPr marL="0" lvl="0" indent="0" algn="l" defTabSz="889000">
            <a:lnSpc>
              <a:spcPct val="90000"/>
            </a:lnSpc>
            <a:spcBef>
              <a:spcPct val="0"/>
            </a:spcBef>
            <a:spcAft>
              <a:spcPct val="35000"/>
            </a:spcAft>
            <a:buFontTx/>
            <a:buNone/>
          </a:pPr>
          <a:r>
            <a:rPr lang="en-US" sz="2000" kern="1200" dirty="0">
              <a:solidFill>
                <a:schemeClr val="tx1"/>
              </a:solidFill>
            </a:rPr>
            <a:t>What</a:t>
          </a:r>
          <a:r>
            <a:rPr lang="en-US" sz="2000" kern="1200" baseline="0" dirty="0">
              <a:solidFill>
                <a:schemeClr val="tx1"/>
              </a:solidFill>
            </a:rPr>
            <a:t> does LMS look like when you identify warning signs? How does LMS reduce the risk of suicide when warning signs are present?</a:t>
          </a:r>
          <a:endParaRPr lang="en-US" sz="2000" kern="1200" dirty="0"/>
        </a:p>
      </dsp:txBody>
      <dsp:txXfrm>
        <a:off x="701101" y="3535813"/>
        <a:ext cx="6441860" cy="1010232"/>
      </dsp:txXfrm>
    </dsp:sp>
    <dsp:sp modelId="{5F085495-157C-4929-A304-978F30D4BE47}">
      <dsp:nvSpPr>
        <dsp:cNvPr id="0" name=""/>
        <dsp:cNvSpPr/>
      </dsp:nvSpPr>
      <dsp:spPr>
        <a:xfrm>
          <a:off x="69706" y="3409534"/>
          <a:ext cx="1262790" cy="1262790"/>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5747" tIns="47873" rIns="95747" bIns="47873"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1727"/>
          </a:xfrm>
          <a:prstGeom prst="rect">
            <a:avLst/>
          </a:prstGeom>
        </p:spPr>
        <p:txBody>
          <a:bodyPr vert="horz" lIns="95747" tIns="47873" rIns="95747" bIns="47873" rtlCol="0"/>
          <a:lstStyle>
            <a:lvl1pPr algn="r">
              <a:defRPr sz="1300"/>
            </a:lvl1pPr>
          </a:lstStyle>
          <a:p>
            <a:fld id="{F3A98452-0FD8-4683-B254-F8840CA1FFC3}" type="datetimeFigureOut">
              <a:rPr lang="en-US" smtClean="0"/>
              <a:t>4/23/2025</a:t>
            </a:fld>
            <a:endParaRPr lang="en-US" dirty="0"/>
          </a:p>
        </p:txBody>
      </p:sp>
      <p:sp>
        <p:nvSpPr>
          <p:cNvPr id="4" name="Footer Placeholder 3"/>
          <p:cNvSpPr>
            <a:spLocks noGrp="1"/>
          </p:cNvSpPr>
          <p:nvPr>
            <p:ph type="ftr" sz="quarter" idx="2"/>
          </p:nvPr>
        </p:nvSpPr>
        <p:spPr>
          <a:xfrm>
            <a:off x="0" y="9119475"/>
            <a:ext cx="3169920" cy="481726"/>
          </a:xfrm>
          <a:prstGeom prst="rect">
            <a:avLst/>
          </a:prstGeom>
        </p:spPr>
        <p:txBody>
          <a:bodyPr vert="horz" lIns="95747" tIns="47873" rIns="95747" bIns="47873"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5"/>
            <a:ext cx="3169920" cy="481726"/>
          </a:xfrm>
          <a:prstGeom prst="rect">
            <a:avLst/>
          </a:prstGeom>
        </p:spPr>
        <p:txBody>
          <a:bodyPr vert="horz" lIns="95747" tIns="47873" rIns="95747" bIns="47873" rtlCol="0" anchor="b"/>
          <a:lstStyle>
            <a:lvl1pPr algn="r">
              <a:defRPr sz="1300"/>
            </a:lvl1pPr>
          </a:lstStyle>
          <a:p>
            <a:fld id="{8712BA36-7910-4320-8891-DD93F2C27449}" type="slidenum">
              <a:rPr lang="en-US" smtClean="0"/>
              <a:t>‹#›</a:t>
            </a:fld>
            <a:endParaRPr lang="en-US" dirty="0"/>
          </a:p>
        </p:txBody>
      </p:sp>
    </p:spTree>
    <p:extLst>
      <p:ext uri="{BB962C8B-B14F-4D97-AF65-F5344CB8AC3E}">
        <p14:creationId xmlns:p14="http://schemas.microsoft.com/office/powerpoint/2010/main" val="40741711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22263" y="352425"/>
            <a:ext cx="3927475" cy="2946400"/>
          </a:xfrm>
          <a:prstGeom prst="rect">
            <a:avLst/>
          </a:prstGeom>
          <a:noFill/>
          <a:ln w="12700">
            <a:solidFill>
              <a:prstClr val="black"/>
            </a:solidFill>
          </a:ln>
        </p:spPr>
        <p:txBody>
          <a:bodyPr vert="horz" lIns="95747" tIns="47873" rIns="95747" bIns="47873" rtlCol="0" anchor="ctr"/>
          <a:lstStyle/>
          <a:p>
            <a:endParaRPr lang="en-US" dirty="0"/>
          </a:p>
        </p:txBody>
      </p:sp>
    </p:spTree>
    <p:extLst>
      <p:ext uri="{BB962C8B-B14F-4D97-AF65-F5344CB8AC3E}">
        <p14:creationId xmlns:p14="http://schemas.microsoft.com/office/powerpoint/2010/main" val="1904773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387350"/>
            <a:ext cx="3929063" cy="2946400"/>
          </a:xfrm>
        </p:spPr>
      </p:sp>
      <p:sp>
        <p:nvSpPr>
          <p:cNvPr id="5" name="TextBox 4"/>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643695257"/>
              </p:ext>
            </p:extLst>
          </p:nvPr>
        </p:nvGraphicFramePr>
        <p:xfrm>
          <a:off x="226971" y="3460074"/>
          <a:ext cx="4312722" cy="3613648"/>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08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Welcome the participants. Introduce yourself and the training.</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0458">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516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Welcome the participants </a:t>
                      </a:r>
                      <a:r>
                        <a:rPr lang="en-US" sz="1100" b="1" baseline="0" dirty="0">
                          <a:solidFill>
                            <a:schemeClr val="tx1"/>
                          </a:solidFill>
                          <a:latin typeface="Arial" panose="020B0604020202020204" pitchFamily="34" charset="0"/>
                          <a:cs typeface="Arial" panose="020B0604020202020204" pitchFamily="34" charset="0"/>
                        </a:rPr>
                        <a:t>and i</a:t>
                      </a:r>
                      <a:r>
                        <a:rPr lang="en-US" sz="1100" b="1" dirty="0">
                          <a:solidFill>
                            <a:schemeClr val="tx1"/>
                          </a:solidFill>
                          <a:latin typeface="Arial" panose="020B0604020202020204" pitchFamily="34" charset="0"/>
                          <a:cs typeface="Arial" panose="020B0604020202020204" pitchFamily="34" charset="0"/>
                        </a:rPr>
                        <a:t>ntroduce yourself.</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30954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i="0" baseline="0" dirty="0">
                          <a:solidFill>
                            <a:schemeClr val="tx1"/>
                          </a:solidFill>
                          <a:latin typeface="Arial" panose="020B0604020202020204" pitchFamily="34" charset="0"/>
                          <a:cs typeface="Arial" panose="020B0604020202020204" pitchFamily="34" charset="0"/>
                        </a:rPr>
                        <a:t>Welcome to the Ask, Care, Escort training, also known as ACE training. This module will help equip you with knowledge and skills that can help you take an active role in suicide prevention.</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i="0" baseline="0" dirty="0">
                          <a:solidFill>
                            <a:schemeClr val="tx1"/>
                          </a:solidFill>
                          <a:latin typeface="Arial" panose="020B0604020202020204" pitchFamily="34" charset="0"/>
                          <a:cs typeface="Arial" panose="020B0604020202020204" pitchFamily="34" charset="0"/>
                        </a:rPr>
                        <a:t>My name is __________________ and I will be your instructor for this training. </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201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666408153"/>
                  </a:ext>
                </a:extLst>
              </a:tr>
              <a:tr h="775624">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Let’s start by reviewing the impact of suicide and the impact of suicide prevention training.</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4836813"/>
                  </a:ext>
                </a:extLst>
              </a:tr>
            </a:tbl>
          </a:graphicData>
        </a:graphic>
      </p:graphicFrame>
      <p:sp>
        <p:nvSpPr>
          <p:cNvPr id="6" name="TextBox 5"/>
          <p:cNvSpPr txBox="1"/>
          <p:nvPr/>
        </p:nvSpPr>
        <p:spPr>
          <a:xfrm>
            <a:off x="7801" y="35554"/>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a:r>
              <a:rPr lang="en-US" sz="1200" i="1" dirty="0"/>
              <a:t>1-A</a:t>
            </a:r>
          </a:p>
        </p:txBody>
      </p:sp>
      <p:sp>
        <p:nvSpPr>
          <p:cNvPr id="9" name="Rectangle 8">
            <a:extLst>
              <a:ext uri="{FF2B5EF4-FFF2-40B4-BE49-F238E27FC236}">
                <a16:creationId xmlns:a16="http://schemas.microsoft.com/office/drawing/2014/main" id="{4589BBCA-6515-4080-9D94-917E6730A965}"/>
              </a:ext>
            </a:extLst>
          </p:cNvPr>
          <p:cNvSpPr/>
          <p:nvPr/>
        </p:nvSpPr>
        <p:spPr>
          <a:xfrm>
            <a:off x="4244397" y="8895385"/>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Tree>
    <p:extLst>
      <p:ext uri="{BB962C8B-B14F-4D97-AF65-F5344CB8AC3E}">
        <p14:creationId xmlns:p14="http://schemas.microsoft.com/office/powerpoint/2010/main" val="3816203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1551820158"/>
              </p:ext>
            </p:extLst>
          </p:nvPr>
        </p:nvGraphicFramePr>
        <p:xfrm>
          <a:off x="227144" y="3429063"/>
          <a:ext cx="4429523" cy="5708056"/>
        </p:xfrm>
        <a:graphic>
          <a:graphicData uri="http://schemas.openxmlformats.org/drawingml/2006/table">
            <a:tbl>
              <a:tblPr firstRow="1" bandRow="1">
                <a:tableStyleId>{5C22544A-7EE6-4342-B048-85BDC9FD1C3A}</a:tableStyleId>
              </a:tblPr>
              <a:tblGrid>
                <a:gridCol w="439933">
                  <a:extLst>
                    <a:ext uri="{9D8B030D-6E8A-4147-A177-3AD203B41FA5}">
                      <a16:colId xmlns:a16="http://schemas.microsoft.com/office/drawing/2014/main" val="20000"/>
                    </a:ext>
                  </a:extLst>
                </a:gridCol>
                <a:gridCol w="3989590">
                  <a:extLst>
                    <a:ext uri="{9D8B030D-6E8A-4147-A177-3AD203B41FA5}">
                      <a16:colId xmlns:a16="http://schemas.microsoft.com/office/drawing/2014/main" val="20001"/>
                    </a:ext>
                  </a:extLst>
                </a:gridCol>
              </a:tblGrid>
              <a:tr h="4876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Describe risk factors and explain that</a:t>
                      </a:r>
                      <a:r>
                        <a:rPr lang="en-US" sz="1100" b="1" baseline="0" dirty="0">
                          <a:solidFill>
                            <a:schemeClr val="tx1"/>
                          </a:solidFill>
                          <a:latin typeface="Arial" panose="020B0604020202020204" pitchFamily="34" charset="0"/>
                          <a:cs typeface="Arial" panose="020B0604020202020204" pitchFamily="34" charset="0"/>
                        </a:rPr>
                        <a:t> suicide is complex and typically does not result from one singular cause or factor.</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8488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Describe suicide risk factors to help Soldiers recognize when someone may be at risk.</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443921">
                <a:tc>
                  <a:txBody>
                    <a:bodyPr/>
                    <a:lstStyle/>
                    <a:p>
                      <a:pPr marL="171450" indent="-171450" algn="ctr">
                        <a:spcBef>
                          <a:spcPts val="0"/>
                        </a:spcBef>
                        <a:spcAft>
                          <a:spcPts val="600"/>
                        </a:spcAft>
                        <a:buFont typeface="Arial" panose="020B0604020202020204" pitchFamily="34" charset="0"/>
                        <a:buChar char="•"/>
                      </a:pPr>
                      <a:endParaRPr lang="en-US" sz="1100" b="0" i="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all manage life’s challenges differently; how we manage life issues can be protective, as we’ve just discussed, or can increase our risk for negative outcomes. </a:t>
                      </a: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 single factor places people at risk for suicide. For some, it can be several; for others, just a few.</a:t>
                      </a: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Factors that can lead to an increase of suicide risk include</a:t>
                      </a:r>
                    </a:p>
                    <a:p>
                      <a:pPr marL="342900" indent="-114300">
                        <a:spcBef>
                          <a:spcPts val="600"/>
                        </a:spcBef>
                        <a:spcAft>
                          <a:spcPts val="0"/>
                        </a:spcAft>
                        <a:buFontTx/>
                        <a:buChar char="-"/>
                      </a:pPr>
                      <a:r>
                        <a:rPr lang="en-US" sz="1100" dirty="0">
                          <a:latin typeface="Arial" panose="020B0604020202020204" pitchFamily="34" charset="0"/>
                        </a:rPr>
                        <a:t>avoiding friends or isolating oneself</a:t>
                      </a:r>
                    </a:p>
                    <a:p>
                      <a:pPr marL="342900" marR="0" lvl="0" indent="-114300" algn="l" defTabSz="457200" rtl="0" eaLnBrk="1" fontAlgn="auto" latinLnBrk="0" hangingPunct="1">
                        <a:lnSpc>
                          <a:spcPct val="100000"/>
                        </a:lnSpc>
                        <a:spcBef>
                          <a:spcPts val="600"/>
                        </a:spcBef>
                        <a:spcAft>
                          <a:spcPts val="0"/>
                        </a:spcAft>
                        <a:buClrTx/>
                        <a:buSzTx/>
                        <a:buFontTx/>
                        <a:buChar char="-"/>
                        <a:tabLst/>
                        <a:defRPr/>
                      </a:pPr>
                      <a:r>
                        <a:rPr lang="en-US" sz="1100" dirty="0">
                          <a:latin typeface="Arial" panose="020B0604020202020204" pitchFamily="34" charset="0"/>
                        </a:rPr>
                        <a:t>dramatic mood changes or displaying more anger/irritability than their norm</a:t>
                      </a:r>
                    </a:p>
                    <a:p>
                      <a:pPr marL="342900" indent="-114300">
                        <a:spcBef>
                          <a:spcPts val="600"/>
                        </a:spcBef>
                        <a:spcAft>
                          <a:spcPts val="0"/>
                        </a:spcAft>
                        <a:buFontTx/>
                        <a:buChar char="-"/>
                      </a:pPr>
                      <a:r>
                        <a:rPr lang="en-US" sz="1100" dirty="0">
                          <a:latin typeface="Arial" panose="020B0604020202020204" pitchFamily="34" charset="0"/>
                        </a:rPr>
                        <a:t>anxiety or depression, or sense of hopelessness</a:t>
                      </a:r>
                    </a:p>
                    <a:p>
                      <a:pPr marL="342900" indent="-114300">
                        <a:spcBef>
                          <a:spcPts val="600"/>
                        </a:spcBef>
                        <a:spcAft>
                          <a:spcPts val="0"/>
                        </a:spcAft>
                        <a:buFontTx/>
                        <a:buChar char="-"/>
                      </a:pPr>
                      <a:r>
                        <a:rPr lang="en-US" sz="1100" dirty="0">
                          <a:latin typeface="Arial" panose="020B0604020202020204" pitchFamily="34" charset="0"/>
                        </a:rPr>
                        <a:t>inability to sleep</a:t>
                      </a:r>
                    </a:p>
                    <a:p>
                      <a:pPr marL="342900" indent="-114300">
                        <a:spcBef>
                          <a:spcPts val="600"/>
                        </a:spcBef>
                        <a:spcAft>
                          <a:spcPts val="0"/>
                        </a:spcAft>
                        <a:buFontTx/>
                        <a:buChar char="-"/>
                      </a:pPr>
                      <a:r>
                        <a:rPr lang="en-US" sz="1100" dirty="0">
                          <a:latin typeface="Arial" panose="020B0604020202020204" pitchFamily="34" charset="0"/>
                        </a:rPr>
                        <a:t>family/loved one’s history of suicide</a:t>
                      </a:r>
                    </a:p>
                    <a:p>
                      <a:pPr marL="342900" indent="-114300">
                        <a:spcBef>
                          <a:spcPts val="600"/>
                        </a:spcBef>
                        <a:spcAft>
                          <a:spcPts val="0"/>
                        </a:spcAft>
                        <a:buFontTx/>
                        <a:buChar char="-"/>
                      </a:pPr>
                      <a:r>
                        <a:rPr lang="en-US" sz="1100" dirty="0">
                          <a:latin typeface="Arial" panose="020B0604020202020204" pitchFamily="34" charset="0"/>
                        </a:rPr>
                        <a:t>loss, change, or conflict in relationships</a:t>
                      </a:r>
                    </a:p>
                    <a:p>
                      <a:pPr marL="342900" indent="-114300">
                        <a:spcBef>
                          <a:spcPts val="600"/>
                        </a:spcBef>
                        <a:spcAft>
                          <a:spcPts val="0"/>
                        </a:spcAft>
                        <a:buFontTx/>
                        <a:buChar char="-"/>
                      </a:pPr>
                      <a:r>
                        <a:rPr lang="en-US" sz="1100" dirty="0">
                          <a:latin typeface="Arial" panose="020B0604020202020204" pitchFamily="34" charset="0"/>
                        </a:rPr>
                        <a:t>being bullied or discriminated against</a:t>
                      </a:r>
                    </a:p>
                    <a:p>
                      <a:pPr marL="342900" indent="-114300">
                        <a:spcBef>
                          <a:spcPts val="600"/>
                        </a:spcBef>
                        <a:spcAft>
                          <a:spcPts val="0"/>
                        </a:spcAft>
                        <a:buFontTx/>
                        <a:buChar char="-"/>
                      </a:pPr>
                      <a:r>
                        <a:rPr lang="en-US" sz="1100" dirty="0">
                          <a:latin typeface="Arial" panose="020B0604020202020204" pitchFamily="34" charset="0"/>
                        </a:rPr>
                        <a:t>job loss or financial problems</a:t>
                      </a:r>
                    </a:p>
                    <a:p>
                      <a:pPr marL="342900" marR="0" lvl="0" indent="-114300" algn="l" defTabSz="457200" rtl="0" eaLnBrk="1" fontAlgn="auto" latinLnBrk="0" hangingPunct="1">
                        <a:lnSpc>
                          <a:spcPct val="100000"/>
                        </a:lnSpc>
                        <a:spcBef>
                          <a:spcPts val="600"/>
                        </a:spcBef>
                        <a:spcAft>
                          <a:spcPts val="0"/>
                        </a:spcAft>
                        <a:buClrTx/>
                        <a:buSzTx/>
                        <a:buFontTx/>
                        <a:buChar char="-"/>
                        <a:tabLst/>
                        <a:defRPr/>
                      </a:pPr>
                      <a:r>
                        <a:rPr lang="en-US" sz="1100" dirty="0">
                          <a:latin typeface="Arial" panose="020B0604020202020204" pitchFamily="34" charset="0"/>
                        </a:rPr>
                        <a:t>engaging in</a:t>
                      </a:r>
                      <a:r>
                        <a:rPr lang="en-US" sz="1100" baseline="0" dirty="0">
                          <a:latin typeface="Arial" panose="020B0604020202020204" pitchFamily="34" charset="0"/>
                        </a:rPr>
                        <a:t> poor coping strategies; poor coping </a:t>
                      </a:r>
                      <a:r>
                        <a:rPr lang="en-US" sz="1100" baseline="0" dirty="0">
                          <a:latin typeface="Arial" panose="020B0604020202020204" pitchFamily="34" charset="0"/>
                          <a:cs typeface="Arial" panose="020B0604020202020204" pitchFamily="34" charset="0"/>
                        </a:rPr>
                        <a:t>mechanisms </a:t>
                      </a:r>
                      <a:r>
                        <a:rPr lang="en-US" sz="1100" dirty="0">
                          <a:latin typeface="Arial" panose="020B0604020202020204" pitchFamily="34" charset="0"/>
                          <a:cs typeface="Arial" panose="020B0604020202020204" pitchFamily="34" charset="0"/>
                        </a:rPr>
                        <a:t>like misusing drugs or alcohol, can increase risk and make someone more likely to have negative outcomes, including putting us at greater risk for suicide</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10-A</a:t>
            </a:r>
          </a:p>
        </p:txBody>
      </p:sp>
      <p:sp>
        <p:nvSpPr>
          <p:cNvPr id="10" name="TextBox 9"/>
          <p:cNvSpPr txBox="1"/>
          <p:nvPr/>
        </p:nvSpPr>
        <p:spPr>
          <a:xfrm>
            <a:off x="7801" y="35554"/>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13" name="Isosceles Triangle 12"/>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9" name="TextBox 8">
            <a:extLst>
              <a:ext uri="{FF2B5EF4-FFF2-40B4-BE49-F238E27FC236}">
                <a16:creationId xmlns:a16="http://schemas.microsoft.com/office/drawing/2014/main" id="{BBAC2F0F-3F11-467A-B140-529B0E13B0FB}"/>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3253047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B7A0A8E-0F3F-4BD2-BF7E-0BE55BD9CAF5}"/>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r>
              <a:rPr lang="en-US" sz="1200" i="1" kern="0" dirty="0">
                <a:solidFill>
                  <a:prstClr val="black"/>
                </a:solidFill>
                <a:latin typeface="Arial" panose="020B0604020202020204" pitchFamily="34" charset="0"/>
                <a:cs typeface="Arial" panose="020B0604020202020204" pitchFamily="34" charset="0"/>
              </a:rPr>
              <a:t>[</a:t>
            </a:r>
            <a:r>
              <a:rPr lang="en-US" sz="1200" b="1" i="1" kern="0" dirty="0">
                <a:solidFill>
                  <a:prstClr val="black"/>
                </a:solidFill>
                <a:latin typeface="Arial" panose="020B0604020202020204" pitchFamily="34" charset="0"/>
                <a:cs typeface="Arial" panose="020B0604020202020204" pitchFamily="34" charset="0"/>
              </a:rPr>
              <a:t>NOTE</a:t>
            </a:r>
            <a:r>
              <a:rPr lang="en-US" sz="1200" i="1" kern="0" dirty="0">
                <a:solidFill>
                  <a:prstClr val="black"/>
                </a:solidFill>
                <a:latin typeface="Arial" panose="020B0604020202020204" pitchFamily="34" charset="0"/>
                <a:cs typeface="Arial" panose="020B0604020202020204" pitchFamily="34" charset="0"/>
              </a:rPr>
              <a:t>: Be sure to add contact information for local resources prior to the training.]</a:t>
            </a: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3792563348"/>
              </p:ext>
            </p:extLst>
          </p:nvPr>
        </p:nvGraphicFramePr>
        <p:xfrm>
          <a:off x="205429" y="3440864"/>
          <a:ext cx="4312722" cy="5466430"/>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21539">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300" b="1" kern="1200" dirty="0">
                          <a:solidFill>
                            <a:srgbClr val="FF0000"/>
                          </a:solidFill>
                          <a:effectLst/>
                          <a:latin typeface="Verdana" panose="020B0604030504040204" pitchFamily="34" charset="0"/>
                          <a:ea typeface="Verdana" panose="020B0604030504040204" pitchFamily="34" charset="0"/>
                          <a:cs typeface="Arial" panose="020B0604020202020204" pitchFamily="34" charset="0"/>
                          <a:sym typeface="Wingdings"/>
                        </a:rPr>
                        <a:t></a:t>
                      </a:r>
                      <a:endParaRPr lang="en-US" sz="3700" dirty="0">
                        <a:solidFill>
                          <a:schemeClr val="tx1"/>
                        </a:solidFill>
                        <a:latin typeface="Verdana" panose="020B0604030504040204" pitchFamily="34" charset="0"/>
                        <a:ea typeface="Verdana" panose="020B0604030504040204" pitchFamily="34" charset="0"/>
                        <a:cs typeface="Arial" panose="020B0604020202020204" pitchFamily="34" charset="0"/>
                      </a:endParaRPr>
                    </a:p>
                  </a:txBody>
                  <a:tcPr marL="97967" marR="97967" marT="46566" marB="46566">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 Review</a:t>
                      </a:r>
                      <a:r>
                        <a:rPr lang="en-US" sz="1100" b="1" baseline="0" dirty="0">
                          <a:solidFill>
                            <a:schemeClr val="tx1"/>
                          </a:solidFill>
                          <a:latin typeface="Arial" panose="020B0604020202020204" pitchFamily="34" charset="0"/>
                          <a:ea typeface="Verdana" panose="020B0604030504040204" pitchFamily="34" charset="0"/>
                          <a:cs typeface="Arial" panose="020B0604020202020204" pitchFamily="34" charset="0"/>
                        </a:rPr>
                        <a:t> n</a:t>
                      </a:r>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on-emergency </a:t>
                      </a: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resources.</a:t>
                      </a:r>
                    </a:p>
                  </a:txBody>
                  <a:tcPr marL="97967" marR="97967" marT="46566" marB="46566"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25673">
                <a:tc>
                  <a:txBody>
                    <a:bodyPr/>
                    <a:lstStyle/>
                    <a:p>
                      <a:pPr algn="ctr"/>
                      <a:endParaRPr lang="en-US" sz="100" b="0" dirty="0">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buFont typeface="Arial" panose="020B0604020202020204" pitchFamily="34" charset="0"/>
                        <a:buNone/>
                      </a:pPr>
                      <a:endParaRPr lang="en-US" sz="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6142">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1.</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buFont typeface="Arial" panose="020B0604020202020204" pitchFamily="34" charset="0"/>
                        <a:buNone/>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Review non-emergency resources.</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4393076">
                <a:tc>
                  <a:txBody>
                    <a:bodyPr/>
                    <a:lstStyle/>
                    <a:p>
                      <a:endParaRPr lang="en-US" sz="1100" dirty="0">
                        <a:latin typeface="Verdana" panose="020B0604030504040204" pitchFamily="34" charset="0"/>
                        <a:ea typeface="Verdana" panose="020B0604030504040204" pitchFamily="34" charset="0"/>
                      </a:endParaRP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a:t>
                      </a:r>
                      <a:r>
                        <a:rPr lang="en-US" sz="1100" b="1"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NOTE</a:t>
                      </a:r>
                      <a:r>
                        <a:rPr lang="en-US" sz="1100" b="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 Prior to training, fill in local non-emergency numbers and give participants time to write down or save the information in their phones (e.g.,</a:t>
                      </a:r>
                      <a:r>
                        <a:rPr lang="en-US" sz="1100" b="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take a picture)</a:t>
                      </a:r>
                      <a:r>
                        <a:rPr lang="en-US" sz="1100" b="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 Alternatively, you may opt to hand write the</a:t>
                      </a:r>
                      <a:r>
                        <a:rPr lang="en-US" sz="1100" b="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numbers </a:t>
                      </a:r>
                      <a:r>
                        <a:rPr lang="en-US" sz="1100" b="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on a flip chart and display in front of the room to reference when you get to this slide.]</a:t>
                      </a:r>
                    </a:p>
                    <a:p>
                      <a:pPr marL="171450" lvl="0" indent="-171450">
                        <a:spcAft>
                          <a:spcPts val="600"/>
                        </a:spcAft>
                        <a:buFont typeface="Arial" panose="020B0604020202020204" pitchFamily="34" charset="0"/>
                        <a:buChar cha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Here</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is a list of non-emergency resources. These resources should be used for someone who is struggling with a life event, but who is not in crisis or considering suicide as the resources may not be available 24/7 and may not be equipped for a crisis situation.</a:t>
                      </a:r>
                    </a:p>
                    <a:p>
                      <a:pPr marL="171450" lvl="0" indent="-171450">
                        <a:spcAft>
                          <a:spcPts val="600"/>
                        </a:spcAft>
                        <a:buFont typeface="Arial" panose="020B0604020202020204" pitchFamily="34" charset="0"/>
                        <a:buChar cha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The Community Resource Guide provides a list of local programs and other helping resources near each installation that can be accessed online.</a:t>
                      </a:r>
                    </a:p>
                    <a:p>
                      <a:pPr marL="171450" lvl="0" indent="-171450">
                        <a:spcAft>
                          <a:spcPts val="600"/>
                        </a:spcAft>
                        <a:buFont typeface="Arial" panose="020B0604020202020204" pitchFamily="34" charset="0"/>
                        <a:buChar cha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On-post resources are generally available on an installation</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w</a:t>
                      </a: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hereas Battalion Aid Stations are generally available in many deployed or training environments.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Keep in mind</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that this</a:t>
                      </a: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 is not a comprehensive list.</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N</a:t>
                      </a: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on-emergency resources vary by location and environment; the ones listed apply to all service components. </a:t>
                      </a: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11-A</a:t>
            </a:r>
          </a:p>
        </p:txBody>
      </p:sp>
      <p:sp>
        <p:nvSpPr>
          <p:cNvPr id="10" name="TextBox 9"/>
          <p:cNvSpPr txBox="1"/>
          <p:nvPr/>
        </p:nvSpPr>
        <p:spPr>
          <a:xfrm>
            <a:off x="7801" y="35554"/>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9" name="Isosceles Triangle 8"/>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Tree>
    <p:extLst>
      <p:ext uri="{BB962C8B-B14F-4D97-AF65-F5344CB8AC3E}">
        <p14:creationId xmlns:p14="http://schemas.microsoft.com/office/powerpoint/2010/main" val="894556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2657471474"/>
              </p:ext>
            </p:extLst>
          </p:nvPr>
        </p:nvGraphicFramePr>
        <p:xfrm>
          <a:off x="244079" y="3429063"/>
          <a:ext cx="4312722" cy="5930495"/>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08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Facilitate</a:t>
                      </a:r>
                      <a:r>
                        <a:rPr lang="en-US" sz="1100" b="1" baseline="0" dirty="0">
                          <a:solidFill>
                            <a:schemeClr val="tx1"/>
                          </a:solidFill>
                          <a:latin typeface="Arial" panose="020B0604020202020204" pitchFamily="34" charset="0"/>
                          <a:cs typeface="Arial" panose="020B0604020202020204" pitchFamily="34" charset="0"/>
                        </a:rPr>
                        <a:t> a discussion where Soldiers discuss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how to use</a:t>
                      </a:r>
                      <a:r>
                        <a:rPr lang="en-US" sz="1100" b="1" dirty="0">
                          <a:solidFill>
                            <a:schemeClr val="tx1"/>
                          </a:solidFill>
                          <a:latin typeface="Arial" panose="020B0604020202020204" pitchFamily="34" charset="0"/>
                          <a:cs typeface="Arial" panose="020B0604020202020204" pitchFamily="34" charset="0"/>
                        </a:rPr>
                        <a:t> ACE (Ask, Care, Escort) to </a:t>
                      </a:r>
                      <a:br>
                        <a:rPr lang="en-US" sz="1100" b="1"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mitigate risk.</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0458">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516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Explain using the steps of ACE to mitigate risk.</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040905">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solidFill>
                            <a:prstClr val="black"/>
                          </a:solidFill>
                          <a:latin typeface="Arial" panose="020B0604020202020204" pitchFamily="34" charset="0"/>
                          <a:cs typeface="Arial" panose="020B0604020202020204" pitchFamily="34" charset="0"/>
                        </a:rPr>
                        <a:t>As members of the Army we are aligned by a common purpose and shared Army Values, such as loyalty and integrity, meaning we each share an obligation to </a:t>
                      </a:r>
                      <a:r>
                        <a:rPr lang="en-US" sz="1100" b="1" dirty="0">
                          <a:solidFill>
                            <a:prstClr val="black"/>
                          </a:solidFill>
                          <a:latin typeface="Arial" panose="020B0604020202020204" pitchFamily="34" charset="0"/>
                          <a:cs typeface="Arial" panose="020B0604020202020204" pitchFamily="34" charset="0"/>
                        </a:rPr>
                        <a:t>ASK</a:t>
                      </a:r>
                      <a:r>
                        <a:rPr lang="en-US" sz="1100" dirty="0">
                          <a:solidFill>
                            <a:prstClr val="black"/>
                          </a:solidFill>
                          <a:latin typeface="Arial" panose="020B0604020202020204" pitchFamily="34" charset="0"/>
                          <a:cs typeface="Arial" panose="020B0604020202020204" pitchFamily="34" charset="0"/>
                        </a:rPr>
                        <a:t> a struggling team member if they are okay, to show we </a:t>
                      </a:r>
                      <a:r>
                        <a:rPr lang="en-US" sz="1100" b="1" dirty="0">
                          <a:solidFill>
                            <a:prstClr val="black"/>
                          </a:solidFill>
                          <a:latin typeface="Arial" panose="020B0604020202020204" pitchFamily="34" charset="0"/>
                          <a:cs typeface="Arial" panose="020B0604020202020204" pitchFamily="34" charset="0"/>
                        </a:rPr>
                        <a:t>CARE</a:t>
                      </a:r>
                      <a:r>
                        <a:rPr lang="en-US" sz="1100" dirty="0">
                          <a:solidFill>
                            <a:prstClr val="black"/>
                          </a:solidFill>
                          <a:latin typeface="Arial" panose="020B0604020202020204" pitchFamily="34" charset="0"/>
                          <a:cs typeface="Arial" panose="020B0604020202020204" pitchFamily="34" charset="0"/>
                        </a:rPr>
                        <a:t> by offering to listen and letting them share their problems without fear of judgment, and, if necessary, </a:t>
                      </a:r>
                      <a:r>
                        <a:rPr lang="en-US" sz="1100" b="1" dirty="0">
                          <a:solidFill>
                            <a:prstClr val="black"/>
                          </a:solidFill>
                          <a:latin typeface="Arial" panose="020B0604020202020204" pitchFamily="34" charset="0"/>
                          <a:cs typeface="Arial" panose="020B0604020202020204" pitchFamily="34" charset="0"/>
                        </a:rPr>
                        <a:t>ESCORT</a:t>
                      </a:r>
                      <a:r>
                        <a:rPr lang="en-US" sz="1100" dirty="0">
                          <a:solidFill>
                            <a:prstClr val="black"/>
                          </a:solidFill>
                          <a:latin typeface="Arial" panose="020B0604020202020204" pitchFamily="34" charset="0"/>
                          <a:cs typeface="Arial" panose="020B0604020202020204" pitchFamily="34" charset="0"/>
                        </a:rPr>
                        <a:t> them to a helping resource</a:t>
                      </a:r>
                      <a:r>
                        <a:rPr lang="en-US" sz="1100" baseline="0" dirty="0">
                          <a:solidFill>
                            <a:prstClr val="black"/>
                          </a:solidFill>
                          <a:latin typeface="Arial" panose="020B0604020202020204" pitchFamily="34" charset="0"/>
                          <a:cs typeface="Arial" panose="020B0604020202020204" pitchFamily="34" charset="0"/>
                        </a:rPr>
                        <a:t> to show your full support.</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i="0" kern="1200" dirty="0">
                          <a:solidFill>
                            <a:schemeClr val="dk1"/>
                          </a:solidFill>
                          <a:effectLst/>
                          <a:latin typeface="Arial" panose="020B0604020202020204" pitchFamily="34" charset="0"/>
                          <a:ea typeface="+mn-ea"/>
                          <a:cs typeface="Arial" panose="020B0604020202020204" pitchFamily="34" charset="0"/>
                        </a:rPr>
                        <a:t>ACE can be applied</a:t>
                      </a:r>
                      <a:r>
                        <a:rPr lang="en-US" sz="1100" b="0" i="0" kern="1200" baseline="0" dirty="0">
                          <a:solidFill>
                            <a:schemeClr val="dk1"/>
                          </a:solidFill>
                          <a:effectLst/>
                          <a:latin typeface="Arial" panose="020B0604020202020204" pitchFamily="34" charset="0"/>
                          <a:ea typeface="+mn-ea"/>
                          <a:cs typeface="Arial" panose="020B0604020202020204" pitchFamily="34" charset="0"/>
                        </a:rPr>
                        <a:t> to mitigate risk</a:t>
                      </a:r>
                      <a:r>
                        <a:rPr lang="en-US" sz="1100" b="0" i="0" kern="1200" dirty="0">
                          <a:solidFill>
                            <a:schemeClr val="dk1"/>
                          </a:solidFill>
                          <a:effectLst/>
                          <a:latin typeface="Arial" panose="020B0604020202020204" pitchFamily="34" charset="0"/>
                          <a:ea typeface="+mn-ea"/>
                          <a:cs typeface="Arial" panose="020B0604020202020204" pitchFamily="34" charset="0"/>
                        </a:rPr>
                        <a:t> when you notice a change in a person’s baseline mood or behavior,</a:t>
                      </a:r>
                      <a:r>
                        <a:rPr lang="en-US" sz="1100" b="0" i="0" kern="1200" baseline="0" dirty="0">
                          <a:solidFill>
                            <a:schemeClr val="dk1"/>
                          </a:solidFill>
                          <a:effectLst/>
                          <a:latin typeface="Arial" panose="020B0604020202020204" pitchFamily="34" charset="0"/>
                          <a:ea typeface="+mn-ea"/>
                          <a:cs typeface="Arial" panose="020B0604020202020204" pitchFamily="34" charset="0"/>
                        </a:rPr>
                        <a:t> when a Soldier demonstrates one or more risk factors, or in</a:t>
                      </a:r>
                      <a:r>
                        <a:rPr lang="en-US" sz="1100" b="0" i="0" kern="1200" dirty="0">
                          <a:solidFill>
                            <a:schemeClr val="dk1"/>
                          </a:solidFill>
                          <a:effectLst/>
                          <a:latin typeface="Arial" panose="020B0604020202020204" pitchFamily="34" charset="0"/>
                          <a:ea typeface="+mn-ea"/>
                          <a:cs typeface="Arial" panose="020B0604020202020204" pitchFamily="34" charset="0"/>
                        </a:rPr>
                        <a:t> response to someone struggling with</a:t>
                      </a:r>
                      <a:r>
                        <a:rPr lang="en-US" sz="1100" b="0" i="0" kern="1200" baseline="0" dirty="0">
                          <a:solidFill>
                            <a:schemeClr val="dk1"/>
                          </a:solidFill>
                          <a:effectLst/>
                          <a:latin typeface="Arial" panose="020B0604020202020204" pitchFamily="34" charset="0"/>
                          <a:ea typeface="+mn-ea"/>
                          <a:cs typeface="Arial" panose="020B0604020202020204" pitchFamily="34" charset="0"/>
                        </a:rPr>
                        <a:t> common </a:t>
                      </a:r>
                      <a:r>
                        <a:rPr lang="en-US" sz="1100" b="0" i="0" kern="1200" dirty="0">
                          <a:solidFill>
                            <a:schemeClr val="dk1"/>
                          </a:solidFill>
                          <a:effectLst/>
                          <a:latin typeface="Arial" panose="020B0604020202020204" pitchFamily="34" charset="0"/>
                          <a:ea typeface="+mn-ea"/>
                          <a:cs typeface="Arial" panose="020B0604020202020204" pitchFamily="34" charset="0"/>
                        </a:rPr>
                        <a:t>Soldier tasks, like a Soldier stressing over preparation for a promotion board,</a:t>
                      </a:r>
                      <a:r>
                        <a:rPr lang="en-US" sz="1100" b="0" i="0" kern="1200" baseline="0" dirty="0">
                          <a:solidFill>
                            <a:schemeClr val="dk1"/>
                          </a:solidFill>
                          <a:effectLst/>
                          <a:latin typeface="Arial" panose="020B0604020202020204" pitchFamily="34" charset="0"/>
                          <a:ea typeface="+mn-ea"/>
                          <a:cs typeface="Arial" panose="020B0604020202020204" pitchFamily="34" charset="0"/>
                        </a:rPr>
                        <a:t> </a:t>
                      </a:r>
                      <a:r>
                        <a:rPr lang="en-US" sz="1100" b="0" i="0" kern="1200" dirty="0">
                          <a:solidFill>
                            <a:schemeClr val="dk1"/>
                          </a:solidFill>
                          <a:effectLst/>
                          <a:latin typeface="Arial" panose="020B0604020202020204" pitchFamily="34" charset="0"/>
                          <a:ea typeface="+mn-ea"/>
                          <a:cs typeface="Arial" panose="020B0604020202020204" pitchFamily="34" charset="0"/>
                        </a:rPr>
                        <a:t>or struggling with a personal issues,</a:t>
                      </a:r>
                      <a:r>
                        <a:rPr lang="en-US" sz="1100" b="0" i="0" kern="1200" baseline="0" dirty="0">
                          <a:solidFill>
                            <a:schemeClr val="dk1"/>
                          </a:solidFill>
                          <a:effectLst/>
                          <a:latin typeface="Arial" panose="020B0604020202020204" pitchFamily="34" charset="0"/>
                          <a:ea typeface="+mn-ea"/>
                          <a:cs typeface="Arial" panose="020B0604020202020204" pitchFamily="34" charset="0"/>
                        </a:rPr>
                        <a:t> like a Soldier being</a:t>
                      </a:r>
                      <a:r>
                        <a:rPr lang="en-US" sz="1100" b="0" i="0" kern="1200" dirty="0">
                          <a:solidFill>
                            <a:schemeClr val="dk1"/>
                          </a:solidFill>
                          <a:effectLst/>
                          <a:latin typeface="Arial" panose="020B0604020202020204" pitchFamily="34" charset="0"/>
                          <a:ea typeface="+mn-ea"/>
                          <a:cs typeface="Arial" panose="020B0604020202020204" pitchFamily="34" charset="0"/>
                        </a:rPr>
                        <a:t> worried about having enough money to support a </a:t>
                      </a:r>
                      <a:r>
                        <a:rPr lang="en-US" sz="1100" b="0" i="0" kern="1200" dirty="0">
                          <a:solidFill>
                            <a:schemeClr val="tx1"/>
                          </a:solidFill>
                          <a:effectLst/>
                          <a:latin typeface="Arial" panose="020B0604020202020204" pitchFamily="34" charset="0"/>
                          <a:ea typeface="+mn-ea"/>
                          <a:cs typeface="Arial" panose="020B0604020202020204" pitchFamily="34" charset="0"/>
                        </a:rPr>
                        <a:t>growing family.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Sharing a personal example of a time you recognized risk factor(s) in another person and specifically used ACE – or a similar process – to help mitigate risk can be beneficial here. Keep it concise to ensure time for the discussion.]</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The purpose of the question on this slide is to share ideas across groups.]</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endParaRPr lang="en-US" sz="1100" dirty="0">
                        <a:solidFill>
                          <a:prstClr val="black"/>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12-A</a:t>
            </a:r>
          </a:p>
        </p:txBody>
      </p:sp>
      <p:sp>
        <p:nvSpPr>
          <p:cNvPr id="10" name="TextBox 9"/>
          <p:cNvSpPr txBox="1"/>
          <p:nvPr/>
        </p:nvSpPr>
        <p:spPr>
          <a:xfrm>
            <a:off x="7801" y="35554"/>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9" name="Isosceles Triangle 8"/>
          <p:cNvSpPr/>
          <p:nvPr/>
        </p:nvSpPr>
        <p:spPr>
          <a:xfrm rot="5400000">
            <a:off x="4245732"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2" name="Rectangle 11"/>
          <p:cNvSpPr/>
          <p:nvPr/>
        </p:nvSpPr>
        <p:spPr>
          <a:xfrm>
            <a:off x="3960555" y="3509559"/>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1" name="TextBox 10">
            <a:extLst>
              <a:ext uri="{FF2B5EF4-FFF2-40B4-BE49-F238E27FC236}">
                <a16:creationId xmlns:a16="http://schemas.microsoft.com/office/drawing/2014/main" id="{1888A7DA-A298-4697-AEE1-178F0CA958E8}"/>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2984547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3623765725"/>
              </p:ext>
            </p:extLst>
          </p:nvPr>
        </p:nvGraphicFramePr>
        <p:xfrm>
          <a:off x="227146" y="3429066"/>
          <a:ext cx="4312722" cy="4962880"/>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08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Debrief the small group discussion activity,</a:t>
                      </a:r>
                      <a:r>
                        <a:rPr lang="en-US" sz="1100" b="1" baseline="0" dirty="0">
                          <a:solidFill>
                            <a:schemeClr val="tx1"/>
                          </a:solidFill>
                          <a:latin typeface="Arial" panose="020B0604020202020204" pitchFamily="34" charset="0"/>
                          <a:cs typeface="Arial" panose="020B0604020202020204" pitchFamily="34" charset="0"/>
                        </a:rPr>
                        <a:t>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which subsequently serves as a check on</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learning of risk factors</a:t>
                      </a:r>
                      <a:r>
                        <a:rPr lang="en-US" sz="1100" b="1" dirty="0">
                          <a:solidFill>
                            <a:schemeClr val="tx1"/>
                          </a:solidFill>
                          <a:latin typeface="Arial" panose="020B0604020202020204" pitchFamily="34" charset="0"/>
                          <a:cs typeface="Arial" panose="020B0604020202020204" pitchFamily="34" charset="0"/>
                        </a:rPr>
                        <a:t>.</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0458">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1143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Debrief the small group discussion activity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by restating the question and allowing groups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to share. </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799671053"/>
                  </a:ext>
                </a:extLst>
              </a:tr>
              <a:tr h="345013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Which risk factor did you choose to discuss, and how could you use each step of ACE to help the Soldier mitigate their risk?</a:t>
                      </a:r>
                      <a:endPar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Aim to get at least one small group to share and, depending on time, possibly encourage a second group to share. Possible examples include</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“I’ve noticed you’re drinking more than usual, is everything okay at home? Or, “How is your relationship with ______ going?”</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CARE: Take time to engage, ask, and listen</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ESCORT: If Soldier shares that their irritability or increased alcohol consumption is due to stress of financial strain, you could help them set up an appointment with a helping resource like Army Community Services for classes on budgeting or money management or emergency financial assistance (AER).]</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0459832"/>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13-A</a:t>
            </a:r>
          </a:p>
        </p:txBody>
      </p:sp>
      <p:sp>
        <p:nvSpPr>
          <p:cNvPr id="10" name="TextBox 9"/>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9" name="Isosceles Triangle 8"/>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2" name="Rectangle 11"/>
          <p:cNvSpPr/>
          <p:nvPr/>
        </p:nvSpPr>
        <p:spPr>
          <a:xfrm>
            <a:off x="3974497" y="3501546"/>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1" name="TextBox 10">
            <a:extLst>
              <a:ext uri="{FF2B5EF4-FFF2-40B4-BE49-F238E27FC236}">
                <a16:creationId xmlns:a16="http://schemas.microsoft.com/office/drawing/2014/main" id="{27A37922-C476-41DA-B2DD-9FF9054F6C9B}"/>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772972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3996032678"/>
              </p:ext>
            </p:extLst>
          </p:nvPr>
        </p:nvGraphicFramePr>
        <p:xfrm>
          <a:off x="234404" y="3376270"/>
          <a:ext cx="4312722" cy="5677462"/>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08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Describe warning signs and explain the importance of taking immediate action if any warning signs</a:t>
                      </a:r>
                      <a:r>
                        <a:rPr lang="en-US" sz="1100" b="1" baseline="0" dirty="0">
                          <a:solidFill>
                            <a:schemeClr val="tx1"/>
                          </a:solidFill>
                          <a:latin typeface="Arial" panose="020B0604020202020204" pitchFamily="34" charset="0"/>
                          <a:cs typeface="Arial" panose="020B0604020202020204" pitchFamily="34" charset="0"/>
                        </a:rPr>
                        <a:t> are present.</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0458">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829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Review warning signs to watch for that may indicate someone is contemplating suicide.</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49001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Warning signs indicate the highest level of risk and are things that are more likely to be happening close to a suicide attempt. If a person is displaying one or more of the following warning signs, it may be an indication that they are contemplating suicide: </a:t>
                      </a:r>
                    </a:p>
                    <a:p>
                      <a:pPr marL="34290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talking about death</a:t>
                      </a:r>
                    </a:p>
                    <a:p>
                      <a:pPr marL="34290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giving away personal possessions</a:t>
                      </a:r>
                    </a:p>
                    <a:p>
                      <a:pPr marL="34290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talking about harming oneself or stating they have no reason for living</a:t>
                      </a:r>
                    </a:p>
                    <a:p>
                      <a:pPr marL="34290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regularly isolating</a:t>
                      </a:r>
                    </a:p>
                    <a:p>
                      <a:pPr marL="34290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expressions of hopelessness or deep sadness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3829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Emphasize the critical importance of taking immediate action if/when a warning sign is present.</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613207377"/>
                  </a:ext>
                </a:extLst>
              </a:tr>
              <a:tr h="130954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you are in your vehicle at a traffic light that is red, you wait and trust it will soon turn green. This is </a:t>
                      </a:r>
                      <a:r>
                        <a:rPr kumimoji="0" lang="en-US" sz="1100" b="0" i="1" u="sng"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the case when it comes to suicide prevention. You must not sit idle.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one or more warning signs are noticed, </a:t>
                      </a:r>
                      <a:b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you must take direct, immediate action. </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1218499"/>
                  </a:ext>
                </a:extLst>
              </a:tr>
            </a:tbl>
          </a:graphicData>
        </a:graphic>
      </p:graphicFrame>
      <p:sp>
        <p:nvSpPr>
          <p:cNvPr id="8" name="TextBox 7"/>
          <p:cNvSpPr txBox="1"/>
          <p:nvPr/>
        </p:nvSpPr>
        <p:spPr>
          <a:xfrm>
            <a:off x="0" y="9312095"/>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14-A</a:t>
            </a:r>
          </a:p>
        </p:txBody>
      </p:sp>
      <p:sp>
        <p:nvSpPr>
          <p:cNvPr id="11" name="TextBox 10"/>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12" name="Isosceles Triangle 11"/>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9" name="TextBox 8">
            <a:extLst>
              <a:ext uri="{FF2B5EF4-FFF2-40B4-BE49-F238E27FC236}">
                <a16:creationId xmlns:a16="http://schemas.microsoft.com/office/drawing/2014/main" id="{989CAC4C-6543-43DE-8060-9BC4BC591CFC}"/>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3750939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76FA6A6-7DDC-4F97-8EFD-926FE1E2AE04}"/>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r>
              <a:rPr lang="en-US" sz="1200" i="1" kern="0" dirty="0">
                <a:solidFill>
                  <a:prstClr val="black"/>
                </a:solidFill>
                <a:latin typeface="Arial" panose="020B0604020202020204" pitchFamily="34" charset="0"/>
                <a:cs typeface="Arial" panose="020B0604020202020204" pitchFamily="34" charset="0"/>
              </a:rPr>
              <a:t>[</a:t>
            </a:r>
            <a:r>
              <a:rPr lang="en-US" sz="1200" b="1" i="1" kern="0" dirty="0">
                <a:solidFill>
                  <a:prstClr val="black"/>
                </a:solidFill>
                <a:latin typeface="Arial" panose="020B0604020202020204" pitchFamily="34" charset="0"/>
                <a:cs typeface="Arial" panose="020B0604020202020204" pitchFamily="34" charset="0"/>
              </a:rPr>
              <a:t>NOTE</a:t>
            </a:r>
            <a:r>
              <a:rPr lang="en-US" sz="1200" i="1" kern="0" dirty="0">
                <a:solidFill>
                  <a:prstClr val="black"/>
                </a:solidFill>
                <a:latin typeface="Arial" panose="020B0604020202020204" pitchFamily="34" charset="0"/>
                <a:cs typeface="Arial" panose="020B0604020202020204" pitchFamily="34" charset="0"/>
              </a:rPr>
              <a:t>: Be sure to add contact information for local resources prior to the training.]</a:t>
            </a: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373022896"/>
              </p:ext>
            </p:extLst>
          </p:nvPr>
        </p:nvGraphicFramePr>
        <p:xfrm>
          <a:off x="205429" y="3440864"/>
          <a:ext cx="4312722" cy="5433736"/>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25511">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Review emergency resources, make the distinction between non-emergency</a:t>
                      </a:r>
                      <a:r>
                        <a:rPr lang="en-US" sz="1100" b="1" baseline="0" dirty="0">
                          <a:solidFill>
                            <a:schemeClr val="tx1"/>
                          </a:solidFill>
                          <a:latin typeface="Arial" panose="020B0604020202020204" pitchFamily="34" charset="0"/>
                          <a:cs typeface="Arial" panose="020B0604020202020204" pitchFamily="34" charset="0"/>
                        </a:rPr>
                        <a:t> and emergency resources, and remind Soldiers to persevere in accessing help.</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047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Review available emergency resources.</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4273607">
                <a:tc>
                  <a:txBody>
                    <a:bodyPr/>
                    <a:lstStyle/>
                    <a:p>
                      <a:pPr marL="171450" indent="-171450" algn="ctr">
                        <a:spcBef>
                          <a:spcPts val="0"/>
                        </a:spcBef>
                        <a:spcAft>
                          <a:spcPts val="600"/>
                        </a:spcAft>
                        <a:buFont typeface="Arial" panose="020B0604020202020204" pitchFamily="34" charset="0"/>
                        <a:buChar char="•"/>
                      </a:pPr>
                      <a:endParaRPr lang="en-US" sz="1100" b="0" i="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Prior to the training, look up local emergency contact information and share this during the training. In the PowerPoint slides there are text boxes where local contact information can be added. Alternatively, these numbers can be handwritten and displayed in the front of the room. Ensure that participants are familiar with multiple resources. Encourage them to add the contact information directly into their phone (e.</a:t>
                      </a:r>
                      <a:r>
                        <a:rPr kumimoji="0" lang="en-US" sz="11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 </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take a picture).]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is an important distinction between emergency and non-emergency resources: emergency resources are always open and you will be connected and assisted right away. When a person is in crisis, use an emergency resource to ensure they get the help they need as soon as possible.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helping resource you choose depends on your circumstances and location. If you are near your command team or unit chaplain, they might be your best choice; your Aid Station or the unit’s Behavioral Health Services might also be an option.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these resources are not close by or accessible, the nearest Emergency Room can also be a good option. Ultimately, your best choice may simply be reaching out by phone to a crisis “hotline” or emergency services. </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15-A</a:t>
            </a:r>
          </a:p>
        </p:txBody>
      </p:sp>
      <p:sp>
        <p:nvSpPr>
          <p:cNvPr id="10" name="TextBox 9"/>
          <p:cNvSpPr txBox="1"/>
          <p:nvPr/>
        </p:nvSpPr>
        <p:spPr>
          <a:xfrm>
            <a:off x="7801" y="35554"/>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9" name="Isosceles Triangle 8"/>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Tree>
    <p:extLst>
      <p:ext uri="{BB962C8B-B14F-4D97-AF65-F5344CB8AC3E}">
        <p14:creationId xmlns:p14="http://schemas.microsoft.com/office/powerpoint/2010/main" val="521804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201480267"/>
              </p:ext>
            </p:extLst>
          </p:nvPr>
        </p:nvGraphicFramePr>
        <p:xfrm>
          <a:off x="227146" y="3429063"/>
          <a:ext cx="4312722" cy="6159095"/>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08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Explain how to use ACE</a:t>
                      </a:r>
                      <a:r>
                        <a:rPr lang="en-US" sz="1100" b="1" baseline="0" dirty="0">
                          <a:solidFill>
                            <a:schemeClr val="tx1"/>
                          </a:solidFill>
                          <a:latin typeface="Arial" panose="020B0604020202020204" pitchFamily="34" charset="0"/>
                          <a:cs typeface="Arial" panose="020B0604020202020204" pitchFamily="34" charset="0"/>
                        </a:rPr>
                        <a:t> during a crisis and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discuss practical strategies for remaining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calm and composed when facing a crisis.</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0458">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5160">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Explain how to use the steps of ACE during a crisis.</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4221380">
                <a:tc>
                  <a:txBody>
                    <a:bodyPr/>
                    <a:lstStyle/>
                    <a:p>
                      <a:pPr marL="171450" indent="-171450" algn="ctr">
                        <a:spcBef>
                          <a:spcPts val="0"/>
                        </a:spcBef>
                        <a:spcAft>
                          <a:spcPts val="600"/>
                        </a:spcAft>
                        <a:buFont typeface="Arial" panose="020B0604020202020204" pitchFamily="34" charset="0"/>
                        <a:buChar char="•"/>
                      </a:pPr>
                      <a:endParaRPr lang="en-US" sz="1100" b="0" i="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When you notice a warning sign, or have a strong sense something may be wrong, you must draw on the Army Values like Loyalty, Duty, and Personal Courage to take action and apply the steps of ACE.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 is very important to </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directly, “Are you thinking of killing or harming yourself?”</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Show you </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CARE</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by giving them your undivided attention, actively listening to what they are saying, and letting them know you’ve got their back and will get them to the help they need.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One warning sign may or may not equal a suicide risk, which is one reason why you have to ASK the question directly and attentively</a:t>
                      </a:r>
                      <a:r>
                        <a:rPr lang="en-US" sz="1100" b="0" kern="1200" baseline="0" dirty="0">
                          <a:solidFill>
                            <a:schemeClr val="tx1"/>
                          </a:solidFill>
                          <a:effectLst/>
                          <a:latin typeface="Arial" panose="020B0604020202020204" pitchFamily="34" charset="0"/>
                          <a:ea typeface="Verdana" panose="020B0604030504040204" pitchFamily="34" charset="0"/>
                          <a:cs typeface="Arial" panose="020B0604020202020204" pitchFamily="34" charset="0"/>
                        </a:rPr>
                        <a:t> listen to their response</a:t>
                      </a:r>
                      <a:r>
                        <a:rPr lang="en-US" sz="1100" b="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Their response will to help guide the next actions to take.</a:t>
                      </a:r>
                      <a:r>
                        <a:rPr lang="en-US" sz="1100" b="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 If they respond, “no,” and you believe them, then you might</a:t>
                      </a:r>
                      <a:r>
                        <a:rPr lang="en-US" sz="1100" b="0" kern="1200" baseline="0" dirty="0">
                          <a:solidFill>
                            <a:schemeClr val="tx1"/>
                          </a:solidFill>
                          <a:effectLst/>
                          <a:latin typeface="Arial" panose="020B0604020202020204" pitchFamily="34" charset="0"/>
                          <a:ea typeface="Verdana" panose="020B0604030504040204" pitchFamily="34" charset="0"/>
                          <a:cs typeface="Arial" panose="020B0604020202020204" pitchFamily="34" charset="0"/>
                        </a:rPr>
                        <a:t> escort them to a non-emergency resource.</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they indicate they are thinking of suicide or harming themselves, it’s important to </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ESCORT</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them as soon as possible to the nearest helping resource.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The purpose of the question on this slide is to have participants consider personal experiences they have leveraged in the past to bring forward to this skill.]</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16-A</a:t>
            </a:r>
          </a:p>
        </p:txBody>
      </p:sp>
      <p:sp>
        <p:nvSpPr>
          <p:cNvPr id="9" name="Isosceles Triangle 8"/>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1" name="Rectangle 10"/>
          <p:cNvSpPr/>
          <p:nvPr/>
        </p:nvSpPr>
        <p:spPr>
          <a:xfrm>
            <a:off x="3964337" y="3471644"/>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2" name="TextBox 11"/>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10" name="TextBox 9">
            <a:extLst>
              <a:ext uri="{FF2B5EF4-FFF2-40B4-BE49-F238E27FC236}">
                <a16:creationId xmlns:a16="http://schemas.microsoft.com/office/drawing/2014/main" id="{F420944D-874C-4A3B-B583-6A690A883DD5}"/>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335567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3838089456"/>
              </p:ext>
            </p:extLst>
          </p:nvPr>
        </p:nvGraphicFramePr>
        <p:xfrm>
          <a:off x="227146" y="3429066"/>
          <a:ext cx="4312722" cy="5181462"/>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99480">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Conduct a check on learning about warning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signs and reinforce the importance of the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ACE steps in a crisis situation.</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6024">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789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Conduct a check on learning about warning signs.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93806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are the warning signs that can indicate a person might be contemplating suicide and that require you to take immediate action?</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Allow for responses. Examples include those listed on the warning signs slide:</a:t>
                      </a:r>
                    </a:p>
                    <a:p>
                      <a:pPr marL="338138" marR="0" lvl="0" indent="-112713"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talking about death</a:t>
                      </a:r>
                    </a:p>
                    <a:p>
                      <a:pPr marL="338138" marR="0" lvl="0" indent="-112713"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giving away personal possessions</a:t>
                      </a:r>
                    </a:p>
                    <a:p>
                      <a:pPr marL="338138" marR="0" lvl="0" indent="-112713"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talking about harming oneself or stating they have no reason for living</a:t>
                      </a:r>
                    </a:p>
                    <a:p>
                      <a:pPr marL="338138" marR="0" lvl="0" indent="-112713"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regularly isolating</a:t>
                      </a:r>
                    </a:p>
                    <a:p>
                      <a:pPr marL="338138" marR="0" lvl="0" indent="-112713"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expressing hopelessness or deep sadness.]</a:t>
                      </a:r>
                      <a:b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do you use the steps of ACE during a crisis situation?</a:t>
                      </a:r>
                      <a:endPar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Be sure Soldiers mention the direct questions to ASK (e.g., “Are you thinking of killing yourself or harming yourself?”) and that they demonstrate familiarity with emergency resources.]</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17-A</a:t>
            </a:r>
          </a:p>
        </p:txBody>
      </p:sp>
      <p:sp>
        <p:nvSpPr>
          <p:cNvPr id="10" name="TextBox 9"/>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9" name="Isosceles Triangle 8"/>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1" name="Rectangle 10">
            <a:extLst>
              <a:ext uri="{FF2B5EF4-FFF2-40B4-BE49-F238E27FC236}">
                <a16:creationId xmlns:a16="http://schemas.microsoft.com/office/drawing/2014/main" id="{788BF6A1-98C7-4088-B6E7-6C631CCF7E0C}"/>
              </a:ext>
            </a:extLst>
          </p:cNvPr>
          <p:cNvSpPr/>
          <p:nvPr/>
        </p:nvSpPr>
        <p:spPr>
          <a:xfrm>
            <a:off x="3964337" y="3471644"/>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2" name="TextBox 11">
            <a:extLst>
              <a:ext uri="{FF2B5EF4-FFF2-40B4-BE49-F238E27FC236}">
                <a16:creationId xmlns:a16="http://schemas.microsoft.com/office/drawing/2014/main" id="{1EBA5B28-8C42-4C64-A418-D3AA64236F2E}"/>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3895115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853153315"/>
              </p:ext>
            </p:extLst>
          </p:nvPr>
        </p:nvGraphicFramePr>
        <p:xfrm>
          <a:off x="228600" y="3389257"/>
          <a:ext cx="4419600" cy="6055328"/>
        </p:xfrm>
        <a:graphic>
          <a:graphicData uri="http://schemas.openxmlformats.org/drawingml/2006/table">
            <a:tbl>
              <a:tblPr firstRow="1" bandRow="1">
                <a:tableStyleId>{5C22544A-7EE6-4342-B048-85BDC9FD1C3A}</a:tableStyleId>
              </a:tblPr>
              <a:tblGrid>
                <a:gridCol w="438947">
                  <a:extLst>
                    <a:ext uri="{9D8B030D-6E8A-4147-A177-3AD203B41FA5}">
                      <a16:colId xmlns:a16="http://schemas.microsoft.com/office/drawing/2014/main" val="20000"/>
                    </a:ext>
                  </a:extLst>
                </a:gridCol>
                <a:gridCol w="3980653">
                  <a:extLst>
                    <a:ext uri="{9D8B030D-6E8A-4147-A177-3AD203B41FA5}">
                      <a16:colId xmlns:a16="http://schemas.microsoft.com/office/drawing/2014/main" val="20001"/>
                    </a:ext>
                  </a:extLst>
                </a:gridCol>
              </a:tblGrid>
              <a:tr h="49781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Acknowledge the importance of taking initiative to engage in ACE with others, and transition to the follow-on +1 module.</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2901">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Acknowledge the importance of taking initiative to engage in ACE with others.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93725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4300" marR="0" lvl="0" indent="-11430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i="0" baseline="0" dirty="0">
                          <a:latin typeface="Arial" panose="020B0604020202020204" pitchFamily="34" charset="0"/>
                          <a:ea typeface="Cambria" panose="02040503050406030204" pitchFamily="18" charset="0"/>
                          <a:cs typeface="Arial" panose="020B0604020202020204" pitchFamily="34" charset="0"/>
                        </a:rPr>
                        <a:t>We have just reviewed the Ask, Care, Escort process. </a:t>
                      </a:r>
                      <a:r>
                        <a:rPr lang="en-US" sz="1100" dirty="0">
                          <a:latin typeface="Arial" panose="020B0604020202020204" pitchFamily="34" charset="0"/>
                          <a:ea typeface="Cambria" panose="02040503050406030204" pitchFamily="18" charset="0"/>
                          <a:cs typeface="Arial" panose="020B0604020202020204" pitchFamily="34" charset="0"/>
                        </a:rPr>
                        <a:t>You are now equipped to use ACE to bolster protective factors, mitigate risk, and support a Soldier in a crisis.</a:t>
                      </a:r>
                      <a:endParaRPr lang="en-US" sz="1100" b="0" i="0" baseline="0" dirty="0">
                        <a:latin typeface="Arial" panose="020B0604020202020204" pitchFamily="34" charset="0"/>
                        <a:ea typeface="Cambria" panose="02040503050406030204" pitchFamily="18" charset="0"/>
                        <a:cs typeface="Arial" panose="020B0604020202020204" pitchFamily="34" charset="0"/>
                      </a:endParaRPr>
                    </a:p>
                    <a:p>
                      <a:pPr marL="114300" indent="-114300">
                        <a:spcBef>
                          <a:spcPts val="600"/>
                        </a:spcBef>
                        <a:buFont typeface="Arial" panose="020B0604020202020204" pitchFamily="34" charset="0"/>
                        <a:buChar char="•"/>
                      </a:pPr>
                      <a:r>
                        <a:rPr lang="en-US" sz="1100" b="0" i="0" baseline="0" dirty="0">
                          <a:latin typeface="Arial" panose="020B0604020202020204" pitchFamily="34" charset="0"/>
                          <a:ea typeface="Cambria" panose="02040503050406030204" pitchFamily="18" charset="0"/>
                          <a:cs typeface="Arial" panose="020B0604020202020204" pitchFamily="34" charset="0"/>
                        </a:rPr>
                        <a:t>Many service members who have reported having suicidal thoughts or had a suicide attempt since joining the military have indicated that they did not talk to anyone or seek help.</a:t>
                      </a:r>
                    </a:p>
                    <a:p>
                      <a:pPr marL="114300" indent="-114300">
                        <a:spcBef>
                          <a:spcPts val="600"/>
                        </a:spcBef>
                        <a:buFont typeface="Arial" panose="020B0604020202020204" pitchFamily="34" charset="0"/>
                        <a:buChar char="•"/>
                      </a:pPr>
                      <a:r>
                        <a:rPr lang="en-US" sz="1100" b="0" i="0" baseline="0" dirty="0">
                          <a:latin typeface="Arial" panose="020B0604020202020204" pitchFamily="34" charset="0"/>
                          <a:ea typeface="Cambria" panose="02040503050406030204" pitchFamily="18" charset="0"/>
                          <a:cs typeface="Arial" panose="020B0604020202020204" pitchFamily="34" charset="0"/>
                        </a:rPr>
                        <a:t>This shows that you cannot stand by and assume a person will reach out in a time of struggle or </a:t>
                      </a:r>
                      <a:r>
                        <a:rPr lang="en-US" sz="1100" b="0" i="0" baseline="0" dirty="0">
                          <a:solidFill>
                            <a:schemeClr val="tx1"/>
                          </a:solidFill>
                          <a:latin typeface="Arial" panose="020B0604020202020204" pitchFamily="34" charset="0"/>
                          <a:ea typeface="Cambria" panose="02040503050406030204" pitchFamily="18" charset="0"/>
                          <a:cs typeface="Arial" panose="020B0604020202020204" pitchFamily="34" charset="0"/>
                        </a:rPr>
                        <a:t>despair. A key takeaway from this training is to take initiative! </a:t>
                      </a:r>
                    </a:p>
                    <a:p>
                      <a:pPr marL="114300" marR="0" lvl="0" indent="-11430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i="0" baseline="0" dirty="0">
                          <a:latin typeface="Arial" panose="020B0604020202020204" pitchFamily="34" charset="0"/>
                          <a:ea typeface="Cambria" panose="02040503050406030204" pitchFamily="18" charset="0"/>
                          <a:cs typeface="Arial" panose="020B0604020202020204" pitchFamily="34" charset="0"/>
                        </a:rPr>
                        <a:t>Consider what that might look like for you, such as what actions you feel are important to take in the next week or two. We’ll come back to this later in the training.</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6564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Thank Soldiers for their participation thus far, and transition to the +1 module.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441843245"/>
                  </a:ext>
                </a:extLst>
              </a:tr>
              <a:tr h="1408846">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600"/>
                        </a:spcBef>
                        <a:buFont typeface="Arial" panose="020B0604020202020204" pitchFamily="34" charset="0"/>
                        <a:buChar char="•"/>
                      </a:pPr>
                      <a:r>
                        <a:rPr lang="en-US" sz="1100" b="0" i="0" baseline="0" dirty="0">
                          <a:solidFill>
                            <a:schemeClr val="tx1"/>
                          </a:solidFill>
                          <a:latin typeface="Arial" panose="020B0604020202020204" pitchFamily="34" charset="0"/>
                          <a:ea typeface="Cambria" panose="02040503050406030204" pitchFamily="18" charset="0"/>
                          <a:cs typeface="Arial" panose="020B0604020202020204" pitchFamily="34" charset="0"/>
                        </a:rPr>
                        <a:t>Thank you for your participation in the training thus far.</a:t>
                      </a:r>
                    </a:p>
                    <a:p>
                      <a:pPr marL="171450" indent="-171450">
                        <a:spcBef>
                          <a:spcPts val="600"/>
                        </a:spcBef>
                        <a:buFont typeface="Arial" panose="020B0604020202020204" pitchFamily="34" charset="0"/>
                        <a:buChar char="•"/>
                      </a:pPr>
                      <a:r>
                        <a:rPr lang="en-US" sz="1100" b="0" i="0" baseline="0" dirty="0">
                          <a:solidFill>
                            <a:schemeClr val="tx1"/>
                          </a:solidFill>
                          <a:latin typeface="Arial" panose="020B0604020202020204" pitchFamily="34" charset="0"/>
                          <a:ea typeface="Cambria" panose="02040503050406030204" pitchFamily="18" charset="0"/>
                          <a:cs typeface="Arial" panose="020B0604020202020204" pitchFamily="34" charset="0"/>
                        </a:rPr>
                        <a:t>Next, we will be transitioning to the second half of today’s ACE training, the _____________ module, which will further equip you to support your fellow Soldiers and members of your Circle of Support.</a:t>
                      </a:r>
                    </a:p>
                    <a:p>
                      <a:pPr marL="0" indent="0">
                        <a:spcBef>
                          <a:spcPts val="0"/>
                        </a:spcBef>
                        <a:buFont typeface="Arial" panose="020B0604020202020204" pitchFamily="34" charset="0"/>
                        <a:buNone/>
                      </a:pPr>
                      <a:r>
                        <a:rPr lang="en-US" sz="1100" b="0" i="1" dirty="0">
                          <a:solidFill>
                            <a:schemeClr val="tx1"/>
                          </a:solidFill>
                          <a:latin typeface="Arial" panose="020B0604020202020204" pitchFamily="34" charset="0"/>
                          <a:ea typeface="Cambria" panose="02040503050406030204" pitchFamily="18" charset="0"/>
                          <a:cs typeface="Arial" panose="020B0604020202020204" pitchFamily="34" charset="0"/>
                        </a:rPr>
                        <a:t>[</a:t>
                      </a:r>
                      <a:r>
                        <a:rPr lang="en-US" sz="1100" b="1" i="1" dirty="0">
                          <a:solidFill>
                            <a:schemeClr val="tx1"/>
                          </a:solidFill>
                          <a:latin typeface="Arial" panose="020B0604020202020204" pitchFamily="34" charset="0"/>
                          <a:ea typeface="Cambria" panose="02040503050406030204" pitchFamily="18" charset="0"/>
                          <a:cs typeface="Arial" panose="020B0604020202020204" pitchFamily="34" charset="0"/>
                        </a:rPr>
                        <a:t>NOTE</a:t>
                      </a:r>
                      <a:r>
                        <a:rPr lang="en-US" sz="1100" b="0" i="1" dirty="0">
                          <a:solidFill>
                            <a:schemeClr val="tx1"/>
                          </a:solidFill>
                          <a:latin typeface="Arial" panose="020B0604020202020204" pitchFamily="34" charset="0"/>
                          <a:ea typeface="Cambria" panose="02040503050406030204" pitchFamily="18" charset="0"/>
                          <a:cs typeface="Arial" panose="020B0604020202020204" pitchFamily="34" charset="0"/>
                        </a:rPr>
                        <a:t>: If time permits</a:t>
                      </a:r>
                      <a:r>
                        <a:rPr lang="en-US" sz="1100" b="0" i="1" baseline="0" dirty="0">
                          <a:solidFill>
                            <a:schemeClr val="tx1"/>
                          </a:solidFill>
                          <a:latin typeface="Arial" panose="020B0604020202020204" pitchFamily="34" charset="0"/>
                          <a:ea typeface="Cambria" panose="02040503050406030204" pitchFamily="18" charset="0"/>
                          <a:cs typeface="Arial" panose="020B0604020202020204" pitchFamily="34" charset="0"/>
                        </a:rPr>
                        <a:t>, it is suggested to give </a:t>
                      </a:r>
                    </a:p>
                    <a:p>
                      <a:pPr marL="0" indent="0">
                        <a:spcBef>
                          <a:spcPts val="0"/>
                        </a:spcBef>
                        <a:buFont typeface="Arial" panose="020B0604020202020204" pitchFamily="34" charset="0"/>
                        <a:buNone/>
                      </a:pPr>
                      <a:r>
                        <a:rPr lang="en-US" sz="1100" b="0" i="1" baseline="0" dirty="0">
                          <a:solidFill>
                            <a:schemeClr val="tx1"/>
                          </a:solidFill>
                          <a:latin typeface="Arial" panose="020B0604020202020204" pitchFamily="34" charset="0"/>
                          <a:ea typeface="Cambria" panose="02040503050406030204" pitchFamily="18" charset="0"/>
                          <a:cs typeface="Arial" panose="020B0604020202020204" pitchFamily="34" charset="0"/>
                        </a:rPr>
                        <a:t>the Soldi</a:t>
                      </a:r>
                      <a:r>
                        <a:rPr lang="en-US" sz="1100" b="0" i="1" baseline="0" dirty="0">
                          <a:latin typeface="Arial" panose="020B0604020202020204" pitchFamily="34" charset="0"/>
                          <a:ea typeface="Cambria" panose="02040503050406030204" pitchFamily="18" charset="0"/>
                          <a:cs typeface="Arial" panose="020B0604020202020204" pitchFamily="34" charset="0"/>
                        </a:rPr>
                        <a:t>ers a short break as you get the next </a:t>
                      </a:r>
                    </a:p>
                    <a:p>
                      <a:pPr marL="0" indent="0">
                        <a:spcBef>
                          <a:spcPts val="0"/>
                        </a:spcBef>
                        <a:buFont typeface="Arial" panose="020B0604020202020204" pitchFamily="34" charset="0"/>
                        <a:buNone/>
                      </a:pPr>
                      <a:r>
                        <a:rPr lang="en-US" sz="1100" b="0" i="1" baseline="0" dirty="0">
                          <a:latin typeface="Arial" panose="020B0604020202020204" pitchFamily="34" charset="0"/>
                          <a:ea typeface="Cambria" panose="02040503050406030204" pitchFamily="18" charset="0"/>
                          <a:cs typeface="Arial" panose="020B0604020202020204" pitchFamily="34" charset="0"/>
                        </a:rPr>
                        <a:t>module set up.]</a:t>
                      </a:r>
                      <a:endParaRPr lang="en-US" sz="1100" b="0" i="1" dirty="0">
                        <a:latin typeface="Arial" panose="020B0604020202020204" pitchFamily="34" charset="0"/>
                        <a:ea typeface="Cambria" panose="02040503050406030204" pitchFamily="18"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641450"/>
                  </a:ext>
                </a:extLst>
              </a:tr>
            </a:tbl>
          </a:graphicData>
        </a:graphic>
      </p:graphicFrame>
      <p:sp>
        <p:nvSpPr>
          <p:cNvPr id="8" name="TextBox 7"/>
          <p:cNvSpPr txBox="1"/>
          <p:nvPr/>
        </p:nvSpPr>
        <p:spPr>
          <a:xfrm>
            <a:off x="0" y="9312095"/>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18-A</a:t>
            </a:r>
          </a:p>
        </p:txBody>
      </p:sp>
      <p:sp>
        <p:nvSpPr>
          <p:cNvPr id="11" name="TextBox 10"/>
          <p:cNvSpPr txBox="1"/>
          <p:nvPr/>
        </p:nvSpPr>
        <p:spPr>
          <a:xfrm>
            <a:off x="7801" y="47662"/>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10" name="TextBox 9">
            <a:extLst>
              <a:ext uri="{FF2B5EF4-FFF2-40B4-BE49-F238E27FC236}">
                <a16:creationId xmlns:a16="http://schemas.microsoft.com/office/drawing/2014/main" id="{6E345DB3-CA7D-4BA8-979E-299502D27E7B}"/>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Rectangle 1">
            <a:extLst>
              <a:ext uri="{FF2B5EF4-FFF2-40B4-BE49-F238E27FC236}">
                <a16:creationId xmlns:a16="http://schemas.microsoft.com/office/drawing/2014/main" id="{1CC61A08-22C7-09F3-01D0-FE1A2CB7ED40}"/>
              </a:ext>
            </a:extLst>
          </p:cNvPr>
          <p:cNvSpPr/>
          <p:nvPr/>
        </p:nvSpPr>
        <p:spPr>
          <a:xfrm>
            <a:off x="4242816"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3" name="Rectangle 2">
            <a:extLst>
              <a:ext uri="{FF2B5EF4-FFF2-40B4-BE49-F238E27FC236}">
                <a16:creationId xmlns:a16="http://schemas.microsoft.com/office/drawing/2014/main" id="{D937B8E5-C679-A937-EF75-47568E639D76}"/>
              </a:ext>
            </a:extLst>
          </p:cNvPr>
          <p:cNvSpPr/>
          <p:nvPr/>
        </p:nvSpPr>
        <p:spPr>
          <a:xfrm>
            <a:off x="3864570"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Tree>
    <p:extLst>
      <p:ext uri="{BB962C8B-B14F-4D97-AF65-F5344CB8AC3E}">
        <p14:creationId xmlns:p14="http://schemas.microsoft.com/office/powerpoint/2010/main" val="629994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913" y="373063"/>
            <a:ext cx="3776662" cy="2833687"/>
          </a:xfrm>
        </p:spPr>
      </p:sp>
      <p:sp>
        <p:nvSpPr>
          <p:cNvPr id="5" name="TextBox 4"/>
          <p:cNvSpPr txBox="1">
            <a:spLocks noGrp="1" noRot="1" noMove="1" noResize="1" noEditPoints="1" noAdjustHandles="1" noChangeArrowheads="1" noChangeShapeType="1"/>
          </p:cNvSpPr>
          <p:nvPr/>
        </p:nvSpPr>
        <p:spPr>
          <a:xfrm>
            <a:off x="4519477" y="373209"/>
            <a:ext cx="2302666" cy="8484340"/>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defRPr/>
            </a:pPr>
            <a:endParaRPr lang="en-US" sz="1100" kern="0"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149334932"/>
              </p:ext>
            </p:extLst>
          </p:nvPr>
        </p:nvGraphicFramePr>
        <p:xfrm>
          <a:off x="215642" y="3328495"/>
          <a:ext cx="4097461" cy="4683368"/>
        </p:xfrm>
        <a:graphic>
          <a:graphicData uri="http://schemas.openxmlformats.org/drawingml/2006/table">
            <a:tbl>
              <a:tblPr firstRow="1" bandRow="1">
                <a:tableStyleId>{5C22544A-7EE6-4342-B048-85BDC9FD1C3A}</a:tableStyleId>
              </a:tblPr>
              <a:tblGrid>
                <a:gridCol w="406953">
                  <a:extLst>
                    <a:ext uri="{9D8B030D-6E8A-4147-A177-3AD203B41FA5}">
                      <a16:colId xmlns:a16="http://schemas.microsoft.com/office/drawing/2014/main" val="20000"/>
                    </a:ext>
                  </a:extLst>
                </a:gridCol>
                <a:gridCol w="3690508">
                  <a:extLst>
                    <a:ext uri="{9D8B030D-6E8A-4147-A177-3AD203B41FA5}">
                      <a16:colId xmlns:a16="http://schemas.microsoft.com/office/drawing/2014/main" val="20001"/>
                    </a:ext>
                  </a:extLst>
                </a:gridCol>
              </a:tblGrid>
              <a:tr h="642697">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4299" marR="94299" marT="50130" marB="5013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Introduce the module (and yourself, if necessary).</a:t>
                      </a:r>
                      <a:endParaRPr lang="en-US" sz="1100" b="1" dirty="0">
                        <a:solidFill>
                          <a:schemeClr val="tx1"/>
                        </a:solidFill>
                        <a:latin typeface="Arial" panose="020B0604020202020204" pitchFamily="34" charset="0"/>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4299" marR="94299" marT="50130" marB="501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598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Introduce the module (and yourself, if necessary).</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66851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i="0" baseline="0" dirty="0">
                          <a:solidFill>
                            <a:schemeClr val="tx1"/>
                          </a:solidFill>
                          <a:latin typeface="Arial" panose="020B0604020202020204" pitchFamily="34" charset="0"/>
                          <a:cs typeface="Arial" panose="020B0604020202020204" pitchFamily="34" charset="0"/>
                        </a:rPr>
                        <a:t>Welcome to the second part of your annual ACE suicide prevention training, specifically the </a:t>
                      </a:r>
                      <a:r>
                        <a:rPr lang="en-US" sz="1100" i="1" baseline="0" dirty="0">
                          <a:solidFill>
                            <a:schemeClr val="tx1"/>
                          </a:solidFill>
                          <a:latin typeface="Arial" panose="020B0604020202020204" pitchFamily="34" charset="0"/>
                          <a:cs typeface="Arial" panose="020B0604020202020204" pitchFamily="34" charset="0"/>
                        </a:rPr>
                        <a:t>Lethal Means Safety</a:t>
                      </a:r>
                      <a:r>
                        <a:rPr lang="en-US" sz="1100" i="0" baseline="0" dirty="0">
                          <a:solidFill>
                            <a:schemeClr val="tx1"/>
                          </a:solidFill>
                          <a:latin typeface="Arial" panose="020B0604020202020204" pitchFamily="34" charset="0"/>
                          <a:cs typeface="Arial" panose="020B0604020202020204" pitchFamily="34" charset="0"/>
                        </a:rPr>
                        <a:t> module.</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6851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State that the training is designed to promote communication, cohesion, and trust within the unit and that the Soldier’s role is to be an active participant. </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666408153"/>
                  </a:ext>
                </a:extLst>
              </a:tr>
              <a:tr h="1782709">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4299" marR="94299" marT="90847" marB="9084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This training is designed in such a way to promote communication, cohesion, and trust within your unit, which are all factors that protect against the risk of suicide.</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Simply put, paying attention, engaging in the discussions and activities, and keeping an open mind about lethal means safety can help save a life and save many more from the heartache of losing someone to suicide.</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 This is a natural transition to the next slide.]</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4836813"/>
                  </a:ext>
                </a:extLst>
              </a:tr>
            </a:tbl>
          </a:graphicData>
        </a:graphic>
      </p:graphicFrame>
      <p:sp>
        <p:nvSpPr>
          <p:cNvPr id="6" name="TextBox 5"/>
          <p:cNvSpPr txBox="1"/>
          <p:nvPr/>
        </p:nvSpPr>
        <p:spPr>
          <a:xfrm>
            <a:off x="1" y="7614"/>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8" name="TextBox 7"/>
          <p:cNvSpPr txBox="1"/>
          <p:nvPr/>
        </p:nvSpPr>
        <p:spPr>
          <a:xfrm>
            <a:off x="0" y="8956847"/>
            <a:ext cx="6950075" cy="271615"/>
          </a:xfrm>
          <a:prstGeom prst="rect">
            <a:avLst/>
          </a:prstGeom>
          <a:noFill/>
        </p:spPr>
        <p:txBody>
          <a:bodyPr wrap="square" lIns="92563" tIns="46281" rIns="92563" bIns="46281" rtlCol="0">
            <a:spAutoFit/>
          </a:bodyPr>
          <a:lstStyle/>
          <a:p>
            <a:pPr algn="ctr"/>
            <a:r>
              <a:rPr lang="en-US" sz="1100" i="1" dirty="0"/>
              <a:t>1-A</a:t>
            </a:r>
          </a:p>
        </p:txBody>
      </p:sp>
      <p:sp>
        <p:nvSpPr>
          <p:cNvPr id="9" name="Rectangle 8">
            <a:extLst>
              <a:ext uri="{FF2B5EF4-FFF2-40B4-BE49-F238E27FC236}">
                <a16:creationId xmlns:a16="http://schemas.microsoft.com/office/drawing/2014/main" id="{4589BBCA-6515-4080-9D94-917E6730A965}"/>
              </a:ext>
            </a:extLst>
          </p:cNvPr>
          <p:cNvSpPr/>
          <p:nvPr/>
        </p:nvSpPr>
        <p:spPr>
          <a:xfrm>
            <a:off x="4032546" y="8557101"/>
            <a:ext cx="305957" cy="300447"/>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12" tIns="45406" rIns="90812" bIns="45406" rtlCol="0" anchor="ctr"/>
          <a:lstStyle/>
          <a:p>
            <a:pPr algn="ctr" defTabSz="458053">
              <a:defRPr/>
            </a:pPr>
            <a:endParaRPr lang="en-US" dirty="0">
              <a:solidFill>
                <a:prstClr val="white"/>
              </a:solidFill>
              <a:latin typeface="Calibri" panose="020F0502020204030204"/>
            </a:endParaRPr>
          </a:p>
        </p:txBody>
      </p:sp>
    </p:spTree>
    <p:extLst>
      <p:ext uri="{BB962C8B-B14F-4D97-AF65-F5344CB8AC3E}">
        <p14:creationId xmlns:p14="http://schemas.microsoft.com/office/powerpoint/2010/main" val="3816203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F7F4BC6-01BE-4A7D-B0E6-AEBF1A4871E5}"/>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4022687816"/>
              </p:ext>
            </p:extLst>
          </p:nvPr>
        </p:nvGraphicFramePr>
        <p:xfrm>
          <a:off x="205429" y="3413308"/>
          <a:ext cx="4312722" cy="4970436"/>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706877">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Describe the impact of suicide</a:t>
                      </a:r>
                      <a:r>
                        <a:rPr lang="en-US" sz="1100" b="1" baseline="0" dirty="0">
                          <a:solidFill>
                            <a:schemeClr val="tx1"/>
                          </a:solidFill>
                          <a:latin typeface="Arial" panose="020B0604020202020204" pitchFamily="34" charset="0"/>
                          <a:cs typeface="Arial" panose="020B0604020202020204" pitchFamily="34" charset="0"/>
                        </a:rPr>
                        <a:t> and that a comprehensive and integrated approach to suicide prevention involves everyone working together and doing their part.</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7147">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5790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Acknowledge that suicide is a problem of great concern in the Army and exposure is associated with psychological impact.</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36356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Suicide is a problem plaguing all parts of society, including the military.</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Suicide is unfortunately a devastating issue that many of us are familiar with. </a:t>
                      </a:r>
                      <a:r>
                        <a:rPr lang="en-US" sz="1100" b="0" i="0" kern="1200" dirty="0">
                          <a:solidFill>
                            <a:schemeClr val="dk1"/>
                          </a:solidFill>
                          <a:effectLst/>
                          <a:latin typeface="Arial" panose="020B0604020202020204" pitchFamily="34" charset="0"/>
                          <a:ea typeface="+mn-ea"/>
                          <a:cs typeface="Arial" panose="020B0604020202020204" pitchFamily="34" charset="0"/>
                        </a:rPr>
                        <a:t>Some of us here today may have been affected in some way by the loss of someone to </a:t>
                      </a:r>
                      <a:br>
                        <a:rPr lang="en-US" sz="1100" b="0" i="0" kern="1200" dirty="0">
                          <a:solidFill>
                            <a:schemeClr val="dk1"/>
                          </a:solidFill>
                          <a:effectLst/>
                          <a:latin typeface="Arial" panose="020B0604020202020204" pitchFamily="34" charset="0"/>
                          <a:ea typeface="+mn-ea"/>
                          <a:cs typeface="Arial" panose="020B0604020202020204" pitchFamily="34" charset="0"/>
                        </a:rPr>
                      </a:br>
                      <a:r>
                        <a:rPr lang="en-US" sz="1100" b="0" i="0" kern="1200" dirty="0">
                          <a:solidFill>
                            <a:schemeClr val="dk1"/>
                          </a:solidFill>
                          <a:effectLst/>
                          <a:latin typeface="Arial" panose="020B0604020202020204" pitchFamily="34" charset="0"/>
                          <a:ea typeface="+mn-ea"/>
                          <a:cs typeface="Arial" panose="020B0604020202020204" pitchFamily="34" charset="0"/>
                        </a:rPr>
                        <a:t>suicide.</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One suicide is too many. What’s more, each</a:t>
                      </a:r>
                      <a:r>
                        <a:rPr lang="en-US" sz="1100" b="0" i="0" kern="1200" baseline="0" dirty="0">
                          <a:solidFill>
                            <a:schemeClr val="tx1"/>
                          </a:solidFill>
                          <a:effectLst/>
                          <a:latin typeface="Arial" panose="020B0604020202020204" pitchFamily="34" charset="0"/>
                          <a:ea typeface="+mn-ea"/>
                          <a:cs typeface="Arial" panose="020B0604020202020204" pitchFamily="34" charset="0"/>
                        </a:rPr>
                        <a:t> suicide impacts more than just the person who died. </a:t>
                      </a:r>
                      <a:r>
                        <a:rPr lang="en-US" sz="1100" b="0" i="0" kern="1200" dirty="0">
                          <a:solidFill>
                            <a:schemeClr val="tx1"/>
                          </a:solidFill>
                          <a:effectLst/>
                          <a:latin typeface="Arial" panose="020B0604020202020204" pitchFamily="34" charset="0"/>
                          <a:ea typeface="+mn-ea"/>
                          <a:cs typeface="Arial" panose="020B0604020202020204" pitchFamily="34" charset="0"/>
                        </a:rPr>
                        <a:t>Professionals who study suicide have stated that approximately 135 people are impacted by each suicide death. A </a:t>
                      </a:r>
                      <a:r>
                        <a:rPr lang="en-US" sz="1100" b="0" i="0" kern="1200" baseline="0" dirty="0">
                          <a:solidFill>
                            <a:schemeClr val="tx1"/>
                          </a:solidFill>
                          <a:effectLst/>
                          <a:latin typeface="Arial" panose="020B0604020202020204" pitchFamily="34" charset="0"/>
                          <a:ea typeface="+mn-ea"/>
                          <a:cs typeface="Arial" panose="020B0604020202020204" pitchFamily="34" charset="0"/>
                        </a:rPr>
                        <a:t>loss of life due to suicide creates a ripple effect. </a:t>
                      </a:r>
                      <a:endParaRPr lang="en-US" sz="1100" b="0" i="0" kern="120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Researchers found that exposure to suicide was associated with higher depression, anxiety, and suicidal ideation; this effect was exacerbated by the closeness to the person lost to suicide.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Simply put, suicide can put the psychological well-being of Army Soldiers and Families at risk.</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2-A</a:t>
            </a:r>
          </a:p>
        </p:txBody>
      </p:sp>
      <p:sp>
        <p:nvSpPr>
          <p:cNvPr id="11" name="TextBox 10"/>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7" name="Isosceles Triangle 6">
            <a:extLst>
              <a:ext uri="{FF2B5EF4-FFF2-40B4-BE49-F238E27FC236}">
                <a16:creationId xmlns:a16="http://schemas.microsoft.com/office/drawing/2014/main" id="{BA0D8323-7145-42E9-A9E1-0D22672972E7}"/>
              </a:ext>
            </a:extLst>
          </p:cNvPr>
          <p:cNvSpPr/>
          <p:nvPr/>
        </p:nvSpPr>
        <p:spPr>
          <a:xfrm rot="5400000">
            <a:off x="4242816" y="8897112"/>
            <a:ext cx="311220" cy="32157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632" tIns="47816" rIns="95632" bIns="47816" rtlCol="0" anchor="ctr"/>
          <a:lstStyle/>
          <a:p>
            <a:pPr algn="ctr"/>
            <a:endParaRPr lang="en-US" dirty="0"/>
          </a:p>
        </p:txBody>
      </p:sp>
    </p:spTree>
    <p:extLst>
      <p:ext uri="{BB962C8B-B14F-4D97-AF65-F5344CB8AC3E}">
        <p14:creationId xmlns:p14="http://schemas.microsoft.com/office/powerpoint/2010/main" val="3102177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F7F4BC6-01BE-4A7D-B0E6-AEBF1A4871E5}"/>
              </a:ext>
            </a:extLst>
          </p:cNvPr>
          <p:cNvSpPr txBox="1"/>
          <p:nvPr/>
        </p:nvSpPr>
        <p:spPr>
          <a:xfrm>
            <a:off x="4331650" y="365125"/>
            <a:ext cx="2423249" cy="8498006"/>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defRPr/>
            </a:pPr>
            <a:endParaRPr lang="en-US" sz="1100" i="1" dirty="0">
              <a:latin typeface="Arial" panose="020B0604020202020204" pitchFamily="34" charset="0"/>
              <a:cs typeface="Arial" panose="020B0604020202020204" pitchFamily="34" charset="0"/>
            </a:endParaRPr>
          </a:p>
          <a:p>
            <a:pPr>
              <a:defRPr/>
            </a:pPr>
            <a:r>
              <a:rPr lang="en-US" sz="1100" i="1" dirty="0">
                <a:latin typeface="Arial" panose="020B0604020202020204" pitchFamily="34" charset="0"/>
                <a:cs typeface="Arial" panose="020B0604020202020204" pitchFamily="34" charset="0"/>
              </a:rPr>
              <a:t>[</a:t>
            </a:r>
            <a:r>
              <a:rPr lang="en-US" sz="1100" b="1" i="1" dirty="0">
                <a:latin typeface="Arial" panose="020B0604020202020204" pitchFamily="34" charset="0"/>
                <a:cs typeface="Arial" panose="020B0604020202020204" pitchFamily="34" charset="0"/>
              </a:rPr>
              <a:t>NOTE</a:t>
            </a:r>
            <a:r>
              <a:rPr lang="en-US" sz="1100" i="1" dirty="0">
                <a:latin typeface="Arial" panose="020B0604020202020204" pitchFamily="34" charset="0"/>
                <a:cs typeface="Arial" panose="020B0604020202020204" pitchFamily="34" charset="0"/>
              </a:rPr>
              <a:t>: The Drew Robinson story was chosen to be used with the Soldier population for various reasons: (1) as a survivor and as a mental health advocate, Drew is able to share his story in a way that others can empathize and learn from; (2) there is a level of separation for the Soldiers to focus on an athlete rather than a comrade in arms; (3) Soldier examples have potential to distract from the key points (e.g., fixate on nuances) whereas Drew’s story can be reviewed with more objectivity; and (4) Soldiers can continue to learn from Drew and his story via the abundance of stories and videos available (e.g., a one hour documentary on ESPN titled, “</a:t>
            </a:r>
            <a:r>
              <a:rPr lang="en-US" sz="1100" dirty="0">
                <a:latin typeface="Arial" panose="020B0604020202020204" pitchFamily="34" charset="0"/>
                <a:cs typeface="Arial" panose="020B0604020202020204" pitchFamily="34" charset="0"/>
              </a:rPr>
              <a:t>E60: Alive - The Drew Robinson Story”</a:t>
            </a:r>
            <a:r>
              <a:rPr lang="en-US" sz="1100" i="1" dirty="0">
                <a:latin typeface="Arial" panose="020B0604020202020204" pitchFamily="34" charset="0"/>
                <a:cs typeface="Arial" panose="020B0604020202020204" pitchFamily="34" charset="0"/>
              </a:rPr>
              <a:t>)]</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
        <p:nvSpPr>
          <p:cNvPr id="45058" name="Slide Image Placeholder 1"/>
          <p:cNvSpPr>
            <a:spLocks noGrp="1" noRot="1" noChangeAspect="1" noTextEdit="1"/>
          </p:cNvSpPr>
          <p:nvPr>
            <p:ph type="sldImg"/>
          </p:nvPr>
        </p:nvSpPr>
        <p:spPr bwMode="auto">
          <a:xfrm>
            <a:off x="355600" y="365125"/>
            <a:ext cx="3776663"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413841902"/>
              </p:ext>
            </p:extLst>
          </p:nvPr>
        </p:nvGraphicFramePr>
        <p:xfrm>
          <a:off x="195176" y="3283505"/>
          <a:ext cx="4097461" cy="5296578"/>
        </p:xfrm>
        <a:graphic>
          <a:graphicData uri="http://schemas.openxmlformats.org/drawingml/2006/table">
            <a:tbl>
              <a:tblPr firstRow="1" bandRow="1">
                <a:tableStyleId>{5C22544A-7EE6-4342-B048-85BDC9FD1C3A}</a:tableStyleId>
              </a:tblPr>
              <a:tblGrid>
                <a:gridCol w="406953">
                  <a:extLst>
                    <a:ext uri="{9D8B030D-6E8A-4147-A177-3AD203B41FA5}">
                      <a16:colId xmlns:a16="http://schemas.microsoft.com/office/drawing/2014/main" val="20000"/>
                    </a:ext>
                  </a:extLst>
                </a:gridCol>
                <a:gridCol w="3690508">
                  <a:extLst>
                    <a:ext uri="{9D8B030D-6E8A-4147-A177-3AD203B41FA5}">
                      <a16:colId xmlns:a16="http://schemas.microsoft.com/office/drawing/2014/main" val="20001"/>
                    </a:ext>
                  </a:extLst>
                </a:gridCol>
              </a:tblGrid>
              <a:tr h="642697">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4299" marR="94299" marT="50130" marB="5013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Review the story of Drew Robinson as a learning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tool and </a:t>
                      </a:r>
                      <a:r>
                        <a:rPr lang="en-US" sz="1100" b="1" baseline="0" dirty="0">
                          <a:solidFill>
                            <a:schemeClr val="tx1"/>
                          </a:solidFill>
                          <a:latin typeface="Arial" panose="020B0604020202020204" pitchFamily="34" charset="0"/>
                          <a:cs typeface="Arial" panose="020B0604020202020204" pitchFamily="34" charset="0"/>
                        </a:rPr>
                        <a:t>facilitate a group discussion about how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it relates to suicide prevention and intervention.</a:t>
                      </a:r>
                      <a:endParaRPr lang="en-US" sz="1100" b="1" dirty="0">
                        <a:solidFill>
                          <a:schemeClr val="tx1"/>
                        </a:solidFill>
                        <a:latin typeface="Arial" panose="020B0604020202020204" pitchFamily="34" charset="0"/>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4299" marR="94299" marT="50130" marB="501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598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Introduce Drew Robinson and explain that his story can be used as a learning tool.</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35154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Let me introduce you to Drew Robinson. Drew seemed to have a good life. He had been a professional athlete for ten years and was engaged to be married.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Yet, in 2020, Drew attempted suicide with a handgun. He survived, but he lost his sense of smell and taste, as well as his right eye.</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Let’s review Drew’s story together as a learning tool as it relates to suicide prevention and intervention.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The saying “hindsight is 20/20” applies here as we get to look back at what was going on in his life and see it more objectively. </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77892">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3.</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i="0" kern="1200" baseline="0" dirty="0">
                          <a:solidFill>
                            <a:schemeClr val="tx1"/>
                          </a:solidFill>
                          <a:effectLst/>
                          <a:latin typeface="Arial" panose="020B0604020202020204" pitchFamily="34" charset="0"/>
                          <a:ea typeface="+mn-ea"/>
                          <a:cs typeface="Arial" panose="020B0604020202020204" pitchFamily="34" charset="0"/>
                        </a:rPr>
                        <a:t>Read the story of Drew Robinson on the slide.</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593778585"/>
                  </a:ext>
                </a:extLst>
              </a:tr>
              <a:tr h="82978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As we review Drew’s story, see if you can identify any risk factors or warning signs.</a:t>
                      </a:r>
                      <a:endParaRPr lang="en-US" sz="1100" b="0" i="1"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0" i="1" kern="1200" baseline="0" dirty="0">
                          <a:solidFill>
                            <a:schemeClr val="tx1"/>
                          </a:solidFill>
                          <a:effectLst/>
                          <a:latin typeface="Arial" panose="020B0604020202020204" pitchFamily="34" charset="0"/>
                          <a:ea typeface="+mn-ea"/>
                          <a:cs typeface="Arial" panose="020B0604020202020204" pitchFamily="34" charset="0"/>
                        </a:rPr>
                        <a:t>[</a:t>
                      </a:r>
                      <a:r>
                        <a:rPr lang="en-US" sz="1100" b="1" i="1" kern="1200" baseline="0" dirty="0">
                          <a:solidFill>
                            <a:schemeClr val="tx1"/>
                          </a:solidFill>
                          <a:effectLst/>
                          <a:latin typeface="Arial" panose="020B0604020202020204" pitchFamily="34" charset="0"/>
                          <a:ea typeface="+mn-ea"/>
                          <a:cs typeface="Arial" panose="020B0604020202020204" pitchFamily="34" charset="0"/>
                        </a:rPr>
                        <a:t>NOTE</a:t>
                      </a:r>
                      <a:r>
                        <a:rPr lang="en-US" sz="1100" b="0" i="1" kern="1200" baseline="0" dirty="0">
                          <a:solidFill>
                            <a:schemeClr val="tx1"/>
                          </a:solidFill>
                          <a:effectLst/>
                          <a:latin typeface="Arial" panose="020B0604020202020204" pitchFamily="34" charset="0"/>
                          <a:ea typeface="+mn-ea"/>
                          <a:cs typeface="Arial" panose="020B0604020202020204" pitchFamily="34" charset="0"/>
                        </a:rPr>
                        <a:t>: You can read the story aloud to the group, have a participant read it aloud, or have the group read the story silently to themselves.]</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6667358"/>
                  </a:ext>
                </a:extLst>
              </a:tr>
            </a:tbl>
          </a:graphicData>
        </a:graphic>
      </p:graphicFrame>
      <p:sp>
        <p:nvSpPr>
          <p:cNvPr id="8" name="TextBox 7"/>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2-A</a:t>
            </a:r>
          </a:p>
        </p:txBody>
      </p:sp>
      <p:sp>
        <p:nvSpPr>
          <p:cNvPr id="11" name="TextBox 10"/>
          <p:cNvSpPr txBox="1"/>
          <p:nvPr/>
        </p:nvSpPr>
        <p:spPr>
          <a:xfrm>
            <a:off x="7412" y="57497"/>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24" name="Isosceles Triangle 23">
            <a:extLst>
              <a:ext uri="{FF2B5EF4-FFF2-40B4-BE49-F238E27FC236}">
                <a16:creationId xmlns:a16="http://schemas.microsoft.com/office/drawing/2014/main" id="{E36EDEDD-52E6-7079-74AF-AFBA915953EA}"/>
              </a:ext>
            </a:extLst>
          </p:cNvPr>
          <p:cNvSpPr/>
          <p:nvPr/>
        </p:nvSpPr>
        <p:spPr>
          <a:xfrm rot="5400000">
            <a:off x="4029194" y="8560674"/>
            <a:ext cx="299385" cy="305527"/>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501" tIns="45750" rIns="91501" bIns="45750" rtlCol="0" anchor="ctr"/>
          <a:lstStyle/>
          <a:p>
            <a:pPr algn="ctr"/>
            <a:endParaRPr lang="en-US" dirty="0"/>
          </a:p>
        </p:txBody>
      </p:sp>
      <p:sp>
        <p:nvSpPr>
          <p:cNvPr id="27" name="Rectangle 26">
            <a:extLst>
              <a:ext uri="{FF2B5EF4-FFF2-40B4-BE49-F238E27FC236}">
                <a16:creationId xmlns:a16="http://schemas.microsoft.com/office/drawing/2014/main" id="{CB89E249-67F0-09D7-CD00-8DFE74F7649D}"/>
              </a:ext>
            </a:extLst>
          </p:cNvPr>
          <p:cNvSpPr/>
          <p:nvPr/>
        </p:nvSpPr>
        <p:spPr>
          <a:xfrm>
            <a:off x="3895412" y="3442027"/>
            <a:ext cx="416731" cy="315058"/>
          </a:xfrm>
          <a:prstGeom prst="rect">
            <a:avLst/>
          </a:prstGeom>
        </p:spPr>
        <p:txBody>
          <a:bodyPr wrap="none" lIns="91611" tIns="45805" rIns="91611" bIns="45805">
            <a:spAutoFit/>
          </a:bodyPr>
          <a:lstStyle/>
          <a:p>
            <a:r>
              <a:rPr lang="en-US" sz="1400" b="1" dirty="0">
                <a:latin typeface="Arial" panose="020B0604020202020204" pitchFamily="34" charset="0"/>
                <a:cs typeface="Arial" panose="020B0604020202020204" pitchFamily="34" charset="0"/>
              </a:rPr>
              <a:t>[?]</a:t>
            </a:r>
            <a:endParaRPr lang="en-US" sz="1400" dirty="0"/>
          </a:p>
        </p:txBody>
      </p:sp>
    </p:spTree>
    <p:extLst>
      <p:ext uri="{BB962C8B-B14F-4D97-AF65-F5344CB8AC3E}">
        <p14:creationId xmlns:p14="http://schemas.microsoft.com/office/powerpoint/2010/main" val="3102177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95275" y="336550"/>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1075396886"/>
              </p:ext>
            </p:extLst>
          </p:nvPr>
        </p:nvGraphicFramePr>
        <p:xfrm>
          <a:off x="294084" y="3266884"/>
          <a:ext cx="4097461" cy="5934988"/>
        </p:xfrm>
        <a:graphic>
          <a:graphicData uri="http://schemas.openxmlformats.org/drawingml/2006/table">
            <a:tbl>
              <a:tblPr firstRow="1" bandRow="1">
                <a:tableStyleId>{5C22544A-7EE6-4342-B048-85BDC9FD1C3A}</a:tableStyleId>
              </a:tblPr>
              <a:tblGrid>
                <a:gridCol w="406953">
                  <a:extLst>
                    <a:ext uri="{9D8B030D-6E8A-4147-A177-3AD203B41FA5}">
                      <a16:colId xmlns:a16="http://schemas.microsoft.com/office/drawing/2014/main" val="20000"/>
                    </a:ext>
                  </a:extLst>
                </a:gridCol>
                <a:gridCol w="3690508">
                  <a:extLst>
                    <a:ext uri="{9D8B030D-6E8A-4147-A177-3AD203B41FA5}">
                      <a16:colId xmlns:a16="http://schemas.microsoft.com/office/drawing/2014/main" val="20001"/>
                    </a:ext>
                  </a:extLst>
                </a:gridCol>
              </a:tblGrid>
              <a:tr h="541128">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4299" marR="94299" marT="50130" marB="5013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State the training purpose and provide a brief</a:t>
                      </a:r>
                    </a:p>
                    <a:p>
                      <a:r>
                        <a:rPr lang="en-US" sz="1100" b="1" baseline="0" dirty="0">
                          <a:solidFill>
                            <a:schemeClr val="tx1"/>
                          </a:solidFill>
                          <a:latin typeface="Arial" panose="020B0604020202020204" pitchFamily="34" charset="0"/>
                          <a:cs typeface="Arial" panose="020B0604020202020204" pitchFamily="34" charset="0"/>
                        </a:rPr>
                        <a:t>overview of what the module entails.</a:t>
                      </a:r>
                    </a:p>
                  </a:txBody>
                  <a:tcPr marL="94299" marR="94299" marT="50130" marB="501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4299" marR="94299" marT="50130" marB="501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15555">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1.</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baseline="0" dirty="0">
                          <a:solidFill>
                            <a:schemeClr val="tx1"/>
                          </a:solidFill>
                          <a:latin typeface="Arial" panose="020B0604020202020204" pitchFamily="34" charset="0"/>
                          <a:cs typeface="Arial" panose="020B0604020202020204" pitchFamily="34" charset="0"/>
                        </a:rPr>
                        <a:t>State the training purpose.</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257683">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2668" marR="92668" marT="45423" marB="454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The purpose of this module is two-fold. First, this training aims to enhance Soldiers’ understanding of lethal means safety as a protective factors, when risk factors are present, and when warning signs have been observed.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Second, this training provides the opportunity for Soldiers to consider and discuss ways to promote lethal means safety for themselves and others to help prevent suicide in their unit and in their Circles of Support.</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9131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baseline="0" dirty="0">
                          <a:solidFill>
                            <a:schemeClr val="tx1"/>
                          </a:solidFill>
                          <a:latin typeface="Arial" panose="020B0604020202020204" pitchFamily="34" charset="0"/>
                          <a:cs typeface="Arial" panose="020B0604020202020204" pitchFamily="34" charset="0"/>
                        </a:rPr>
                        <a:t>Provide a brief overview of what the module entails</a:t>
                      </a:r>
                      <a:r>
                        <a:rPr lang="en-US" sz="1100" b="1" dirty="0">
                          <a:latin typeface="Arial" panose="020B0604020202020204" pitchFamily="34" charset="0"/>
                          <a:ea typeface="Verdana" panose="020B0604030504040204" pitchFamily="34" charset="0"/>
                          <a:cs typeface="Arial" panose="020B0604020202020204" pitchFamily="34" charset="0"/>
                        </a:rPr>
                        <a:t>.</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852430022"/>
                  </a:ext>
                </a:extLst>
              </a:tr>
              <a:tr h="1676582">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4299" marR="94299" marT="90847" marB="9084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First, we will define lethality and review factors that influence the choice of lethal means by a person who is suicidal.</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Next, we will identify effective safety measures that can create a physical barrier to lethal means accessibility and lethality.</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Then, the remaining time will be focused on discussions regarding practical applications of ACE as well as other strategies and considerations pertaining to lethal means safety.</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4476310"/>
                  </a:ext>
                </a:extLst>
              </a:tr>
              <a:tr h="29131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dirty="0">
                          <a:solidFill>
                            <a:schemeClr val="tx1"/>
                          </a:solidFill>
                          <a:latin typeface="Arial" panose="020B0604020202020204" pitchFamily="34" charset="0"/>
                          <a:cs typeface="Arial" panose="020B0604020202020204" pitchFamily="34" charset="0"/>
                        </a:rPr>
                        <a:t>Transition.</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116551557"/>
                  </a:ext>
                </a:extLst>
              </a:tr>
              <a:tr h="291315">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4299" marR="94299" marT="90847" marB="9084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Let’s get started.</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2546624"/>
                  </a:ext>
                </a:extLst>
              </a:tr>
            </a:tbl>
          </a:graphicData>
        </a:graphic>
      </p:graphicFrame>
      <p:sp>
        <p:nvSpPr>
          <p:cNvPr id="8" name="TextBox 7"/>
          <p:cNvSpPr txBox="1"/>
          <p:nvPr/>
        </p:nvSpPr>
        <p:spPr>
          <a:xfrm>
            <a:off x="0" y="8957965"/>
            <a:ext cx="6950075" cy="271615"/>
          </a:xfrm>
          <a:prstGeom prst="rect">
            <a:avLst/>
          </a:prstGeom>
          <a:noFill/>
        </p:spPr>
        <p:txBody>
          <a:bodyPr wrap="square" lIns="92563" tIns="46281" rIns="92563" bIns="46281" rtlCol="0">
            <a:spAutoFit/>
          </a:bodyPr>
          <a:lstStyle/>
          <a:p>
            <a:pPr algn="ctr"/>
            <a:r>
              <a:rPr lang="en-US" sz="1100" i="1" dirty="0"/>
              <a:t>3-A</a:t>
            </a:r>
          </a:p>
        </p:txBody>
      </p:sp>
      <p:sp>
        <p:nvSpPr>
          <p:cNvPr id="9" name="TextBox 8"/>
          <p:cNvSpPr txBox="1"/>
          <p:nvPr/>
        </p:nvSpPr>
        <p:spPr>
          <a:xfrm>
            <a:off x="7412" y="34203"/>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10" name="TextBox 9">
            <a:extLst>
              <a:ext uri="{FF2B5EF4-FFF2-40B4-BE49-F238E27FC236}">
                <a16:creationId xmlns:a16="http://schemas.microsoft.com/office/drawing/2014/main" id="{85C0A654-957B-4CFB-B845-3CBD0D5C8155}"/>
              </a:ext>
            </a:extLst>
          </p:cNvPr>
          <p:cNvSpPr txBox="1"/>
          <p:nvPr/>
        </p:nvSpPr>
        <p:spPr>
          <a:xfrm>
            <a:off x="4519477" y="336550"/>
            <a:ext cx="2302666" cy="8848358"/>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6105" eaLnBrk="0" fontAlgn="base" hangingPunct="0">
              <a:spcBef>
                <a:spcPct val="0"/>
              </a:spcBef>
              <a:spcAft>
                <a:spcPts val="601"/>
              </a:spcAft>
              <a:defRPr/>
            </a:pPr>
            <a:r>
              <a:rPr lang="en-US" sz="1100" i="1" dirty="0">
                <a:latin typeface="Arial" panose="020B0604020202020204" pitchFamily="34" charset="0"/>
                <a:cs typeface="Arial" panose="020B0604020202020204" pitchFamily="34" charset="0"/>
              </a:rPr>
              <a:t>[</a:t>
            </a:r>
            <a:r>
              <a:rPr lang="en-US" sz="1100" b="1" i="1" dirty="0">
                <a:latin typeface="Arial" panose="020B0604020202020204" pitchFamily="34" charset="0"/>
                <a:cs typeface="Arial" panose="020B0604020202020204" pitchFamily="34" charset="0"/>
              </a:rPr>
              <a:t>NOTE</a:t>
            </a:r>
            <a:r>
              <a:rPr lang="en-US" sz="1100" i="1" dirty="0">
                <a:latin typeface="Arial" panose="020B0604020202020204" pitchFamily="34" charset="0"/>
                <a:cs typeface="Arial" panose="020B0604020202020204" pitchFamily="34" charset="0"/>
              </a:rPr>
              <a:t>: </a:t>
            </a:r>
            <a:r>
              <a:rPr lang="en-US" sz="1100" i="1" dirty="0">
                <a:solidFill>
                  <a:prstClr val="black"/>
                </a:solidFill>
                <a:latin typeface="Arial" panose="020B0604020202020204" pitchFamily="34" charset="0"/>
                <a:cs typeface="Arial" panose="020B0604020202020204" pitchFamily="34" charset="0"/>
              </a:rPr>
              <a:t>The Terminal Learning Objective (TLO) is as follows: </a:t>
            </a:r>
          </a:p>
          <a:p>
            <a:pPr defTabSz="916105" eaLnBrk="0" fontAlgn="base" hangingPunct="0">
              <a:spcBef>
                <a:spcPct val="0"/>
              </a:spcBef>
              <a:spcAft>
                <a:spcPts val="601"/>
              </a:spcAft>
              <a:defRPr/>
            </a:pPr>
            <a:r>
              <a:rPr lang="en-US" sz="1100" i="1" u="sng" dirty="0">
                <a:latin typeface="Arial" panose="020B0604020202020204" pitchFamily="34" charset="0"/>
                <a:cs typeface="Arial" panose="020B0604020202020204" pitchFamily="34" charset="0"/>
              </a:rPr>
              <a:t>Action</a:t>
            </a:r>
            <a:r>
              <a:rPr lang="en-US" sz="1100" i="1" dirty="0">
                <a:latin typeface="Arial" panose="020B0604020202020204" pitchFamily="34" charset="0"/>
                <a:cs typeface="Arial" panose="020B0604020202020204" pitchFamily="34" charset="0"/>
              </a:rPr>
              <a:t>: Understand how lethal means safety is critical to suicide prevention and intervention efforts.</a:t>
            </a:r>
          </a:p>
          <a:p>
            <a:pPr defTabSz="916105" eaLnBrk="0" fontAlgn="base" hangingPunct="0">
              <a:spcBef>
                <a:spcPct val="0"/>
              </a:spcBef>
              <a:spcAft>
                <a:spcPts val="601"/>
              </a:spcAft>
              <a:defRPr/>
            </a:pPr>
            <a:r>
              <a:rPr lang="en-US" sz="1100" i="1" u="sng" dirty="0">
                <a:latin typeface="Arial" panose="020B0604020202020204" pitchFamily="34" charset="0"/>
                <a:cs typeface="Arial" panose="020B0604020202020204" pitchFamily="34" charset="0"/>
              </a:rPr>
              <a:t>Condition</a:t>
            </a:r>
            <a:r>
              <a:rPr lang="en-US" sz="1100" i="1" dirty="0">
                <a:latin typeface="Arial" panose="020B0604020202020204" pitchFamily="34" charset="0"/>
                <a:cs typeface="Arial" panose="020B0604020202020204" pitchFamily="34" charset="0"/>
              </a:rPr>
              <a:t>: In a classroom environment, given training materials. </a:t>
            </a:r>
          </a:p>
          <a:p>
            <a:pPr defTabSz="916105" eaLnBrk="0" fontAlgn="base" hangingPunct="0">
              <a:spcBef>
                <a:spcPct val="0"/>
              </a:spcBef>
              <a:spcAft>
                <a:spcPts val="601"/>
              </a:spcAft>
              <a:defRPr/>
            </a:pPr>
            <a:r>
              <a:rPr lang="en-US" sz="1100" i="1" u="sng" dirty="0">
                <a:latin typeface="Arial" panose="020B0604020202020204" pitchFamily="34" charset="0"/>
                <a:cs typeface="Arial" panose="020B0604020202020204" pitchFamily="34" charset="0"/>
              </a:rPr>
              <a:t>Standard</a:t>
            </a:r>
            <a:r>
              <a:rPr lang="en-US" sz="1100" i="1" dirty="0">
                <a:latin typeface="Arial" panose="020B0604020202020204" pitchFamily="34" charset="0"/>
                <a:cs typeface="Arial" panose="020B0604020202020204" pitchFamily="34" charset="0"/>
              </a:rPr>
              <a:t>: Participants will, with 100% accuracy as assessed by the instructor.</a:t>
            </a:r>
          </a:p>
          <a:p>
            <a:pPr marL="232208" indent="-122466" defTabSz="916105" eaLnBrk="0" fontAlgn="base" hangingPunct="0">
              <a:spcBef>
                <a:spcPct val="0"/>
              </a:spcBef>
              <a:spcAft>
                <a:spcPts val="601"/>
              </a:spcAft>
              <a:buFont typeface="Arial" panose="020B0604020202020204" pitchFamily="34" charset="0"/>
              <a:buChar char="-"/>
              <a:defRPr/>
            </a:pPr>
            <a:r>
              <a:rPr lang="en-US" sz="1100" i="1" dirty="0">
                <a:latin typeface="Arial" panose="020B0604020202020204" pitchFamily="34" charset="0"/>
                <a:cs typeface="Arial" panose="020B0604020202020204" pitchFamily="34" charset="0"/>
              </a:rPr>
              <a:t>Recognize the role of lethal means safety in suicide prevention.</a:t>
            </a:r>
          </a:p>
          <a:p>
            <a:pPr marL="232208" indent="-122466" defTabSz="916105" eaLnBrk="0" fontAlgn="base" hangingPunct="0">
              <a:spcBef>
                <a:spcPct val="0"/>
              </a:spcBef>
              <a:spcAft>
                <a:spcPts val="601"/>
              </a:spcAft>
              <a:buFont typeface="Arial" panose="020B0604020202020204" pitchFamily="34" charset="0"/>
              <a:buChar char="-"/>
              <a:defRPr/>
            </a:pPr>
            <a:r>
              <a:rPr lang="en-US" sz="1100" i="1" dirty="0">
                <a:latin typeface="Arial" panose="020B0604020202020204" pitchFamily="34" charset="0"/>
                <a:cs typeface="Arial" panose="020B0604020202020204" pitchFamily="34" charset="0"/>
              </a:rPr>
              <a:t>Describe how safely storing lethal means can lengthen the time from suicidal thoughts to suicidal acts.</a:t>
            </a:r>
          </a:p>
          <a:p>
            <a:pPr marL="232208" indent="-122466" defTabSz="916105" eaLnBrk="0" fontAlgn="base" hangingPunct="0">
              <a:spcBef>
                <a:spcPct val="0"/>
              </a:spcBef>
              <a:spcAft>
                <a:spcPts val="601"/>
              </a:spcAft>
              <a:buFont typeface="Arial" panose="020B0604020202020204" pitchFamily="34" charset="0"/>
              <a:buChar char="-"/>
              <a:defRPr/>
            </a:pPr>
            <a:r>
              <a:rPr lang="en-US" sz="1100" i="1" dirty="0">
                <a:latin typeface="Arial" panose="020B0604020202020204" pitchFamily="34" charset="0"/>
                <a:cs typeface="Arial" panose="020B0604020202020204" pitchFamily="34" charset="0"/>
              </a:rPr>
              <a:t>Consider how using ACE can promote lethal means safety.]</a:t>
            </a: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
        <p:nvSpPr>
          <p:cNvPr id="2" name="Rectangle 1">
            <a:extLst>
              <a:ext uri="{FF2B5EF4-FFF2-40B4-BE49-F238E27FC236}">
                <a16:creationId xmlns:a16="http://schemas.microsoft.com/office/drawing/2014/main" id="{CB43046D-475E-F8AF-B79D-5C669DE474C0}"/>
              </a:ext>
            </a:extLst>
          </p:cNvPr>
          <p:cNvSpPr/>
          <p:nvPr/>
        </p:nvSpPr>
        <p:spPr>
          <a:xfrm>
            <a:off x="4073525" y="8884461"/>
            <a:ext cx="305957" cy="300447"/>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12" tIns="45406" rIns="90812" bIns="45406" rtlCol="0" anchor="ctr"/>
          <a:lstStyle/>
          <a:p>
            <a:pPr algn="ctr" defTabSz="458053">
              <a:defRPr/>
            </a:pPr>
            <a:endParaRPr lang="en-US" dirty="0">
              <a:solidFill>
                <a:prstClr val="white"/>
              </a:solidFill>
              <a:latin typeface="Calibri" panose="020F0502020204030204"/>
            </a:endParaRPr>
          </a:p>
        </p:txBody>
      </p:sp>
    </p:spTree>
    <p:extLst>
      <p:ext uri="{BB962C8B-B14F-4D97-AF65-F5344CB8AC3E}">
        <p14:creationId xmlns:p14="http://schemas.microsoft.com/office/powerpoint/2010/main" val="3845859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E230312-B467-457E-8AB7-E695F2C057F9}"/>
              </a:ext>
            </a:extLst>
          </p:cNvPr>
          <p:cNvSpPr txBox="1"/>
          <p:nvPr/>
        </p:nvSpPr>
        <p:spPr>
          <a:xfrm>
            <a:off x="4370525" y="336550"/>
            <a:ext cx="2477950" cy="8611247"/>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200" kern="0" dirty="0">
              <a:solidFill>
                <a:srgbClr val="FF0000"/>
              </a:solidFill>
              <a:latin typeface="Garamond" pitchFamily="18" charset="0"/>
            </a:endParaRPr>
          </a:p>
        </p:txBody>
      </p:sp>
      <p:sp>
        <p:nvSpPr>
          <p:cNvPr id="45058" name="Slide Image Placeholder 1"/>
          <p:cNvSpPr>
            <a:spLocks noGrp="1" noRot="1" noChangeAspect="1" noTextEdit="1"/>
          </p:cNvSpPr>
          <p:nvPr>
            <p:ph type="sldImg"/>
          </p:nvPr>
        </p:nvSpPr>
        <p:spPr bwMode="auto">
          <a:xfrm>
            <a:off x="295275" y="336550"/>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251857882"/>
              </p:ext>
            </p:extLst>
          </p:nvPr>
        </p:nvGraphicFramePr>
        <p:xfrm>
          <a:off x="215809" y="3298662"/>
          <a:ext cx="4097461" cy="5649135"/>
        </p:xfrm>
        <a:graphic>
          <a:graphicData uri="http://schemas.openxmlformats.org/drawingml/2006/table">
            <a:tbl>
              <a:tblPr firstRow="1" bandRow="1">
                <a:tableStyleId>{5C22544A-7EE6-4342-B048-85BDC9FD1C3A}</a:tableStyleId>
              </a:tblPr>
              <a:tblGrid>
                <a:gridCol w="406953">
                  <a:extLst>
                    <a:ext uri="{9D8B030D-6E8A-4147-A177-3AD203B41FA5}">
                      <a16:colId xmlns:a16="http://schemas.microsoft.com/office/drawing/2014/main" val="20000"/>
                    </a:ext>
                  </a:extLst>
                </a:gridCol>
                <a:gridCol w="3690508">
                  <a:extLst>
                    <a:ext uri="{9D8B030D-6E8A-4147-A177-3AD203B41FA5}">
                      <a16:colId xmlns:a16="http://schemas.microsoft.com/office/drawing/2014/main" val="20001"/>
                    </a:ext>
                  </a:extLst>
                </a:gridCol>
              </a:tblGrid>
              <a:tr h="486969">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4299" marR="94299" marT="50130" marB="5013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Provide key definitions, then describe and discuss factors that influence the choice and lethality of suicide methods.</a:t>
                      </a:r>
                    </a:p>
                  </a:txBody>
                  <a:tcPr marL="94299" marR="94299" marT="50130" marB="501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4299" marR="94299" marT="50130" marB="501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9821">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1.</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buFont typeface="Arial" panose="020B0604020202020204" pitchFamily="34" charset="0"/>
                        <a:buNone/>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Define lethal means and lethality.</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685467">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2668" marR="92668" marT="45423" marB="454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0" dirty="0">
                          <a:solidFill>
                            <a:schemeClr val="tx1"/>
                          </a:solidFill>
                          <a:latin typeface="Arial" panose="020B0604020202020204" pitchFamily="34" charset="0"/>
                          <a:cs typeface="Arial" panose="020B0604020202020204" pitchFamily="34" charset="0"/>
                        </a:rPr>
                        <a:t>To ensure we are all on the same page, let’s define the terms we are discussing today.</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1" kern="0" dirty="0">
                          <a:solidFill>
                            <a:schemeClr val="tx1"/>
                          </a:solidFill>
                          <a:latin typeface="Arial" panose="020B0604020202020204" pitchFamily="34" charset="0"/>
                          <a:cs typeface="Arial" panose="020B0604020202020204" pitchFamily="34" charset="0"/>
                        </a:rPr>
                        <a:t>Lethality</a:t>
                      </a:r>
                      <a:r>
                        <a:rPr lang="en-US" sz="1100" kern="0" dirty="0">
                          <a:solidFill>
                            <a:schemeClr val="tx1"/>
                          </a:solidFill>
                          <a:latin typeface="Arial" panose="020B0604020202020204" pitchFamily="34" charset="0"/>
                          <a:cs typeface="Arial" panose="020B0604020202020204" pitchFamily="34" charset="0"/>
                        </a:rPr>
                        <a:t> refers to the capacity to cause death, serious harm, or damage. The level of lethality matters as it can impact whether the attempt results in death.</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1" kern="0" dirty="0">
                          <a:solidFill>
                            <a:schemeClr val="tx1"/>
                          </a:solidFill>
                          <a:latin typeface="Arial" panose="020B0604020202020204" pitchFamily="34" charset="0"/>
                          <a:cs typeface="Arial" panose="020B0604020202020204" pitchFamily="34" charset="0"/>
                        </a:rPr>
                        <a:t>Lethal means </a:t>
                      </a:r>
                      <a:r>
                        <a:rPr lang="en-US" sz="1100" kern="0" dirty="0">
                          <a:solidFill>
                            <a:schemeClr val="tx1"/>
                          </a:solidFill>
                          <a:latin typeface="Arial" panose="020B0604020202020204" pitchFamily="34" charset="0"/>
                          <a:cs typeface="Arial" panose="020B0604020202020204" pitchFamily="34" charset="0"/>
                        </a:rPr>
                        <a:t>refers to the methods that can be used in a suicide attempt. Just as there are various methods or means that one might choose to use to attempt suicide, the methods vary in levels of lethality.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0" dirty="0">
                          <a:solidFill>
                            <a:schemeClr val="tx1"/>
                          </a:solidFill>
                          <a:latin typeface="Arial" panose="020B0604020202020204" pitchFamily="34" charset="0"/>
                          <a:cs typeface="Arial" panose="020B0604020202020204" pitchFamily="34" charset="0"/>
                        </a:rPr>
                        <a:t>To better understand lethal means, we will review the factors that influence one’s choice of suicide method and influence the lethality of methods.</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87965">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2.</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Describe the two factors that influence a person’s choice of suicide method.</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917344925"/>
                  </a:ext>
                </a:extLst>
              </a:tr>
              <a:tr h="1199986">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2668" marR="92668" marT="45423" marB="454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One factor that influences a person’s choice of suicide method is the </a:t>
                      </a:r>
                      <a:r>
                        <a:rPr lang="en-US" sz="1100" b="1" dirty="0">
                          <a:latin typeface="Arial" panose="020B0604020202020204" pitchFamily="34" charset="0"/>
                          <a:cs typeface="Arial" panose="020B0604020202020204" pitchFamily="34" charset="0"/>
                        </a:rPr>
                        <a:t>acceptability to the attempter</a:t>
                      </a:r>
                      <a:r>
                        <a:rPr lang="en-US" sz="1100" dirty="0">
                          <a:latin typeface="Arial" panose="020B0604020202020204" pitchFamily="34" charset="0"/>
                          <a:cs typeface="Arial" panose="020B0604020202020204" pitchFamily="34" charset="0"/>
                        </a:rPr>
                        <a:t>. </a:t>
                      </a:r>
                    </a:p>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This can be influenced by acceptable levels of pain or suffering involved. It can also be influenced by perceived cultural acceptance. For example, because firearms are a big part of military culture, it may make their use seem more acceptable for military personnel. </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850286"/>
                  </a:ext>
                </a:extLst>
              </a:tr>
            </a:tbl>
          </a:graphicData>
        </a:graphic>
      </p:graphicFrame>
      <p:sp>
        <p:nvSpPr>
          <p:cNvPr id="8" name="TextBox 7"/>
          <p:cNvSpPr txBox="1"/>
          <p:nvPr/>
        </p:nvSpPr>
        <p:spPr>
          <a:xfrm>
            <a:off x="0" y="8957965"/>
            <a:ext cx="6950075" cy="271615"/>
          </a:xfrm>
          <a:prstGeom prst="rect">
            <a:avLst/>
          </a:prstGeom>
          <a:noFill/>
        </p:spPr>
        <p:txBody>
          <a:bodyPr wrap="square" lIns="92563" tIns="46281" rIns="92563" bIns="46281" rtlCol="0">
            <a:spAutoFit/>
          </a:bodyPr>
          <a:lstStyle/>
          <a:p>
            <a:pPr algn="ctr"/>
            <a:r>
              <a:rPr lang="en-US" sz="1100" i="1" dirty="0"/>
              <a:t>4-A</a:t>
            </a:r>
          </a:p>
        </p:txBody>
      </p:sp>
      <p:sp>
        <p:nvSpPr>
          <p:cNvPr id="10" name="Isosceles Triangle 9">
            <a:extLst>
              <a:ext uri="{FF2B5EF4-FFF2-40B4-BE49-F238E27FC236}">
                <a16:creationId xmlns:a16="http://schemas.microsoft.com/office/drawing/2014/main" id="{BA0D8323-7145-42E9-A9E1-0D22672972E7}"/>
              </a:ext>
            </a:extLst>
          </p:cNvPr>
          <p:cNvSpPr/>
          <p:nvPr/>
        </p:nvSpPr>
        <p:spPr>
          <a:xfrm rot="5400000">
            <a:off x="4068069" y="8555093"/>
            <a:ext cx="299385" cy="305527"/>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501" tIns="45750" rIns="91501" bIns="45750" rtlCol="0" anchor="ctr"/>
          <a:lstStyle/>
          <a:p>
            <a:pPr algn="ctr"/>
            <a:endParaRPr lang="en-US" dirty="0"/>
          </a:p>
        </p:txBody>
      </p:sp>
      <p:sp>
        <p:nvSpPr>
          <p:cNvPr id="14" name="TextBox 13"/>
          <p:cNvSpPr txBox="1"/>
          <p:nvPr/>
        </p:nvSpPr>
        <p:spPr>
          <a:xfrm>
            <a:off x="7412" y="57497"/>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Tree>
    <p:extLst>
      <p:ext uri="{BB962C8B-B14F-4D97-AF65-F5344CB8AC3E}">
        <p14:creationId xmlns:p14="http://schemas.microsoft.com/office/powerpoint/2010/main" val="519743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95275" y="336550"/>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3362298346"/>
              </p:ext>
            </p:extLst>
          </p:nvPr>
        </p:nvGraphicFramePr>
        <p:xfrm>
          <a:off x="215809" y="3298659"/>
          <a:ext cx="4081590" cy="5160120"/>
        </p:xfrm>
        <a:graphic>
          <a:graphicData uri="http://schemas.openxmlformats.org/drawingml/2006/table">
            <a:tbl>
              <a:tblPr firstRow="1" bandRow="1">
                <a:tableStyleId>{5C22544A-7EE6-4342-B048-85BDC9FD1C3A}</a:tableStyleId>
              </a:tblPr>
              <a:tblGrid>
                <a:gridCol w="405376">
                  <a:extLst>
                    <a:ext uri="{9D8B030D-6E8A-4147-A177-3AD203B41FA5}">
                      <a16:colId xmlns:a16="http://schemas.microsoft.com/office/drawing/2014/main" val="20000"/>
                    </a:ext>
                  </a:extLst>
                </a:gridCol>
                <a:gridCol w="3676214">
                  <a:extLst>
                    <a:ext uri="{9D8B030D-6E8A-4147-A177-3AD203B41FA5}">
                      <a16:colId xmlns:a16="http://schemas.microsoft.com/office/drawing/2014/main" val="20001"/>
                    </a:ext>
                  </a:extLst>
                </a:gridCol>
              </a:tblGrid>
              <a:tr h="499188">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4299" marR="94299" marT="50130" marB="5013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Set realistic expectations for</a:t>
                      </a:r>
                      <a:r>
                        <a:rPr lang="en-US" sz="1100" b="1" baseline="0" dirty="0">
                          <a:solidFill>
                            <a:srgbClr val="FF0000"/>
                          </a:solidFill>
                          <a:latin typeface="Arial" panose="020B0604020202020204" pitchFamily="34" charset="0"/>
                          <a:cs typeface="Arial" panose="020B0604020202020204" pitchFamily="34" charset="0"/>
                        </a:rPr>
                        <a:t> </a:t>
                      </a:r>
                      <a:r>
                        <a:rPr lang="en-US" sz="1100" b="1" baseline="0" dirty="0">
                          <a:solidFill>
                            <a:schemeClr val="tx1"/>
                          </a:solidFill>
                          <a:latin typeface="Arial" panose="020B0604020202020204" pitchFamily="34" charset="0"/>
                          <a:cs typeface="Arial" panose="020B0604020202020204" pitchFamily="34" charset="0"/>
                        </a:rPr>
                        <a:t>lethal means safety and review ways to put LMS into action.</a:t>
                      </a:r>
                    </a:p>
                  </a:txBody>
                  <a:tcPr marL="94299" marR="94299" marT="50130" marB="501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4299" marR="94299" marT="50130" marB="501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26535">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1.</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Describe the goal of lethal means safety.</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603000265"/>
                  </a:ext>
                </a:extLst>
              </a:tr>
              <a:tr h="1418133">
                <a:tc>
                  <a:txBody>
                    <a:bodyPr/>
                    <a:lstStyle/>
                    <a:p>
                      <a:pPr algn="ctr"/>
                      <a:endParaRPr lang="en-US" sz="1100" b="1" dirty="0">
                        <a:latin typeface="Arial" panose="020B0604020202020204" pitchFamily="34" charset="0"/>
                        <a:ea typeface="Verdana" panose="020B0604030504040204" pitchFamily="34" charset="0"/>
                        <a:cs typeface="Arial" panose="020B0604020202020204" pitchFamily="34" charset="0"/>
                      </a:endParaRP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The goal of </a:t>
                      </a:r>
                      <a:r>
                        <a:rPr lang="en-US" sz="1100" b="1" dirty="0">
                          <a:latin typeface="Arial" panose="020B0604020202020204" pitchFamily="34" charset="0"/>
                          <a:cs typeface="Arial" panose="020B0604020202020204" pitchFamily="34" charset="0"/>
                        </a:rPr>
                        <a:t>lethal means safety (LMS) </a:t>
                      </a:r>
                      <a:r>
                        <a:rPr lang="en-US" sz="1100" dirty="0">
                          <a:latin typeface="Arial" panose="020B0604020202020204" pitchFamily="34" charset="0"/>
                          <a:cs typeface="Arial" panose="020B0604020202020204" pitchFamily="34" charset="0"/>
                        </a:rPr>
                        <a:t>is to put time and distance between a </a:t>
                      </a:r>
                      <a:r>
                        <a:rPr lang="en-US" sz="1100" strike="noStrike" dirty="0">
                          <a:latin typeface="Arial" panose="020B0604020202020204" pitchFamily="34" charset="0"/>
                          <a:cs typeface="Arial" panose="020B0604020202020204" pitchFamily="34" charset="0"/>
                        </a:rPr>
                        <a:t>lethal</a:t>
                      </a:r>
                      <a:r>
                        <a:rPr lang="en-US" sz="1100" dirty="0">
                          <a:latin typeface="Arial" panose="020B0604020202020204" pitchFamily="34" charset="0"/>
                          <a:cs typeface="Arial" panose="020B0604020202020204" pitchFamily="34" charset="0"/>
                        </a:rPr>
                        <a:t> </a:t>
                      </a:r>
                      <a:r>
                        <a:rPr lang="en-US" sz="1100" dirty="0">
                          <a:solidFill>
                            <a:schemeClr val="tx1"/>
                          </a:solidFill>
                          <a:latin typeface="Arial" panose="020B0604020202020204" pitchFamily="34" charset="0"/>
                          <a:cs typeface="Arial" panose="020B0604020202020204" pitchFamily="34" charset="0"/>
                        </a:rPr>
                        <a:t>means</a:t>
                      </a:r>
                      <a:r>
                        <a:rPr lang="en-US" sz="1100" dirty="0">
                          <a:solidFill>
                            <a:srgbClr val="FF0000"/>
                          </a:solidFill>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and a person at risk for suicide, thus making immediate access to the means more difficult, and ultimately lowering the risk of death by suicide.</a:t>
                      </a:r>
                    </a:p>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Most suicidal crises are short-lived. The time between making the decision to attempt suicide and physically making the attempt is typically less than an hour. Sometimes, a person moves from thought to action in less than 20 minutes. It is in these moments that LMS/safe storage behaviors can save lives.</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1207889"/>
                  </a:ext>
                </a:extLst>
              </a:tr>
              <a:tr h="268737">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2.</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baseline="0" dirty="0">
                          <a:solidFill>
                            <a:schemeClr val="tx1"/>
                          </a:solidFill>
                          <a:latin typeface="Arial" panose="020B0604020202020204" pitchFamily="34" charset="0"/>
                          <a:cs typeface="Arial" panose="020B0604020202020204" pitchFamily="34" charset="0"/>
                        </a:rPr>
                        <a:t>Set realistic expectations for lethal means safety.</a:t>
                      </a:r>
                      <a:endPar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708448">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2668" marR="92668" marT="45423" marB="454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In the Army, lethal means</a:t>
                      </a:r>
                      <a:r>
                        <a:rPr lang="en-US" sz="1100" dirty="0">
                          <a:solidFill>
                            <a:schemeClr val="tx1"/>
                          </a:solidFill>
                          <a:latin typeface="Arial" panose="020B0604020202020204" pitchFamily="34" charset="0"/>
                          <a:cs typeface="Arial" panose="020B0604020202020204" pitchFamily="34" charset="0"/>
                        </a:rPr>
                        <a:t>,</a:t>
                      </a:r>
                      <a:r>
                        <a:rPr lang="en-US" sz="1100" dirty="0">
                          <a:latin typeface="Arial" panose="020B0604020202020204" pitchFamily="34" charset="0"/>
                          <a:cs typeface="Arial" panose="020B0604020202020204" pitchFamily="34" charset="0"/>
                        </a:rPr>
                        <a:t> such as firearms</a:t>
                      </a:r>
                      <a:r>
                        <a:rPr lang="en-US" sz="1100" dirty="0">
                          <a:solidFill>
                            <a:schemeClr val="tx1"/>
                          </a:solidFill>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are </a:t>
                      </a:r>
                      <a:r>
                        <a:rPr lang="en-US" sz="1100" dirty="0">
                          <a:solidFill>
                            <a:schemeClr val="tx1"/>
                          </a:solidFill>
                          <a:latin typeface="Arial" panose="020B0604020202020204" pitchFamily="34" charset="0"/>
                          <a:cs typeface="Arial" panose="020B0604020202020204" pitchFamily="34" charset="0"/>
                        </a:rPr>
                        <a:t>sometimes a part of our job. Safety and Leadership in firearm ownership are necessary when working with and owning guns. </a:t>
                      </a: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At times, LMS efforts have been misinterpreted as attempting to restrict second amendment rights and autonomy. This couldn’t be further from the truth - Army LMS efforts aim to prevent suicide by supporting decisions for safe storage behaviors.</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8957965"/>
            <a:ext cx="6950075" cy="271615"/>
          </a:xfrm>
          <a:prstGeom prst="rect">
            <a:avLst/>
          </a:prstGeom>
          <a:noFill/>
        </p:spPr>
        <p:txBody>
          <a:bodyPr wrap="square" lIns="92563" tIns="46281" rIns="92563" bIns="46281" rtlCol="0">
            <a:spAutoFit/>
          </a:bodyPr>
          <a:lstStyle/>
          <a:p>
            <a:pPr algn="ctr"/>
            <a:r>
              <a:rPr lang="en-US" sz="1100" i="1" dirty="0"/>
              <a:t>5-A</a:t>
            </a:r>
          </a:p>
        </p:txBody>
      </p:sp>
      <p:sp>
        <p:nvSpPr>
          <p:cNvPr id="9" name="TextBox 8"/>
          <p:cNvSpPr txBox="1"/>
          <p:nvPr/>
        </p:nvSpPr>
        <p:spPr>
          <a:xfrm>
            <a:off x="7412" y="34203"/>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10" name="TextBox 9">
            <a:extLst>
              <a:ext uri="{FF2B5EF4-FFF2-40B4-BE49-F238E27FC236}">
                <a16:creationId xmlns:a16="http://schemas.microsoft.com/office/drawing/2014/main" id="{85C0A654-957B-4CFB-B845-3CBD0D5C8155}"/>
              </a:ext>
            </a:extLst>
          </p:cNvPr>
          <p:cNvSpPr txBox="1"/>
          <p:nvPr/>
        </p:nvSpPr>
        <p:spPr>
          <a:xfrm>
            <a:off x="4356815" y="336551"/>
            <a:ext cx="2533844" cy="8605334"/>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cs typeface="Arial" panose="020B0604020202020204" pitchFamily="34" charset="0"/>
            </a:endParaRPr>
          </a:p>
          <a:p>
            <a:pPr defTabSz="917802">
              <a:defRPr/>
            </a:pPr>
            <a:endParaRPr lang="en-US" sz="1100" kern="0" dirty="0">
              <a:solidFill>
                <a:prstClr val="black"/>
              </a:solidFill>
              <a:latin typeface="Arial" panose="020B0604020202020204" pitchFamily="34" charset="0"/>
              <a:cs typeface="Arial" panose="020B060402020202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
        <p:nvSpPr>
          <p:cNvPr id="16" name="Isosceles Triangle 15">
            <a:extLst>
              <a:ext uri="{FF2B5EF4-FFF2-40B4-BE49-F238E27FC236}">
                <a16:creationId xmlns:a16="http://schemas.microsoft.com/office/drawing/2014/main" id="{B9E2C696-901A-FBFD-F13D-251B37DFDF0C}"/>
              </a:ext>
            </a:extLst>
          </p:cNvPr>
          <p:cNvSpPr/>
          <p:nvPr/>
        </p:nvSpPr>
        <p:spPr>
          <a:xfrm rot="5400000">
            <a:off x="3984950" y="8639428"/>
            <a:ext cx="299385" cy="305527"/>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501" tIns="45750" rIns="91501" bIns="45750" rtlCol="0" anchor="ctr"/>
          <a:lstStyle/>
          <a:p>
            <a:pPr algn="ctr"/>
            <a:endParaRPr lang="en-US" dirty="0"/>
          </a:p>
        </p:txBody>
      </p:sp>
    </p:spTree>
    <p:extLst>
      <p:ext uri="{BB962C8B-B14F-4D97-AF65-F5344CB8AC3E}">
        <p14:creationId xmlns:p14="http://schemas.microsoft.com/office/powerpoint/2010/main" val="41032695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95275" y="336550"/>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2539130762"/>
              </p:ext>
            </p:extLst>
          </p:nvPr>
        </p:nvGraphicFramePr>
        <p:xfrm>
          <a:off x="257411" y="3232621"/>
          <a:ext cx="4097461" cy="5673968"/>
        </p:xfrm>
        <a:graphic>
          <a:graphicData uri="http://schemas.openxmlformats.org/drawingml/2006/table">
            <a:tbl>
              <a:tblPr firstRow="1" bandRow="1">
                <a:tableStyleId>{5C22544A-7EE6-4342-B048-85BDC9FD1C3A}</a:tableStyleId>
              </a:tblPr>
              <a:tblGrid>
                <a:gridCol w="406953">
                  <a:extLst>
                    <a:ext uri="{9D8B030D-6E8A-4147-A177-3AD203B41FA5}">
                      <a16:colId xmlns:a16="http://schemas.microsoft.com/office/drawing/2014/main" val="20000"/>
                    </a:ext>
                  </a:extLst>
                </a:gridCol>
                <a:gridCol w="3690508">
                  <a:extLst>
                    <a:ext uri="{9D8B030D-6E8A-4147-A177-3AD203B41FA5}">
                      <a16:colId xmlns:a16="http://schemas.microsoft.com/office/drawing/2014/main" val="20001"/>
                    </a:ext>
                  </a:extLst>
                </a:gridCol>
              </a:tblGrid>
              <a:tr h="583428">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4299" marR="94299" marT="50130" marB="5013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Debrief small group discussion enabling large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group learning relating to the 3 sets of questions.</a:t>
                      </a:r>
                    </a:p>
                  </a:txBody>
                  <a:tcPr marL="94299" marR="94299" marT="50130" marB="501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4299" marR="94299" marT="50130" marB="501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6898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Set up the debrief: State the purpose of the debrief is to learn from one another, and open the debrief to all participants no matter which question(s) they discussed in their small groups.</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44040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solidFill>
                            <a:srgbClr val="222222"/>
                          </a:solidFill>
                          <a:latin typeface="Arial" panose="020B0604020202020204" pitchFamily="34" charset="0"/>
                          <a:cs typeface="Arial" panose="020B0604020202020204" pitchFamily="34" charset="0"/>
                        </a:rPr>
                        <a:t>Let’s take a few minutes to share what you all discussed in regards to each question prompt so that we can learn from one another and benefit from hearing different thoughts and perspectives.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solidFill>
                            <a:srgbClr val="222222"/>
                          </a:solidFill>
                          <a:latin typeface="Arial" panose="020B0604020202020204" pitchFamily="34" charset="0"/>
                          <a:cs typeface="Arial" panose="020B0604020202020204" pitchFamily="34" charset="0"/>
                        </a:rPr>
                        <a:t>Regardless of which question you started on or discussed at length in your small group, please feel free to share your thoughts and contribute to this ongoing conversation.</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1681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baseline="0" dirty="0">
                          <a:solidFill>
                            <a:srgbClr val="222222"/>
                          </a:solidFill>
                          <a:latin typeface="Arial" panose="020B0604020202020204" pitchFamily="34" charset="0"/>
                          <a:cs typeface="Arial" panose="020B0604020202020204" pitchFamily="34" charset="0"/>
                        </a:rPr>
                        <a:t>Debrief Discussion Question 1.</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059187411"/>
                  </a:ext>
                </a:extLst>
              </a:tr>
              <a:tr h="192848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1" i="1" baseline="0" dirty="0">
                          <a:solidFill>
                            <a:srgbClr val="222222"/>
                          </a:solidFill>
                          <a:latin typeface="Arial" panose="020B0604020202020204" pitchFamily="34" charset="0"/>
                          <a:cs typeface="Arial" panose="020B0604020202020204" pitchFamily="34" charset="0"/>
                        </a:rPr>
                        <a:t>[ASK] </a:t>
                      </a:r>
                      <a:r>
                        <a:rPr lang="en-US" sz="1100" b="0" i="0" baseline="0" dirty="0">
                          <a:solidFill>
                            <a:srgbClr val="222222"/>
                          </a:solidFill>
                          <a:latin typeface="Arial" panose="020B0604020202020204" pitchFamily="34" charset="0"/>
                          <a:cs typeface="Arial" panose="020B0604020202020204" pitchFamily="34" charset="0"/>
                        </a:rPr>
                        <a:t>What does LMS look like as a protective factor? How does having a conversation about LMS work as a protective factor?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If helpful, support the debrief discussion with the following examples.</a:t>
                      </a:r>
                    </a:p>
                    <a:p>
                      <a:pPr marL="284163"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Talking to a peer about lethal means can demonstrate that you care, which can build trust in the relationship.</a:t>
                      </a:r>
                    </a:p>
                    <a:p>
                      <a:pPr marL="284163"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Asking about lethal means may lead to new information that could help identify risk factors.]</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3200025"/>
                  </a:ext>
                </a:extLst>
              </a:tr>
            </a:tbl>
          </a:graphicData>
        </a:graphic>
      </p:graphicFrame>
      <p:sp>
        <p:nvSpPr>
          <p:cNvPr id="8" name="TextBox 7"/>
          <p:cNvSpPr txBox="1"/>
          <p:nvPr/>
        </p:nvSpPr>
        <p:spPr>
          <a:xfrm>
            <a:off x="0" y="8959011"/>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7-A</a:t>
            </a:r>
          </a:p>
        </p:txBody>
      </p:sp>
      <p:sp>
        <p:nvSpPr>
          <p:cNvPr id="11" name="TextBox 10"/>
          <p:cNvSpPr txBox="1"/>
          <p:nvPr/>
        </p:nvSpPr>
        <p:spPr>
          <a:xfrm>
            <a:off x="7412" y="45850"/>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10" name="Isosceles Triangle 9"/>
          <p:cNvSpPr/>
          <p:nvPr/>
        </p:nvSpPr>
        <p:spPr>
          <a:xfrm rot="5400000">
            <a:off x="4086123" y="8557379"/>
            <a:ext cx="297442" cy="30289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23" tIns="45412" rIns="90823" bIns="45412" rtlCol="0" anchor="ctr"/>
          <a:lstStyle/>
          <a:p>
            <a:pPr algn="ctr" defTabSz="458053">
              <a:defRPr/>
            </a:pPr>
            <a:endParaRPr lang="en-US" dirty="0">
              <a:solidFill>
                <a:prstClr val="white"/>
              </a:solidFill>
              <a:latin typeface="Calibri" panose="020F0502020204030204"/>
            </a:endParaRPr>
          </a:p>
        </p:txBody>
      </p:sp>
      <p:sp>
        <p:nvSpPr>
          <p:cNvPr id="9" name="TextBox 8">
            <a:extLst>
              <a:ext uri="{FF2B5EF4-FFF2-40B4-BE49-F238E27FC236}">
                <a16:creationId xmlns:a16="http://schemas.microsoft.com/office/drawing/2014/main" id="{5A5DD548-FCDE-493D-80C3-9FCD2802726C}"/>
              </a:ext>
            </a:extLst>
          </p:cNvPr>
          <p:cNvSpPr txBox="1"/>
          <p:nvPr/>
        </p:nvSpPr>
        <p:spPr>
          <a:xfrm>
            <a:off x="4519477" y="336550"/>
            <a:ext cx="2302666" cy="8520999"/>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
        <p:nvSpPr>
          <p:cNvPr id="2" name="Rectangle 1">
            <a:extLst>
              <a:ext uri="{FF2B5EF4-FFF2-40B4-BE49-F238E27FC236}">
                <a16:creationId xmlns:a16="http://schemas.microsoft.com/office/drawing/2014/main" id="{230F1161-E82D-D795-4302-E38F7D51C6FE}"/>
              </a:ext>
            </a:extLst>
          </p:cNvPr>
          <p:cNvSpPr/>
          <p:nvPr/>
        </p:nvSpPr>
        <p:spPr>
          <a:xfrm>
            <a:off x="3969562" y="3373140"/>
            <a:ext cx="416731" cy="315058"/>
          </a:xfrm>
          <a:prstGeom prst="rect">
            <a:avLst/>
          </a:prstGeom>
        </p:spPr>
        <p:txBody>
          <a:bodyPr wrap="none" lIns="91611" tIns="45805" rIns="91611" bIns="45805">
            <a:spAutoFit/>
          </a:bodyPr>
          <a:lstStyle/>
          <a:p>
            <a:r>
              <a:rPr lang="en-US" sz="1400" b="1" dirty="0">
                <a:latin typeface="Arial" panose="020B0604020202020204" pitchFamily="34" charset="0"/>
                <a:cs typeface="Arial" panose="020B0604020202020204" pitchFamily="34" charset="0"/>
              </a:rPr>
              <a:t>[?]</a:t>
            </a:r>
            <a:endParaRPr lang="en-US" sz="1400" dirty="0"/>
          </a:p>
        </p:txBody>
      </p:sp>
    </p:spTree>
    <p:extLst>
      <p:ext uri="{BB962C8B-B14F-4D97-AF65-F5344CB8AC3E}">
        <p14:creationId xmlns:p14="http://schemas.microsoft.com/office/powerpoint/2010/main" val="6799371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95275" y="336550"/>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3673404848"/>
              </p:ext>
            </p:extLst>
          </p:nvPr>
        </p:nvGraphicFramePr>
        <p:xfrm>
          <a:off x="215809" y="3298662"/>
          <a:ext cx="4097461" cy="3379893"/>
        </p:xfrm>
        <a:graphic>
          <a:graphicData uri="http://schemas.openxmlformats.org/drawingml/2006/table">
            <a:tbl>
              <a:tblPr firstRow="1" bandRow="1">
                <a:tableStyleId>{5C22544A-7EE6-4342-B048-85BDC9FD1C3A}</a:tableStyleId>
              </a:tblPr>
              <a:tblGrid>
                <a:gridCol w="406953">
                  <a:extLst>
                    <a:ext uri="{9D8B030D-6E8A-4147-A177-3AD203B41FA5}">
                      <a16:colId xmlns:a16="http://schemas.microsoft.com/office/drawing/2014/main" val="20000"/>
                    </a:ext>
                  </a:extLst>
                </a:gridCol>
                <a:gridCol w="3690508">
                  <a:extLst>
                    <a:ext uri="{9D8B030D-6E8A-4147-A177-3AD203B41FA5}">
                      <a16:colId xmlns:a16="http://schemas.microsoft.com/office/drawing/2014/main" val="20001"/>
                    </a:ext>
                  </a:extLst>
                </a:gridCol>
              </a:tblGrid>
              <a:tr h="642697">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4299" marR="94299" marT="50130" marB="5013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Discuss how to implement lethal means safety when not physically present with the individual in need.</a:t>
                      </a:r>
                    </a:p>
                  </a:txBody>
                  <a:tcPr marL="94299" marR="94299" marT="50130" marB="501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4299" marR="94299" marT="50130" marB="501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9483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Acknowledge that Soldiers are not always physically present with the person in need.</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892573317"/>
                  </a:ext>
                </a:extLst>
              </a:tr>
              <a:tr h="1779681">
                <a:tc>
                  <a:txBody>
                    <a:bodyPr/>
                    <a:lstStyle/>
                    <a:p>
                      <a:pP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4299" marR="94299" marT="90847" marB="9084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baseline="0" dirty="0">
                          <a:solidFill>
                            <a:srgbClr val="222222"/>
                          </a:solidFill>
                          <a:latin typeface="Arial" panose="020B0604020202020204" pitchFamily="34" charset="0"/>
                          <a:cs typeface="Arial" panose="020B0604020202020204" pitchFamily="34" charset="0"/>
                        </a:rPr>
                        <a:t>Many of our discussions thus far have been focused on how to go about lethal means safety for ourselves and for others when physically present.</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baseline="0" dirty="0">
                          <a:solidFill>
                            <a:srgbClr val="222222"/>
                          </a:solidFill>
                          <a:latin typeface="Arial" panose="020B0604020202020204" pitchFamily="34" charset="0"/>
                          <a:cs typeface="Arial" panose="020B0604020202020204" pitchFamily="34" charset="0"/>
                        </a:rPr>
                        <a:t>Yet, the reality is that not all of your friends and family live locally. Most of you are in contact with them in some way whether that be social media, phone, texting apps, or email.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baseline="0" dirty="0">
                          <a:solidFill>
                            <a:srgbClr val="222222"/>
                          </a:solidFill>
                          <a:latin typeface="Arial" panose="020B0604020202020204" pitchFamily="34" charset="0"/>
                          <a:cs typeface="Arial" panose="020B0604020202020204" pitchFamily="34" charset="0"/>
                        </a:rPr>
                        <a:t>Even if you are not physically present, you can still address lethal means safety proactively and help to secure lethal means in the case of concern or crisis.</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254990"/>
                  </a:ext>
                </a:extLst>
              </a:tr>
            </a:tbl>
          </a:graphicData>
        </a:graphic>
      </p:graphicFrame>
      <p:sp>
        <p:nvSpPr>
          <p:cNvPr id="8" name="TextBox 7"/>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8-A</a:t>
            </a:r>
          </a:p>
        </p:txBody>
      </p:sp>
      <p:sp>
        <p:nvSpPr>
          <p:cNvPr id="10" name="TextBox 9"/>
          <p:cNvSpPr txBox="1"/>
          <p:nvPr/>
        </p:nvSpPr>
        <p:spPr>
          <a:xfrm>
            <a:off x="7412" y="57497"/>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9" name="Isosceles Triangle 8"/>
          <p:cNvSpPr/>
          <p:nvPr/>
        </p:nvSpPr>
        <p:spPr>
          <a:xfrm rot="5400000">
            <a:off x="4029207" y="8560658"/>
            <a:ext cx="297442" cy="30289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23" tIns="45412" rIns="90823" bIns="45412" rtlCol="0" anchor="ctr"/>
          <a:lstStyle/>
          <a:p>
            <a:pPr algn="ctr" defTabSz="458053">
              <a:defRPr/>
            </a:pPr>
            <a:endParaRPr lang="en-US" dirty="0">
              <a:solidFill>
                <a:prstClr val="white"/>
              </a:solidFill>
              <a:latin typeface="Calibri" panose="020F0502020204030204"/>
            </a:endParaRPr>
          </a:p>
        </p:txBody>
      </p:sp>
      <p:sp>
        <p:nvSpPr>
          <p:cNvPr id="11" name="TextBox 10">
            <a:extLst>
              <a:ext uri="{FF2B5EF4-FFF2-40B4-BE49-F238E27FC236}">
                <a16:creationId xmlns:a16="http://schemas.microsoft.com/office/drawing/2014/main" id="{902293D3-5ADB-4037-BF2C-F9EB37CC1345}"/>
              </a:ext>
            </a:extLst>
          </p:cNvPr>
          <p:cNvSpPr txBox="1"/>
          <p:nvPr/>
        </p:nvSpPr>
        <p:spPr>
          <a:xfrm>
            <a:off x="4519477" y="373209"/>
            <a:ext cx="2302666" cy="8484340"/>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3067060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95275" y="336550"/>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1432558889"/>
              </p:ext>
            </p:extLst>
          </p:nvPr>
        </p:nvGraphicFramePr>
        <p:xfrm>
          <a:off x="257411" y="3232621"/>
          <a:ext cx="4097461" cy="4967241"/>
        </p:xfrm>
        <a:graphic>
          <a:graphicData uri="http://schemas.openxmlformats.org/drawingml/2006/table">
            <a:tbl>
              <a:tblPr firstRow="1" bandRow="1">
                <a:tableStyleId>{5C22544A-7EE6-4342-B048-85BDC9FD1C3A}</a:tableStyleId>
              </a:tblPr>
              <a:tblGrid>
                <a:gridCol w="406953">
                  <a:extLst>
                    <a:ext uri="{9D8B030D-6E8A-4147-A177-3AD203B41FA5}">
                      <a16:colId xmlns:a16="http://schemas.microsoft.com/office/drawing/2014/main" val="20000"/>
                    </a:ext>
                  </a:extLst>
                </a:gridCol>
                <a:gridCol w="3690508">
                  <a:extLst>
                    <a:ext uri="{9D8B030D-6E8A-4147-A177-3AD203B41FA5}">
                      <a16:colId xmlns:a16="http://schemas.microsoft.com/office/drawing/2014/main" val="20001"/>
                    </a:ext>
                  </a:extLst>
                </a:gridCol>
              </a:tblGrid>
              <a:tr h="583428">
                <a:tc>
                  <a:txBody>
                    <a:bodyPr/>
                    <a:lstStyle/>
                    <a:p>
                      <a:pPr algn="ctr"/>
                      <a:r>
                        <a:rPr lang="en-US" sz="35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500" dirty="0">
                        <a:solidFill>
                          <a:schemeClr val="tx1"/>
                        </a:solidFill>
                        <a:latin typeface="Arial" panose="020B0604020202020204" pitchFamily="34" charset="0"/>
                        <a:cs typeface="Arial" panose="020B0604020202020204" pitchFamily="34" charset="0"/>
                      </a:endParaRPr>
                    </a:p>
                  </a:txBody>
                  <a:tcPr marL="88406" marR="88406" marT="48539" marB="48539">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Ask Soldiers to consider their next steps in implementing what they’ve gained from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today’s training and encourage them to talk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about suicide prevention with others.</a:t>
                      </a:r>
                    </a:p>
                  </a:txBody>
                  <a:tcPr marL="88406" marR="88406" marT="48539" marB="48539"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88406" marR="88406" marT="48539" marB="4853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88406" marR="88406" marT="48539" marB="485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6898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Soldiers to identify one thing to implement from today’s training in the next week or two that can help lower the risk of suicide.</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44040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88406" marR="88406" marT="89429" marB="894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Throughout a typical day or week, you have many opportunities to apply what you’ve learned today in the ACE Base module and this +1 module.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Based on everything that we’ve covered today, what is one thing you plan to do within the next week or two that can help lower the risk of suicide within your unit or your friends and family members?</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responses. Encourage Soldiers to consider specific, tangible actions. Examples may include:</a:t>
                      </a:r>
                    </a:p>
                    <a:p>
                      <a:pPr marL="457200"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Draw on one of the Army Values when tempted to avoid uncomfortable conversations or needing to address lethal means safety matters.</a:t>
                      </a:r>
                    </a:p>
                    <a:p>
                      <a:pPr marL="457200"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Talk to a friend back home that may be struggling a bit about the need to lock up </a:t>
                      </a:r>
                      <a:b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their guns or medications.]</a:t>
                      </a:r>
                    </a:p>
                  </a:txBody>
                  <a:tcPr marL="88406" marR="88406" marT="89429" marB="8942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8959011"/>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9-A</a:t>
            </a:r>
          </a:p>
        </p:txBody>
      </p:sp>
      <p:sp>
        <p:nvSpPr>
          <p:cNvPr id="11" name="TextBox 10"/>
          <p:cNvSpPr txBox="1"/>
          <p:nvPr/>
        </p:nvSpPr>
        <p:spPr>
          <a:xfrm>
            <a:off x="7412" y="45850"/>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10" name="Isosceles Triangle 9"/>
          <p:cNvSpPr/>
          <p:nvPr/>
        </p:nvSpPr>
        <p:spPr>
          <a:xfrm rot="5400000">
            <a:off x="4029207" y="8560658"/>
            <a:ext cx="297442" cy="30289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23" tIns="45412" rIns="90823" bIns="45412" rtlCol="0" anchor="ctr"/>
          <a:lstStyle/>
          <a:p>
            <a:pPr algn="ctr" defTabSz="458053">
              <a:defRPr/>
            </a:pPr>
            <a:endParaRPr lang="en-US" dirty="0">
              <a:solidFill>
                <a:prstClr val="white"/>
              </a:solidFill>
              <a:latin typeface="Calibri" panose="020F0502020204030204"/>
            </a:endParaRPr>
          </a:p>
        </p:txBody>
      </p:sp>
      <p:sp>
        <p:nvSpPr>
          <p:cNvPr id="9" name="TextBox 8">
            <a:extLst>
              <a:ext uri="{FF2B5EF4-FFF2-40B4-BE49-F238E27FC236}">
                <a16:creationId xmlns:a16="http://schemas.microsoft.com/office/drawing/2014/main" id="{5A5DD548-FCDE-493D-80C3-9FCD2802726C}"/>
              </a:ext>
            </a:extLst>
          </p:cNvPr>
          <p:cNvSpPr txBox="1"/>
          <p:nvPr/>
        </p:nvSpPr>
        <p:spPr>
          <a:xfrm>
            <a:off x="4519477" y="373208"/>
            <a:ext cx="2302666" cy="8585803"/>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highlight>
                <a:srgbClr val="FFFF00"/>
              </a:highlight>
              <a:latin typeface="Garamond" pitchFamily="18" charset="0"/>
            </a:endParaRPr>
          </a:p>
          <a:p>
            <a:pPr defTabSz="917802">
              <a:defRPr/>
            </a:pPr>
            <a:endParaRPr lang="en-US" sz="1200" kern="0" dirty="0">
              <a:solidFill>
                <a:prstClr val="black"/>
              </a:solidFill>
              <a:highlight>
                <a:srgbClr val="FFFF00"/>
              </a:highlight>
              <a:latin typeface="Garamond" pitchFamily="18"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
        <p:nvSpPr>
          <p:cNvPr id="2" name="Rectangle 1">
            <a:extLst>
              <a:ext uri="{FF2B5EF4-FFF2-40B4-BE49-F238E27FC236}">
                <a16:creationId xmlns:a16="http://schemas.microsoft.com/office/drawing/2014/main" id="{230F1161-E82D-D795-4302-E38F7D51C6FE}"/>
              </a:ext>
            </a:extLst>
          </p:cNvPr>
          <p:cNvSpPr/>
          <p:nvPr/>
        </p:nvSpPr>
        <p:spPr>
          <a:xfrm>
            <a:off x="3818113" y="3360378"/>
            <a:ext cx="416731" cy="315058"/>
          </a:xfrm>
          <a:prstGeom prst="rect">
            <a:avLst/>
          </a:prstGeom>
        </p:spPr>
        <p:txBody>
          <a:bodyPr wrap="none" lIns="91611" tIns="45805" rIns="91611" bIns="45805">
            <a:spAutoFit/>
          </a:bodyPr>
          <a:lstStyle/>
          <a:p>
            <a:r>
              <a:rPr lang="en-US" sz="1400" b="1" dirty="0">
                <a:latin typeface="Arial" panose="020B0604020202020204" pitchFamily="34" charset="0"/>
                <a:cs typeface="Arial" panose="020B0604020202020204" pitchFamily="34" charset="0"/>
              </a:rPr>
              <a:t>[?]</a:t>
            </a:r>
            <a:endParaRPr lang="en-US" sz="1400" dirty="0"/>
          </a:p>
        </p:txBody>
      </p:sp>
    </p:spTree>
    <p:extLst>
      <p:ext uri="{BB962C8B-B14F-4D97-AF65-F5344CB8AC3E}">
        <p14:creationId xmlns:p14="http://schemas.microsoft.com/office/powerpoint/2010/main" val="34061264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95275" y="336550"/>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522447730"/>
              </p:ext>
            </p:extLst>
          </p:nvPr>
        </p:nvGraphicFramePr>
        <p:xfrm>
          <a:off x="215807" y="3298659"/>
          <a:ext cx="4208432" cy="5716004"/>
        </p:xfrm>
        <a:graphic>
          <a:graphicData uri="http://schemas.openxmlformats.org/drawingml/2006/table">
            <a:tbl>
              <a:tblPr firstRow="1" bandRow="1">
                <a:tableStyleId>{5C22544A-7EE6-4342-B048-85BDC9FD1C3A}</a:tableStyleId>
              </a:tblPr>
              <a:tblGrid>
                <a:gridCol w="417975">
                  <a:extLst>
                    <a:ext uri="{9D8B030D-6E8A-4147-A177-3AD203B41FA5}">
                      <a16:colId xmlns:a16="http://schemas.microsoft.com/office/drawing/2014/main" val="20000"/>
                    </a:ext>
                  </a:extLst>
                </a:gridCol>
                <a:gridCol w="3790457">
                  <a:extLst>
                    <a:ext uri="{9D8B030D-6E8A-4147-A177-3AD203B41FA5}">
                      <a16:colId xmlns:a16="http://schemas.microsoft.com/office/drawing/2014/main" val="20001"/>
                    </a:ext>
                  </a:extLst>
                </a:gridCol>
              </a:tblGrid>
              <a:tr h="519744">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4299" marR="94299" marT="50130" marB="5013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Conclude the training and empower Soldiers to take action.</a:t>
                      </a:r>
                    </a:p>
                  </a:txBody>
                  <a:tcPr marL="94299" marR="94299" marT="50130" marB="501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4299" marR="94299" marT="50130" marB="501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1650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Empower Soldiers to take action in safely storing and securing lethal means.</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675682">
                <a:tc>
                  <a:txBody>
                    <a:bodyPr/>
                    <a:lstStyle/>
                    <a:p>
                      <a:pPr marL="171450" indent="-171450" algn="ctr">
                        <a:spcBef>
                          <a:spcPts val="0"/>
                        </a:spcBef>
                        <a:spcAft>
                          <a:spcPts val="600"/>
                        </a:spcAft>
                        <a:buFont typeface="Arial" panose="020B0604020202020204" pitchFamily="34" charset="0"/>
                        <a:buChar char="•"/>
                      </a:pPr>
                      <a:endParaRPr lang="en-US" sz="1100" b="0" i="0" dirty="0">
                        <a:solidFill>
                          <a:schemeClr val="tx1"/>
                        </a:solidFill>
                        <a:latin typeface="Arial" panose="020B0604020202020204" pitchFamily="34" charset="0"/>
                        <a:cs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The truth is that you may know someone who is not storing their lethal means safely and might not show any signs for concern. That someone might be you.</a:t>
                      </a: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Consider those around you who may have access to those lethal means, and ask yourself, “What if?”</a:t>
                      </a: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I encourage you to make lethal means safety a topic of conversation with your peers as well as with your friends and family. While these conversations have potential to be awkward or uncomfortable – and in some cases not wanted – hopefully you recognize that talking about lethal means safety is needed. </a:t>
                      </a: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Remember, you can use ACE as a way to build trust so if someone is in crisis then there is an open line of communication already established to where you can provide support. Furthermore, having a conversation about lethal means safety proactively will also equip you with knowledge as to their access to lethal means.</a:t>
                      </a: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kern="0" dirty="0">
                          <a:solidFill>
                            <a:prstClr val="black"/>
                          </a:solidFill>
                          <a:latin typeface="Arial" panose="020B0604020202020204" pitchFamily="34" charset="0"/>
                          <a:cs typeface="Arial" panose="020B0604020202020204" pitchFamily="34" charset="0"/>
                        </a:rPr>
                        <a:t>Each individual has the responsibility and the power to make a positive difference when it comes to suicide prevention. Be the difference with your battle buddy, team, squad, company, and families.</a:t>
                      </a:r>
                      <a:endParaRPr lang="en-US" sz="1100" dirty="0">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Thank you all for being engaged in this conversation and taking on the challenge moving forward. </a:t>
                      </a:r>
                      <a:endParaRPr lang="en-US" sz="1100" dirty="0">
                        <a:latin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076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10-A</a:t>
            </a:r>
          </a:p>
        </p:txBody>
      </p:sp>
      <p:sp>
        <p:nvSpPr>
          <p:cNvPr id="10" name="TextBox 9"/>
          <p:cNvSpPr txBox="1"/>
          <p:nvPr/>
        </p:nvSpPr>
        <p:spPr>
          <a:xfrm>
            <a:off x="7412" y="34203"/>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9" name="TextBox 8">
            <a:extLst>
              <a:ext uri="{FF2B5EF4-FFF2-40B4-BE49-F238E27FC236}">
                <a16:creationId xmlns:a16="http://schemas.microsoft.com/office/drawing/2014/main" id="{BBAC2F0F-3F11-467A-B140-529B0E13B0FB}"/>
              </a:ext>
            </a:extLst>
          </p:cNvPr>
          <p:cNvSpPr txBox="1"/>
          <p:nvPr/>
        </p:nvSpPr>
        <p:spPr>
          <a:xfrm>
            <a:off x="4519477" y="373209"/>
            <a:ext cx="2302666" cy="8704844"/>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200" kern="0" dirty="0">
              <a:solidFill>
                <a:prstClr val="black"/>
              </a:solidFill>
              <a:latin typeface="Arial" panose="020B0604020202020204" pitchFamily="34" charset="0"/>
              <a:cs typeface="Arial" panose="020B0604020202020204" pitchFamily="34" charset="0"/>
            </a:endParaRPr>
          </a:p>
          <a:p>
            <a:pPr defTabSz="917802">
              <a:defRPr/>
            </a:pPr>
            <a:endParaRPr lang="en-US" sz="1200" kern="0" dirty="0">
              <a:solidFill>
                <a:prstClr val="black"/>
              </a:solidFill>
              <a:latin typeface="Arial" panose="020B0604020202020204" pitchFamily="34" charset="0"/>
              <a:cs typeface="Arial" panose="020B0604020202020204" pitchFamily="34" charset="0"/>
            </a:endParaRPr>
          </a:p>
          <a:p>
            <a:pPr defTabSz="917802">
              <a:defRPr/>
            </a:pPr>
            <a:endParaRPr lang="en-US" sz="1200" kern="0" dirty="0">
              <a:solidFill>
                <a:prstClr val="black"/>
              </a:solidFill>
              <a:latin typeface="Arial" panose="020B0604020202020204" pitchFamily="34" charset="0"/>
              <a:cs typeface="Arial" panose="020B060402020202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
        <p:nvSpPr>
          <p:cNvPr id="7" name="Rectangle 6">
            <a:extLst>
              <a:ext uri="{FF2B5EF4-FFF2-40B4-BE49-F238E27FC236}">
                <a16:creationId xmlns:a16="http://schemas.microsoft.com/office/drawing/2014/main" id="{C7DC4190-EE70-6FA3-67AE-6365D7B5A554}"/>
              </a:ext>
            </a:extLst>
          </p:cNvPr>
          <p:cNvSpPr/>
          <p:nvPr/>
        </p:nvSpPr>
        <p:spPr>
          <a:xfrm>
            <a:off x="4137404" y="8787144"/>
            <a:ext cx="286835" cy="2909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727" tIns="43363" rIns="86727" bIns="43363" rtlCol="0" anchor="ctr"/>
          <a:lstStyle/>
          <a:p>
            <a:pPr algn="ctr" defTabSz="437449">
              <a:defRPr/>
            </a:pPr>
            <a:endParaRPr lang="en-US" sz="1700" dirty="0">
              <a:solidFill>
                <a:prstClr val="white"/>
              </a:solidFill>
              <a:latin typeface="Calibri" panose="020F0502020204030204"/>
            </a:endParaRPr>
          </a:p>
        </p:txBody>
      </p:sp>
    </p:spTree>
    <p:extLst>
      <p:ext uri="{BB962C8B-B14F-4D97-AF65-F5344CB8AC3E}">
        <p14:creationId xmlns:p14="http://schemas.microsoft.com/office/powerpoint/2010/main" val="3253047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4249834393"/>
              </p:ext>
            </p:extLst>
          </p:nvPr>
        </p:nvGraphicFramePr>
        <p:xfrm>
          <a:off x="227146" y="3429063"/>
          <a:ext cx="4312722" cy="5362668"/>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08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Facilitate small group discussions that allow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Soldiers to personally connect the Army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values to suicide prevention.</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0458">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1143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Acknowledge that the Army is a values-based organization and link Army Values with expected behaviors.</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05770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You know that the Army is a values-based organization. You have all been taught the Army values and the LDRSHIP</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acronym</a:t>
                      </a: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 since you first joined</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the Army. </a:t>
                      </a: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It’s not just knowing these values, though; it’s putting these values into action.</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8457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spcAft>
                          <a:spcPts val="600"/>
                        </a:spcAft>
                        <a:buFont typeface="Arial" panose="020B0604020202020204" pitchFamily="34" charset="0"/>
                        <a:buNone/>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Set up a small group discussion that highlights the usefulness of Soldiers tapping into their Army</a:t>
                      </a:r>
                      <a:r>
                        <a:rPr lang="en-US" sz="1100" b="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Values to drive behavior that supports suicide prevention.</a:t>
                      </a:r>
                      <a:endPar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41830413"/>
                  </a:ext>
                </a:extLst>
              </a:tr>
              <a:tr h="190764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Let's do a</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small group</a:t>
                      </a: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 discussion that can</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help you discover the usefulness of tapping into the Army Values to engage in suicide prevention behaviors.</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First, you will get in a small group of 3-4 people and discuss the questions posed on the slide: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1"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[ASK] </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Which Army Value(s) do you believe are most important to your role in preventing suicide? How could a Soldier leverage that value to help reduce suicide in the unit? </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4125707"/>
                  </a:ext>
                </a:extLst>
              </a:tr>
            </a:tbl>
          </a:graphicData>
        </a:graphic>
      </p:graphicFrame>
      <p:sp>
        <p:nvSpPr>
          <p:cNvPr id="8" name="TextBox 7"/>
          <p:cNvSpPr txBox="1"/>
          <p:nvPr/>
        </p:nvSpPr>
        <p:spPr>
          <a:xfrm>
            <a:off x="0" y="9312095"/>
            <a:ext cx="7315200" cy="282353"/>
          </a:xfrm>
          <a:prstGeom prst="rect">
            <a:avLst/>
          </a:prstGeom>
          <a:noFill/>
        </p:spPr>
        <p:txBody>
          <a:bodyPr wrap="square" lIns="96742" tIns="48371" rIns="96742" bIns="48371" rtlCol="0">
            <a:spAutoFit/>
          </a:bodyPr>
          <a:lstStyle/>
          <a:p>
            <a:pPr algn="ctr"/>
            <a:r>
              <a:rPr lang="en-US" sz="1200" i="1" dirty="0"/>
              <a:t>3-A</a:t>
            </a:r>
          </a:p>
        </p:txBody>
      </p:sp>
      <p:sp>
        <p:nvSpPr>
          <p:cNvPr id="10" name="Isosceles Triangle 9">
            <a:extLst>
              <a:ext uri="{FF2B5EF4-FFF2-40B4-BE49-F238E27FC236}">
                <a16:creationId xmlns:a16="http://schemas.microsoft.com/office/drawing/2014/main" id="{BA0D8323-7145-42E9-A9E1-0D22672972E7}"/>
              </a:ext>
            </a:extLst>
          </p:cNvPr>
          <p:cNvSpPr/>
          <p:nvPr/>
        </p:nvSpPr>
        <p:spPr>
          <a:xfrm rot="5400000">
            <a:off x="4242816" y="8897112"/>
            <a:ext cx="311220" cy="32157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632" tIns="47816" rIns="95632" bIns="47816" rtlCol="0" anchor="ctr"/>
          <a:lstStyle/>
          <a:p>
            <a:pPr algn="ctr"/>
            <a:endParaRPr lang="en-US" dirty="0"/>
          </a:p>
        </p:txBody>
      </p:sp>
      <p:sp>
        <p:nvSpPr>
          <p:cNvPr id="9" name="Rectangle 8"/>
          <p:cNvSpPr/>
          <p:nvPr/>
        </p:nvSpPr>
        <p:spPr>
          <a:xfrm>
            <a:off x="4044713" y="3488501"/>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2" name="TextBox 11"/>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11" name="TextBox 10">
            <a:extLst>
              <a:ext uri="{FF2B5EF4-FFF2-40B4-BE49-F238E27FC236}">
                <a16:creationId xmlns:a16="http://schemas.microsoft.com/office/drawing/2014/main" id="{652B0A12-FC82-4E66-B89D-F32D88A7ECC6}"/>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1553733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50DB607-7E88-43F0-977E-01EF4319D070}"/>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7468" eaLnBrk="0" fontAlgn="base" hangingPunct="0">
              <a:spcBef>
                <a:spcPct val="0"/>
              </a:spcBef>
              <a:spcAft>
                <a:spcPts val="628"/>
              </a:spcAft>
              <a:defRPr/>
            </a:pPr>
            <a:r>
              <a:rPr lang="en-US" sz="1200" i="1" dirty="0">
                <a:latin typeface="Arial" panose="020B0604020202020204" pitchFamily="34" charset="0"/>
                <a:cs typeface="Arial" panose="020B0604020202020204" pitchFamily="34" charset="0"/>
              </a:rPr>
              <a:t>[</a:t>
            </a:r>
            <a:r>
              <a:rPr lang="en-US" sz="1200" b="1" i="1" dirty="0">
                <a:latin typeface="Arial" panose="020B0604020202020204" pitchFamily="34" charset="0"/>
                <a:cs typeface="Arial" panose="020B0604020202020204" pitchFamily="34" charset="0"/>
              </a:rPr>
              <a:t>NOTE</a:t>
            </a:r>
            <a:r>
              <a:rPr lang="en-US" sz="1200" i="1" dirty="0">
                <a:latin typeface="Arial" panose="020B0604020202020204" pitchFamily="34" charset="0"/>
                <a:cs typeface="Arial" panose="020B0604020202020204" pitchFamily="34" charset="0"/>
              </a:rPr>
              <a:t>: </a:t>
            </a:r>
            <a:r>
              <a:rPr lang="en-US" sz="1200" i="1" dirty="0">
                <a:solidFill>
                  <a:prstClr val="black"/>
                </a:solidFill>
                <a:latin typeface="Arial" panose="020B0604020202020204" pitchFamily="34" charset="0"/>
                <a:cs typeface="Arial" panose="020B0604020202020204" pitchFamily="34" charset="0"/>
              </a:rPr>
              <a:t>The Terminal Learning Objective (TLO) is as follows: </a:t>
            </a:r>
          </a:p>
          <a:p>
            <a:pPr defTabSz="957468" eaLnBrk="0" fontAlgn="base" hangingPunct="0">
              <a:spcBef>
                <a:spcPct val="0"/>
              </a:spcBef>
              <a:spcAft>
                <a:spcPts val="628"/>
              </a:spcAft>
              <a:defRPr/>
            </a:pPr>
            <a:r>
              <a:rPr lang="en-US" sz="1200" i="1" u="sng" dirty="0">
                <a:latin typeface="Arial" panose="020B0604020202020204" pitchFamily="34" charset="0"/>
                <a:cs typeface="Arial" panose="020B0604020202020204" pitchFamily="34" charset="0"/>
              </a:rPr>
              <a:t>Action</a:t>
            </a:r>
            <a:r>
              <a:rPr lang="en-US" sz="1200" i="1" dirty="0">
                <a:latin typeface="Arial" panose="020B0604020202020204" pitchFamily="34" charset="0"/>
                <a:cs typeface="Arial" panose="020B0604020202020204" pitchFamily="34" charset="0"/>
              </a:rPr>
              <a:t>: Understand suicide as a complex issue and describe how to utilize the steps of Ask, Care, Escort to recognize individuals struggling to cope with life challenges and intervene to prevent suicide</a:t>
            </a:r>
          </a:p>
          <a:p>
            <a:pPr defTabSz="957468" eaLnBrk="0" fontAlgn="base" hangingPunct="0">
              <a:spcBef>
                <a:spcPct val="0"/>
              </a:spcBef>
              <a:spcAft>
                <a:spcPts val="628"/>
              </a:spcAft>
              <a:defRPr/>
            </a:pPr>
            <a:r>
              <a:rPr lang="en-US" sz="1200" i="1" u="sng" dirty="0">
                <a:latin typeface="Arial" panose="020B0604020202020204" pitchFamily="34" charset="0"/>
                <a:cs typeface="Arial" panose="020B0604020202020204" pitchFamily="34" charset="0"/>
              </a:rPr>
              <a:t>Condition</a:t>
            </a:r>
            <a:r>
              <a:rPr lang="en-US" sz="1200" i="1" dirty="0">
                <a:latin typeface="Arial" panose="020B0604020202020204" pitchFamily="34" charset="0"/>
                <a:cs typeface="Arial" panose="020B0604020202020204" pitchFamily="34" charset="0"/>
              </a:rPr>
              <a:t>: In a classroom environment, given training materials </a:t>
            </a:r>
          </a:p>
          <a:p>
            <a:pPr defTabSz="957468" eaLnBrk="0" fontAlgn="base" hangingPunct="0">
              <a:spcBef>
                <a:spcPct val="0"/>
              </a:spcBef>
              <a:spcAft>
                <a:spcPts val="628"/>
              </a:spcAft>
              <a:defRPr/>
            </a:pPr>
            <a:r>
              <a:rPr lang="en-US" sz="1200" i="1" u="sng" dirty="0">
                <a:latin typeface="Arial" panose="020B0604020202020204" pitchFamily="34" charset="0"/>
                <a:cs typeface="Arial" panose="020B0604020202020204" pitchFamily="34" charset="0"/>
              </a:rPr>
              <a:t>Standard</a:t>
            </a:r>
            <a:r>
              <a:rPr lang="en-US" sz="1200" i="1" dirty="0">
                <a:latin typeface="Arial" panose="020B0604020202020204" pitchFamily="34" charset="0"/>
                <a:cs typeface="Arial" panose="020B0604020202020204" pitchFamily="34" charset="0"/>
              </a:rPr>
              <a:t>: Participants will, with 100% accuracy as assessed by the instructor</a:t>
            </a:r>
          </a:p>
          <a:p>
            <a:pPr marL="242692" indent="-127995" defTabSz="957468" eaLnBrk="0" fontAlgn="base" hangingPunct="0">
              <a:spcBef>
                <a:spcPct val="0"/>
              </a:spcBef>
              <a:spcAft>
                <a:spcPts val="628"/>
              </a:spcAft>
              <a:buFont typeface="Arial" panose="020B0604020202020204" pitchFamily="34" charset="0"/>
              <a:buChar char="-"/>
              <a:defRPr/>
            </a:pPr>
            <a:r>
              <a:rPr lang="en-US" sz="1200" i="1" dirty="0">
                <a:latin typeface="Arial" panose="020B0604020202020204" pitchFamily="34" charset="0"/>
                <a:cs typeface="Arial" panose="020B0604020202020204" pitchFamily="34" charset="0"/>
              </a:rPr>
              <a:t>recognize the role of risk and protective factors in determining suicide risk</a:t>
            </a:r>
          </a:p>
          <a:p>
            <a:pPr marL="242692" indent="-127995" defTabSz="957468" eaLnBrk="0" fontAlgn="base" hangingPunct="0">
              <a:spcBef>
                <a:spcPct val="0"/>
              </a:spcBef>
              <a:spcAft>
                <a:spcPts val="628"/>
              </a:spcAft>
              <a:buFont typeface="Arial" panose="020B0604020202020204" pitchFamily="34" charset="0"/>
              <a:buChar char="-"/>
              <a:defRPr/>
            </a:pPr>
            <a:r>
              <a:rPr lang="en-US" sz="1200" i="1" dirty="0">
                <a:latin typeface="Arial" panose="020B0604020202020204" pitchFamily="34" charset="0"/>
                <a:cs typeface="Arial" panose="020B0604020202020204" pitchFamily="34" charset="0"/>
              </a:rPr>
              <a:t>identify warning signs indicating a person may be suicidal and in need of help</a:t>
            </a:r>
          </a:p>
          <a:p>
            <a:pPr marL="242692" indent="-127995" defTabSz="957468" eaLnBrk="0" fontAlgn="base" hangingPunct="0">
              <a:spcBef>
                <a:spcPct val="0"/>
              </a:spcBef>
              <a:spcAft>
                <a:spcPts val="628"/>
              </a:spcAft>
              <a:buFont typeface="Arial" panose="020B0604020202020204" pitchFamily="34" charset="0"/>
              <a:buChar char="-"/>
              <a:defRPr/>
            </a:pPr>
            <a:r>
              <a:rPr lang="en-US" sz="1200" i="1" dirty="0">
                <a:latin typeface="Arial" panose="020B0604020202020204" pitchFamily="34" charset="0"/>
                <a:cs typeface="Arial" panose="020B0604020202020204" pitchFamily="34" charset="0"/>
              </a:rPr>
              <a:t>list the steps of ACE</a:t>
            </a:r>
          </a:p>
          <a:p>
            <a:pPr marL="242692" indent="-127995" defTabSz="957468" eaLnBrk="0" fontAlgn="base" hangingPunct="0">
              <a:spcBef>
                <a:spcPct val="0"/>
              </a:spcBef>
              <a:spcAft>
                <a:spcPts val="628"/>
              </a:spcAft>
              <a:buFont typeface="Arial" panose="020B0604020202020204" pitchFamily="34" charset="0"/>
              <a:buChar char="-"/>
              <a:defRPr/>
            </a:pPr>
            <a:r>
              <a:rPr lang="en-US" sz="1200" i="1" dirty="0">
                <a:latin typeface="Arial" panose="020B0604020202020204" pitchFamily="34" charset="0"/>
                <a:cs typeface="Arial" panose="020B0604020202020204" pitchFamily="34" charset="0"/>
              </a:rPr>
              <a:t>understand how and when ACE can be applied (both as early prevention and during a crisis)</a:t>
            </a:r>
          </a:p>
          <a:p>
            <a:pPr defTabSz="957468" eaLnBrk="0" fontAlgn="base" hangingPunct="0">
              <a:spcBef>
                <a:spcPct val="0"/>
              </a:spcBef>
              <a:spcAft>
                <a:spcPts val="628"/>
              </a:spcAft>
              <a:defRPr/>
            </a:pPr>
            <a:r>
              <a:rPr lang="en-US" sz="1200" i="1" dirty="0">
                <a:solidFill>
                  <a:prstClr val="black"/>
                </a:solidFill>
                <a:latin typeface="Arial" panose="020B0604020202020204" pitchFamily="34" charset="0"/>
                <a:cs typeface="Arial" panose="020B0604020202020204" pitchFamily="34" charset="0"/>
              </a:rPr>
              <a:t>There will be checks on learning throughout the training to ensure the objective and standards are being met.]</a:t>
            </a:r>
            <a:endParaRPr lang="en-US" sz="1200" i="1" dirty="0">
              <a:latin typeface="Arial" panose="020B0604020202020204" pitchFamily="34" charset="0"/>
              <a:cs typeface="Arial" panose="020B060402020202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2320264284"/>
              </p:ext>
            </p:extLst>
          </p:nvPr>
        </p:nvGraphicFramePr>
        <p:xfrm>
          <a:off x="227146" y="3429063"/>
          <a:ext cx="4312722" cy="4731262"/>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703834">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State the training purpose.</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6556">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889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State the training purpose.</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86623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The purpose of the ACE Base module is two-fold. First, this training will increase awareness of protective factors, risk factors, and warning signs that contribute to a person’s level of risk for suicide.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Second, the training will equip you with specific actions that can be taken to bolster protective factors, mitigate risk, and intervene in a crisis in order to help prevent suicide by utilizing the steps Ask, Care, Escort (ACE).</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889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078296032"/>
                  </a:ext>
                </a:extLst>
              </a:tr>
              <a:tr h="126683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Your role in suicide prevention is to recognize risk and mitigate it when possible</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by taking appropriate action. To do this, you must know what to look out for.</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dk1"/>
                          </a:solidFill>
                          <a:effectLst/>
                          <a:latin typeface="Arial" panose="020B0604020202020204" pitchFamily="34" charset="0"/>
                          <a:ea typeface="+mn-ea"/>
                          <a:cs typeface="Arial" panose="020B0604020202020204" pitchFamily="34" charset="0"/>
                        </a:rPr>
                        <a:t>We</a:t>
                      </a:r>
                      <a:r>
                        <a:rPr lang="en-US" sz="1100" b="0" i="0" kern="1200" dirty="0">
                          <a:solidFill>
                            <a:schemeClr val="dk1"/>
                          </a:solidFill>
                          <a:effectLst/>
                          <a:latin typeface="Arial" panose="020B0604020202020204" pitchFamily="34" charset="0"/>
                          <a:ea typeface="+mn-ea"/>
                          <a:cs typeface="Arial" panose="020B0604020202020204" pitchFamily="34" charset="0"/>
                        </a:rPr>
                        <a:t> will kick off the training</a:t>
                      </a:r>
                      <a:r>
                        <a:rPr lang="en-US" sz="1100" b="0" i="0" kern="1200" baseline="0" dirty="0">
                          <a:solidFill>
                            <a:schemeClr val="dk1"/>
                          </a:solidFill>
                          <a:effectLst/>
                          <a:latin typeface="Arial" panose="020B0604020202020204" pitchFamily="34" charset="0"/>
                          <a:ea typeface="+mn-ea"/>
                          <a:cs typeface="Arial" panose="020B0604020202020204" pitchFamily="34" charset="0"/>
                        </a:rPr>
                        <a:t> with an overview of protective factors, risk factors, and warning signs.</a:t>
                      </a:r>
                      <a:endParaRPr lang="en-US" sz="1100" b="0" i="0" kern="1200" dirty="0">
                        <a:solidFill>
                          <a:schemeClr val="dk1"/>
                        </a:solidFill>
                        <a:effectLst/>
                        <a:latin typeface="Arial" panose="020B0604020202020204" pitchFamily="34" charset="0"/>
                        <a:ea typeface="+mn-ea"/>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4056181"/>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4-A</a:t>
            </a:r>
          </a:p>
        </p:txBody>
      </p:sp>
      <p:sp>
        <p:nvSpPr>
          <p:cNvPr id="10" name="TextBox 9"/>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3" name="Rectangle 2">
            <a:extLst>
              <a:ext uri="{FF2B5EF4-FFF2-40B4-BE49-F238E27FC236}">
                <a16:creationId xmlns:a16="http://schemas.microsoft.com/office/drawing/2014/main" id="{048F8538-25BB-92B4-A0E8-E514D6174BF1}"/>
              </a:ext>
            </a:extLst>
          </p:cNvPr>
          <p:cNvSpPr/>
          <p:nvPr/>
        </p:nvSpPr>
        <p:spPr>
          <a:xfrm>
            <a:off x="4244397"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Tree>
    <p:extLst>
      <p:ext uri="{BB962C8B-B14F-4D97-AF65-F5344CB8AC3E}">
        <p14:creationId xmlns:p14="http://schemas.microsoft.com/office/powerpoint/2010/main" val="307597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E230312-B467-457E-8AB7-E695F2C057F9}"/>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r>
              <a:rPr lang="en-US" sz="1200" i="1" dirty="0">
                <a:solidFill>
                  <a:prstClr val="black"/>
                </a:solidFill>
                <a:latin typeface="Arial" panose="020B0604020202020204" pitchFamily="34" charset="0"/>
                <a:cs typeface="Arial" panose="020B0604020202020204" pitchFamily="34" charset="0"/>
              </a:rPr>
              <a:t>[</a:t>
            </a:r>
            <a:r>
              <a:rPr lang="en-US" sz="1200" b="1" i="1" dirty="0">
                <a:solidFill>
                  <a:prstClr val="black"/>
                </a:solidFill>
                <a:latin typeface="Arial" panose="020B0604020202020204" pitchFamily="34" charset="0"/>
                <a:cs typeface="Arial" panose="020B0604020202020204" pitchFamily="34" charset="0"/>
              </a:rPr>
              <a:t>NOTE</a:t>
            </a:r>
            <a:r>
              <a:rPr lang="en-US" sz="1200" i="1" dirty="0">
                <a:solidFill>
                  <a:prstClr val="black"/>
                </a:solidFill>
                <a:latin typeface="Arial" panose="020B0604020202020204" pitchFamily="34" charset="0"/>
                <a:cs typeface="Arial" panose="020B0604020202020204" pitchFamily="34" charset="0"/>
              </a:rPr>
              <a:t>: IAW ATP 5-19, managing risk is a process of identifying, assessing, and controlling risk arising from a recognized set of factors.]</a:t>
            </a: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1288166429"/>
              </p:ext>
            </p:extLst>
          </p:nvPr>
        </p:nvGraphicFramePr>
        <p:xfrm>
          <a:off x="227146" y="3429065"/>
          <a:ext cx="4312722" cy="5591949"/>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74800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Using the traffic light metaphor, provide an overview of protective factors, risk factors, and warning signs that can help Soldiers identify, assess, and mitigate risk.</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19394">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1.</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buFont typeface="Arial" panose="020B0604020202020204" pitchFamily="34" charset="0"/>
                        <a:buNone/>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Explain the traffic light metaphor.</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495150">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spcAft>
                          <a:spcPts val="600"/>
                        </a:spcAft>
                        <a:buFont typeface="Arial" panose="020B0604020202020204" pitchFamily="34" charset="0"/>
                        <a:buNone/>
                      </a:pP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a:t>
                      </a:r>
                      <a:r>
                        <a:rPr lang="en-US" sz="1100" b="1"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NOTE: </a:t>
                      </a: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This is meant to be an overview and introduction to the traffic light metaphor. DO NOT spend much time explaining each element</a:t>
                      </a: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t>
                      </a: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here; each one is</a:t>
                      </a: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discussed in greater detail in the slides ahead</a:t>
                      </a: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a:t>
                      </a:r>
                      <a:endPar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Consider a traffic light. A </a:t>
                      </a:r>
                      <a:r>
                        <a:rPr lang="en-US" sz="1100" kern="0" dirty="0">
                          <a:solidFill>
                            <a:schemeClr val="tx1"/>
                          </a:solidFill>
                          <a:latin typeface="Arial" panose="020B0604020202020204" pitchFamily="34" charset="0"/>
                          <a:cs typeface="Arial" panose="020B0604020202020204" pitchFamily="34" charset="0"/>
                        </a:rPr>
                        <a:t>traffic light helps to manage and control the risk of preventable traffic accidents that can result in injury or death.</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0" dirty="0">
                          <a:solidFill>
                            <a:schemeClr val="tx1"/>
                          </a:solidFill>
                          <a:latin typeface="Arial" panose="020B0604020202020204" pitchFamily="34" charset="0"/>
                          <a:cs typeface="Arial" panose="020B0604020202020204" pitchFamily="34" charset="0"/>
                        </a:rPr>
                        <a:t>The traffic light can serve a similar purpose and simplified framework for suicide prevention. The colors represent the levels of risk, and specifically the type</a:t>
                      </a:r>
                      <a:r>
                        <a:rPr lang="en-US" sz="1100" kern="0" baseline="0" dirty="0">
                          <a:solidFill>
                            <a:schemeClr val="tx1"/>
                          </a:solidFill>
                          <a:latin typeface="Arial" panose="020B0604020202020204" pitchFamily="34" charset="0"/>
                          <a:cs typeface="Arial" panose="020B0604020202020204" pitchFamily="34" charset="0"/>
                        </a:rPr>
                        <a:t> of </a:t>
                      </a:r>
                      <a:r>
                        <a:rPr lang="en-US" sz="1100" kern="0" dirty="0">
                          <a:solidFill>
                            <a:schemeClr val="tx1"/>
                          </a:solidFill>
                          <a:latin typeface="Arial" panose="020B0604020202020204" pitchFamily="34" charset="0"/>
                          <a:cs typeface="Arial" panose="020B0604020202020204" pitchFamily="34" charset="0"/>
                        </a:rPr>
                        <a:t>behaviors being demonstrated,</a:t>
                      </a:r>
                      <a:r>
                        <a:rPr lang="en-US" sz="1100" kern="0" baseline="0" dirty="0">
                          <a:solidFill>
                            <a:schemeClr val="tx1"/>
                          </a:solidFill>
                          <a:latin typeface="Arial" panose="020B0604020202020204" pitchFamily="34" charset="0"/>
                          <a:cs typeface="Arial" panose="020B0604020202020204" pitchFamily="34" charset="0"/>
                        </a:rPr>
                        <a:t> while also providing guidance as to what steps to take to mitigate risk.</a:t>
                      </a:r>
                      <a:endParaRPr lang="en-US" sz="1100" dirty="0">
                        <a:solidFill>
                          <a:schemeClr val="dk1"/>
                        </a:solidFill>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8816">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2.</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Explain the risk levels according to traffic</a:t>
                      </a:r>
                      <a:r>
                        <a:rPr lang="en-US" sz="1100" b="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light colors such as green light protective factors, yellow light risk factors, and red light warning signs.</a:t>
                      </a:r>
                      <a:endPar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917344925"/>
                  </a:ext>
                </a:extLst>
              </a:tr>
              <a:tr h="1160962">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Green lights mean drive on with relative safety. Protective factors are behaviors or support systems that </a:t>
                      </a:r>
                      <a:r>
                        <a:rPr lang="en-US" sz="1100" dirty="0">
                          <a:latin typeface="Arial" panose="020B0604020202020204" pitchFamily="34" charset="0"/>
                          <a:cs typeface="Arial" panose="020B0604020202020204" pitchFamily="34" charset="0"/>
                        </a:rPr>
                        <a:t>help to decrease the chances that a combination of risk factors and life challenges result in negative outcomes.</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850286"/>
                  </a:ext>
                </a:extLst>
              </a:tr>
            </a:tbl>
          </a:graphicData>
        </a:graphic>
      </p:graphicFrame>
      <p:sp>
        <p:nvSpPr>
          <p:cNvPr id="8" name="TextBox 7"/>
          <p:cNvSpPr txBox="1"/>
          <p:nvPr/>
        </p:nvSpPr>
        <p:spPr>
          <a:xfrm>
            <a:off x="0" y="9312095"/>
            <a:ext cx="7315200" cy="282353"/>
          </a:xfrm>
          <a:prstGeom prst="rect">
            <a:avLst/>
          </a:prstGeom>
          <a:noFill/>
        </p:spPr>
        <p:txBody>
          <a:bodyPr wrap="square" lIns="96742" tIns="48371" rIns="96742" bIns="48371" rtlCol="0">
            <a:spAutoFit/>
          </a:bodyPr>
          <a:lstStyle/>
          <a:p>
            <a:pPr algn="ctr"/>
            <a:r>
              <a:rPr lang="en-US" sz="1200" i="1" dirty="0"/>
              <a:t>5-A</a:t>
            </a:r>
          </a:p>
        </p:txBody>
      </p:sp>
      <p:sp>
        <p:nvSpPr>
          <p:cNvPr id="10" name="Isosceles Triangle 9">
            <a:extLst>
              <a:ext uri="{FF2B5EF4-FFF2-40B4-BE49-F238E27FC236}">
                <a16:creationId xmlns:a16="http://schemas.microsoft.com/office/drawing/2014/main" id="{BA0D8323-7145-42E9-A9E1-0D22672972E7}"/>
              </a:ext>
            </a:extLst>
          </p:cNvPr>
          <p:cNvSpPr/>
          <p:nvPr/>
        </p:nvSpPr>
        <p:spPr>
          <a:xfrm rot="5400000">
            <a:off x="4242816" y="8897112"/>
            <a:ext cx="311220" cy="32157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632" tIns="47816" rIns="95632" bIns="47816" rtlCol="0" anchor="ctr"/>
          <a:lstStyle/>
          <a:p>
            <a:pPr algn="ctr"/>
            <a:endParaRPr lang="en-US" dirty="0"/>
          </a:p>
        </p:txBody>
      </p:sp>
      <p:sp>
        <p:nvSpPr>
          <p:cNvPr id="14" name="TextBox 13"/>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Tree>
    <p:extLst>
      <p:ext uri="{BB962C8B-B14F-4D97-AF65-F5344CB8AC3E}">
        <p14:creationId xmlns:p14="http://schemas.microsoft.com/office/powerpoint/2010/main" val="519743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2104667470"/>
              </p:ext>
            </p:extLst>
          </p:nvPr>
        </p:nvGraphicFramePr>
        <p:xfrm>
          <a:off x="227146" y="3429064"/>
          <a:ext cx="4312722" cy="5799595"/>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482045">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Explain the value of establishing a baseline.</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89092">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1.</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baseline="0" dirty="0">
                          <a:solidFill>
                            <a:schemeClr val="tx1"/>
                          </a:solidFill>
                          <a:latin typeface="Arial" panose="020B0604020202020204" pitchFamily="34" charset="0"/>
                          <a:cs typeface="Arial" panose="020B0604020202020204" pitchFamily="34" charset="0"/>
                        </a:rPr>
                        <a:t>Explain the value of establishing a baseline.</a:t>
                      </a: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707141">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The</a:t>
                      </a: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baseline is a person’s </a:t>
                      </a: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typical behaviors</a:t>
                      </a: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and moods, how they typically react to stress and their typical coping behaviors.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Establishing</a:t>
                      </a: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 baseline of your peer means getting to know basic information about them, such as if they are single, dating, or married, whether they have kids or not, whether they have family support nearby, and even the general health of their relationships and connections to others.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 baseline can help you identify if someone is behaving uncharacteristically,</a:t>
                      </a: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 which could be a sign that something is “off” with them</a:t>
                      </a: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and could stir you to ask if they are doing okay.</a:t>
                      </a:r>
                    </a:p>
                    <a:p>
                      <a:pPr marL="171450" indent="-171450">
                        <a:spcAft>
                          <a:spcPts val="600"/>
                        </a:spcAft>
                        <a:buFont typeface="Arial" panose="020B0604020202020204" pitchFamily="34" charset="0"/>
                        <a:buChar char="•"/>
                      </a:pP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Checking in when you notice changes in behavior and mood from that person’s norm will help develop rapport and also increase the likelihood of helping them if they are in crisis or if they are struggling with something that may get out of hand if left unaddressed.</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Bottom</a:t>
                      </a: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line, k</a:t>
                      </a: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nowing the baseline of those around you is foundational to recognizing change and identifying risk.</a:t>
                      </a: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57231">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spcAft>
                          <a:spcPts val="600"/>
                        </a:spcAft>
                        <a:buFont typeface="Arial" panose="020B0604020202020204" pitchFamily="34" charset="0"/>
                        <a:buNone/>
                      </a:pPr>
                      <a:r>
                        <a:rPr lang="en-US" sz="1100" b="1" dirty="0">
                          <a:latin typeface="Arial" panose="020B0604020202020204" pitchFamily="34" charset="0"/>
                          <a:ea typeface="Verdana" panose="020B0604030504040204" pitchFamily="34" charset="0"/>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852430022"/>
                  </a:ext>
                </a:extLst>
              </a:tr>
              <a:tr h="631235">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Let’s review green light protective factors and the importance of intentionally strengthening them.</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4476310"/>
                  </a:ext>
                </a:extLst>
              </a:tr>
            </a:tbl>
          </a:graphicData>
        </a:graphic>
      </p:graphicFrame>
      <p:sp>
        <p:nvSpPr>
          <p:cNvPr id="8" name="TextBox 7"/>
          <p:cNvSpPr txBox="1"/>
          <p:nvPr/>
        </p:nvSpPr>
        <p:spPr>
          <a:xfrm>
            <a:off x="0" y="9312095"/>
            <a:ext cx="7315200" cy="282353"/>
          </a:xfrm>
          <a:prstGeom prst="rect">
            <a:avLst/>
          </a:prstGeom>
          <a:noFill/>
        </p:spPr>
        <p:txBody>
          <a:bodyPr wrap="square" lIns="96742" tIns="48371" rIns="96742" bIns="48371" rtlCol="0">
            <a:spAutoFit/>
          </a:bodyPr>
          <a:lstStyle/>
          <a:p>
            <a:pPr algn="ctr"/>
            <a:r>
              <a:rPr lang="en-US" sz="1200" i="1" dirty="0"/>
              <a:t>6-A</a:t>
            </a:r>
          </a:p>
        </p:txBody>
      </p:sp>
      <p:sp>
        <p:nvSpPr>
          <p:cNvPr id="9" name="TextBox 8"/>
          <p:cNvSpPr txBox="1"/>
          <p:nvPr/>
        </p:nvSpPr>
        <p:spPr>
          <a:xfrm>
            <a:off x="7801" y="35554"/>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10" name="TextBox 9">
            <a:extLst>
              <a:ext uri="{FF2B5EF4-FFF2-40B4-BE49-F238E27FC236}">
                <a16:creationId xmlns:a16="http://schemas.microsoft.com/office/drawing/2014/main" id="{85C0A654-957B-4CFB-B845-3CBD0D5C8155}"/>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Rectangle 1">
            <a:extLst>
              <a:ext uri="{FF2B5EF4-FFF2-40B4-BE49-F238E27FC236}">
                <a16:creationId xmlns:a16="http://schemas.microsoft.com/office/drawing/2014/main" id="{CB43046D-475E-F8AF-B79D-5C669DE474C0}"/>
              </a:ext>
            </a:extLst>
          </p:cNvPr>
          <p:cNvSpPr/>
          <p:nvPr/>
        </p:nvSpPr>
        <p:spPr>
          <a:xfrm>
            <a:off x="4244397"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Tree>
    <p:extLst>
      <p:ext uri="{BB962C8B-B14F-4D97-AF65-F5344CB8AC3E}">
        <p14:creationId xmlns:p14="http://schemas.microsoft.com/office/powerpoint/2010/main" val="4103269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1957278999"/>
              </p:ext>
            </p:extLst>
          </p:nvPr>
        </p:nvGraphicFramePr>
        <p:xfrm>
          <a:off x="270934" y="3360415"/>
          <a:ext cx="4312722" cy="5790860"/>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29370">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Describe protective factors and explain the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importance of intentionally strengthening them</a:t>
                      </a:r>
                      <a:r>
                        <a:rPr lang="en-US" sz="1100" b="1" baseline="0" dirty="0">
                          <a:solidFill>
                            <a:schemeClr val="tx1"/>
                          </a:solidFill>
                          <a:latin typeface="Arial" panose="020B0604020202020204" pitchFamily="34" charset="0"/>
                          <a:cs typeface="Arial" panose="020B0604020202020204" pitchFamily="34" charset="0"/>
                        </a:rPr>
                        <a:t>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for oneself and others around them.</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1" i="1" strike="noStrike" kern="1200" dirty="0">
                          <a:solidFill>
                            <a:schemeClr val="tx1"/>
                          </a:solidFill>
                          <a:effectLst/>
                          <a:latin typeface="Arial" panose="020B0604020202020204" pitchFamily="34" charset="0"/>
                          <a:ea typeface="+mn-ea"/>
                          <a:cs typeface="Arial" panose="020B0604020202020204" pitchFamily="34" charset="0"/>
                        </a:rPr>
                        <a:t>[SLIDE BUILDS]</a:t>
                      </a: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881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Define protective factors. </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55584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solidFill>
                            <a:srgbClr val="222222"/>
                          </a:solidFill>
                          <a:latin typeface="Arial" panose="020B0604020202020204" pitchFamily="34" charset="0"/>
                          <a:cs typeface="Arial" panose="020B0604020202020204" pitchFamily="34" charset="0"/>
                        </a:rPr>
                        <a:t>Protective factors are skills, strengths, or resources that help people deal more effectively with stressful events.</a:t>
                      </a:r>
                      <a:r>
                        <a:rPr lang="en-US" sz="1100" baseline="0" dirty="0">
                          <a:solidFill>
                            <a:srgbClr val="222222"/>
                          </a:solidFill>
                          <a:latin typeface="Arial" panose="020B0604020202020204" pitchFamily="34" charset="0"/>
                          <a:cs typeface="Arial" panose="020B0604020202020204" pitchFamily="34" charset="0"/>
                        </a:rPr>
                        <a:t>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solidFill>
                            <a:srgbClr val="222222"/>
                          </a:solidFill>
                          <a:latin typeface="Arial" panose="020B0604020202020204" pitchFamily="34" charset="0"/>
                          <a:cs typeface="Arial" panose="020B0604020202020204" pitchFamily="34" charset="0"/>
                        </a:rPr>
                        <a:t>Protective factors help to offset or mitigate risk.</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9673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baseline="0" dirty="0">
                          <a:solidFill>
                            <a:srgbClr val="222222"/>
                          </a:solidFill>
                          <a:latin typeface="Arial" panose="020B0604020202020204" pitchFamily="34" charset="0"/>
                          <a:cs typeface="Arial" panose="020B0604020202020204" pitchFamily="34" charset="0"/>
                        </a:rPr>
                        <a:t>Ask participants to provide examples of protective factors based on the definition provided.</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059187411"/>
                  </a:ext>
                </a:extLst>
              </a:tr>
              <a:tr h="65823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Given the definition,</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are some examples of protective factors that can help offset or mitigate risk?</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Allow for responses.] </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3200025"/>
                  </a:ext>
                </a:extLst>
              </a:tr>
              <a:tr h="41605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Provide examples of protective factors.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903258729"/>
                  </a:ext>
                </a:extLst>
              </a:tr>
              <a:tr h="65823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i="1" baseline="0" dirty="0">
                          <a:solidFill>
                            <a:srgbClr val="222222"/>
                          </a:solidFill>
                          <a:latin typeface="Arial" panose="020B0604020202020204" pitchFamily="34" charset="0"/>
                          <a:cs typeface="Arial" panose="020B0604020202020204" pitchFamily="34" charset="0"/>
                        </a:rPr>
                        <a:t>[CLICK TO ADVANCE]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solidFill>
                            <a:srgbClr val="222222"/>
                          </a:solidFill>
                          <a:latin typeface="Arial" panose="020B0604020202020204" pitchFamily="34" charset="0"/>
                          <a:cs typeface="Arial" panose="020B0604020202020204" pitchFamily="34" charset="0"/>
                        </a:rPr>
                        <a:t>Some examples of protective factors include</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solidFill>
                            <a:srgbClr val="222222"/>
                          </a:solidFill>
                          <a:latin typeface="Arial" panose="020B0604020202020204" pitchFamily="34" charset="0"/>
                          <a:cs typeface="Arial" panose="020B0604020202020204" pitchFamily="34" charset="0"/>
                        </a:rPr>
                        <a:t>using productive coping skills like problem-solving, deep breathing, or considering another perspective on an issue</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solidFill>
                            <a:srgbClr val="222222"/>
                          </a:solidFill>
                          <a:latin typeface="Arial" panose="020B0604020202020204" pitchFamily="34" charset="0"/>
                          <a:cs typeface="Arial" panose="020B0604020202020204" pitchFamily="34" charset="0"/>
                        </a:rPr>
                        <a:t>being willing to talk with others about the things going on in your life</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solidFill>
                            <a:srgbClr val="222222"/>
                          </a:solidFill>
                          <a:latin typeface="Arial" panose="020B0604020202020204" pitchFamily="34" charset="0"/>
                          <a:cs typeface="Arial" panose="020B0604020202020204" pitchFamily="34" charset="0"/>
                        </a:rPr>
                        <a:t>cultivating strong personal relationships and contributing to strong unit cohesion</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8490073"/>
                  </a:ext>
                </a:extLst>
              </a:tr>
            </a:tbl>
          </a:graphicData>
        </a:graphic>
      </p:graphicFrame>
      <p:sp>
        <p:nvSpPr>
          <p:cNvPr id="8" name="TextBox 7"/>
          <p:cNvSpPr txBox="1"/>
          <p:nvPr/>
        </p:nvSpPr>
        <p:spPr>
          <a:xfrm>
            <a:off x="0" y="9313182"/>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7-A</a:t>
            </a:r>
          </a:p>
        </p:txBody>
      </p:sp>
      <p:sp>
        <p:nvSpPr>
          <p:cNvPr id="11" name="TextBox 10"/>
          <p:cNvSpPr txBox="1"/>
          <p:nvPr/>
        </p:nvSpPr>
        <p:spPr>
          <a:xfrm>
            <a:off x="7801" y="47662"/>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10" name="Isosceles Triangle 9"/>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9" name="TextBox 8">
            <a:extLst>
              <a:ext uri="{FF2B5EF4-FFF2-40B4-BE49-F238E27FC236}">
                <a16:creationId xmlns:a16="http://schemas.microsoft.com/office/drawing/2014/main" id="{5A5DD548-FCDE-493D-80C3-9FCD2802726C}"/>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Rectangle 1">
            <a:extLst>
              <a:ext uri="{FF2B5EF4-FFF2-40B4-BE49-F238E27FC236}">
                <a16:creationId xmlns:a16="http://schemas.microsoft.com/office/drawing/2014/main" id="{230F1161-E82D-D795-4302-E38F7D51C6FE}"/>
              </a:ext>
            </a:extLst>
          </p:cNvPr>
          <p:cNvSpPr/>
          <p:nvPr/>
        </p:nvSpPr>
        <p:spPr>
          <a:xfrm>
            <a:off x="4003950" y="3469500"/>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Tree>
    <p:extLst>
      <p:ext uri="{BB962C8B-B14F-4D97-AF65-F5344CB8AC3E}">
        <p14:creationId xmlns:p14="http://schemas.microsoft.com/office/powerpoint/2010/main" val="1949399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1642214488"/>
              </p:ext>
            </p:extLst>
          </p:nvPr>
        </p:nvGraphicFramePr>
        <p:xfrm>
          <a:off x="227146" y="3429065"/>
          <a:ext cx="4312722" cy="5573944"/>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575854">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Facilitate</a:t>
                      </a:r>
                      <a:r>
                        <a:rPr lang="en-US" sz="1100" b="1" baseline="0" dirty="0">
                          <a:solidFill>
                            <a:schemeClr val="tx1"/>
                          </a:solidFill>
                          <a:latin typeface="Arial" panose="020B0604020202020204" pitchFamily="34" charset="0"/>
                          <a:cs typeface="Arial" panose="020B0604020202020204" pitchFamily="34" charset="0"/>
                        </a:rPr>
                        <a:t> a discussion where Soldiers discuss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how to use</a:t>
                      </a:r>
                      <a:r>
                        <a:rPr lang="en-US" sz="1100" b="1" dirty="0">
                          <a:solidFill>
                            <a:schemeClr val="tx1"/>
                          </a:solidFill>
                          <a:latin typeface="Arial" panose="020B0604020202020204" pitchFamily="34" charset="0"/>
                          <a:cs typeface="Arial" panose="020B0604020202020204" pitchFamily="34" charset="0"/>
                        </a:rPr>
                        <a:t> ACE to </a:t>
                      </a:r>
                      <a:r>
                        <a:rPr lang="en-US" sz="1100" b="1" baseline="0" dirty="0">
                          <a:solidFill>
                            <a:schemeClr val="tx1"/>
                          </a:solidFill>
                          <a:latin typeface="Arial" panose="020B0604020202020204" pitchFamily="34" charset="0"/>
                          <a:cs typeface="Arial" panose="020B0604020202020204" pitchFamily="34" charset="0"/>
                        </a:rPr>
                        <a:t>help enhance protective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factors within their unit. </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43481">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Introduce Ask, Care, Escort (ACE) as a process that can be used not only in a time of crisis but also when recognizing risk indicators as well as to bolster protective factors.</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676115">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You may be familiar with the process of Ask, Care, Escort, commonly known as ACE, that can be used to prevent suicide.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 the past, you may have only thought of ACE as being useful in a crisis, like in response to red light warning signs. You can use it in other contexts too. It can be useful when you recognize yellow light risk factors or simply a change in one’s behavior from their baseline. It can also be used as proactive prevention such as to bolstering the green light protective factors.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8439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Provide an example of using ACE to bolster protective factors.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217737985"/>
                  </a:ext>
                </a:extLst>
              </a:tr>
              <a:tr h="792375">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Consider an example. In daily interaction with a fellow Soldier in your unit, you might simply </a:t>
                      </a: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how they are doing or how a particular aspect of their life is going. You do not ask because you noticed anything of concern, but you ask because you want to demonstrate you </a:t>
                      </a: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CARE</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about the person and their well-being.</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5603057"/>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8-A</a:t>
            </a:r>
          </a:p>
        </p:txBody>
      </p:sp>
      <p:sp>
        <p:nvSpPr>
          <p:cNvPr id="10" name="TextBox 9"/>
          <p:cNvSpPr txBox="1"/>
          <p:nvPr/>
        </p:nvSpPr>
        <p:spPr>
          <a:xfrm>
            <a:off x="7801" y="35554"/>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9" name="Isosceles Triangle 8"/>
          <p:cNvSpPr/>
          <p:nvPr/>
        </p:nvSpPr>
        <p:spPr>
          <a:xfrm rot="5400000">
            <a:off x="4242816" y="8899901"/>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2" name="Rectangle 11"/>
          <p:cNvSpPr/>
          <p:nvPr/>
        </p:nvSpPr>
        <p:spPr>
          <a:xfrm>
            <a:off x="3990453" y="3537233"/>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1" name="TextBox 10">
            <a:extLst>
              <a:ext uri="{FF2B5EF4-FFF2-40B4-BE49-F238E27FC236}">
                <a16:creationId xmlns:a16="http://schemas.microsoft.com/office/drawing/2014/main" id="{1529191F-A94C-4C1D-A483-32A5B8EDCF1F}"/>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1443662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2022922382"/>
              </p:ext>
            </p:extLst>
          </p:nvPr>
        </p:nvGraphicFramePr>
        <p:xfrm>
          <a:off x="227146" y="3429066"/>
          <a:ext cx="4312722" cy="5407920"/>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597177">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Acknowledge that Soldiers have likely developed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some protective factors but that everyone still has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some level of risk.</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18354">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Acknowledge that Soldiers have likely developed some protective factors through their Army and life experiences.</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892573317"/>
                  </a:ext>
                </a:extLst>
              </a:tr>
              <a:tr h="1585523">
                <a:tc>
                  <a:txBody>
                    <a:bodyPr/>
                    <a:lstStyle/>
                    <a:p>
                      <a:pP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baseline="0" dirty="0">
                          <a:solidFill>
                            <a:srgbClr val="222222"/>
                          </a:solidFill>
                          <a:latin typeface="Arial" panose="020B0604020202020204" pitchFamily="34" charset="0"/>
                          <a:cs typeface="Arial" panose="020B0604020202020204" pitchFamily="34" charset="0"/>
                        </a:rPr>
                        <a:t>Life throws many challenges at us. Throughout your Army career and life experiences, you have likely developed skills and strengths, and utilized resources, that help you to effectively cope with and overcome challenges.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baseline="0" dirty="0">
                          <a:solidFill>
                            <a:srgbClr val="222222"/>
                          </a:solidFill>
                          <a:latin typeface="Arial" panose="020B0604020202020204" pitchFamily="34" charset="0"/>
                          <a:cs typeface="Arial" panose="020B0604020202020204" pitchFamily="34" charset="0"/>
                        </a:rPr>
                        <a:t>None of us are immune to falling into some unproductive or unhealthy ways of coping or managing stress, however. </a:t>
                      </a:r>
                      <a:r>
                        <a:rPr lang="en-US" sz="1100" b="0" dirty="0">
                          <a:solidFill>
                            <a:schemeClr val="tx1"/>
                          </a:solidFill>
                          <a:latin typeface="Arial" panose="020B0604020202020204" pitchFamily="34" charset="0"/>
                          <a:cs typeface="Arial" panose="020B0604020202020204" pitchFamily="34" charset="0"/>
                        </a:rPr>
                        <a:t>How well we cope with challenges is one component of our risk.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254990"/>
                  </a:ext>
                </a:extLst>
              </a:tr>
              <a:tr h="76819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dirty="0">
                          <a:solidFill>
                            <a:schemeClr val="tx1"/>
                          </a:solidFill>
                          <a:latin typeface="Arial" panose="020B0604020202020204" pitchFamily="34" charset="0"/>
                          <a:cs typeface="Arial" panose="020B0604020202020204" pitchFamily="34" charset="0"/>
                        </a:rPr>
                        <a:t>Acknowledge that everyone has some level of</a:t>
                      </a:r>
                      <a:r>
                        <a:rPr lang="en-US" sz="1100" b="1" baseline="0" dirty="0">
                          <a:solidFill>
                            <a:schemeClr val="tx1"/>
                          </a:solidFill>
                          <a:latin typeface="Arial" panose="020B0604020202020204" pitchFamily="34" charset="0"/>
                          <a:cs typeface="Arial" panose="020B0604020202020204" pitchFamily="34" charset="0"/>
                        </a:rPr>
                        <a:t> risk; protective factors help decrease the chances that a combination of risk factors result in negative outcomes.</a:t>
                      </a: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744027007"/>
                  </a:ext>
                </a:extLst>
              </a:tr>
              <a:tr h="1285124">
                <a:tc>
                  <a:txBody>
                    <a:bodyPr/>
                    <a:lstStyle/>
                    <a:p>
                      <a:pP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u="none" dirty="0">
                          <a:solidFill>
                            <a:schemeClr val="tx1"/>
                          </a:solidFill>
                          <a:latin typeface="Arial" panose="020B0604020202020204" pitchFamily="34" charset="0"/>
                          <a:cs typeface="Arial" panose="020B0604020202020204" pitchFamily="34" charset="0"/>
                        </a:rPr>
                        <a:t>Everyone has some level of risk, </a:t>
                      </a:r>
                      <a:r>
                        <a:rPr lang="en-US" sz="1100" dirty="0">
                          <a:solidFill>
                            <a:schemeClr val="tx1"/>
                          </a:solidFill>
                          <a:latin typeface="Arial" panose="020B0604020202020204" pitchFamily="34" charset="0"/>
                          <a:cs typeface="Arial" panose="020B0604020202020204" pitchFamily="34" charset="0"/>
                        </a:rPr>
                        <a:t>and our level of risk is influenced by many factors and shaped in part by our life experiences.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Protective factors help to decrease the chances that a combination of risk factors and life challenges result in negative outcomes.</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2354022"/>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9-A</a:t>
            </a:r>
          </a:p>
        </p:txBody>
      </p:sp>
      <p:sp>
        <p:nvSpPr>
          <p:cNvPr id="10" name="TextBox 9"/>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9" name="Isosceles Triangle 8"/>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1" name="TextBox 10">
            <a:extLst>
              <a:ext uri="{FF2B5EF4-FFF2-40B4-BE49-F238E27FC236}">
                <a16:creationId xmlns:a16="http://schemas.microsoft.com/office/drawing/2014/main" id="{902293D3-5ADB-4037-BF2C-F9EB37CC1345}"/>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30670601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2_Title_Slide_Dark">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021" y="3693897"/>
            <a:ext cx="9152021" cy="1473960"/>
          </a:xfrm>
          <a:prstGeom prst="rect">
            <a:avLst/>
          </a:prstGeom>
        </p:spPr>
      </p:pic>
      <p:pic>
        <p:nvPicPr>
          <p:cNvPr id="15"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r="-33"/>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6" name="Text Placeholder 7"/>
          <p:cNvSpPr>
            <a:spLocks noGrp="1"/>
          </p:cNvSpPr>
          <p:nvPr>
            <p:ph type="body" sz="quarter" idx="14"/>
          </p:nvPr>
        </p:nvSpPr>
        <p:spPr>
          <a:xfrm>
            <a:off x="312047" y="4547973"/>
            <a:ext cx="7041254" cy="294268"/>
          </a:xfrm>
          <a:prstGeom prst="rect">
            <a:avLst/>
          </a:prstGeom>
          <a:noFill/>
          <a:ln w="9525">
            <a:noFill/>
            <a:miter lim="800000"/>
            <a:headEnd/>
            <a:tailEnd/>
          </a:ln>
        </p:spPr>
        <p:txBody>
          <a:bodyPr/>
          <a:lstStyle>
            <a:lvl1pPr>
              <a:lnSpc>
                <a:spcPts val="2000"/>
              </a:lnSpc>
              <a:defRPr lang="en-US" sz="1600" b="0" kern="1200" cap="all" baseline="0" dirty="0" smtClean="0">
                <a:solidFill>
                  <a:schemeClr val="bg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3" name="Content Placeholder 2"/>
          <p:cNvSpPr>
            <a:spLocks noGrp="1"/>
          </p:cNvSpPr>
          <p:nvPr>
            <p:ph sz="quarter" idx="15"/>
          </p:nvPr>
        </p:nvSpPr>
        <p:spPr>
          <a:xfrm>
            <a:off x="312047" y="3991229"/>
            <a:ext cx="7041253" cy="514035"/>
          </a:xfrm>
          <a:prstGeom prst="rect">
            <a:avLst/>
          </a:prstGeom>
        </p:spPr>
        <p:txBody>
          <a:bodyPr/>
          <a:lstStyle>
            <a:lvl1pPr>
              <a:defRPr sz="1600" cap="all" baseline="0">
                <a:solidFill>
                  <a:schemeClr val="bg1"/>
                </a:solidFill>
              </a:defRPr>
            </a:lvl1pPr>
          </a:lstStyle>
          <a:p>
            <a:pPr lvl="0"/>
            <a:endParaRPr lang="en-US" dirty="0"/>
          </a:p>
        </p:txBody>
      </p:sp>
      <p:sp>
        <p:nvSpPr>
          <p:cNvPr id="17" name="Rectangle 16"/>
          <p:cNvSpPr/>
          <p:nvPr userDrawn="1"/>
        </p:nvSpPr>
        <p:spPr>
          <a:xfrm>
            <a:off x="-8023" y="6475118"/>
            <a:ext cx="9152023" cy="39695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2"/>
          <p:cNvSpPr txBox="1">
            <a:spLocks/>
          </p:cNvSpPr>
          <p:nvPr userDrawn="1"/>
        </p:nvSpPr>
        <p:spPr>
          <a:xfrm>
            <a:off x="3177339" y="662146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base" hangingPunct="0">
              <a:spcBef>
                <a:spcPct val="0"/>
              </a:spcBef>
              <a:spcAft>
                <a:spcPct val="0"/>
              </a:spcAft>
            </a:pPr>
            <a:r>
              <a:rPr lang="en-US" sz="1100" b="1" dirty="0">
                <a:solidFill>
                  <a:srgbClr val="FFFFFF"/>
                </a:solidFill>
                <a:latin typeface="Arial" panose="020B0604020202020204" pitchFamily="34" charset="0"/>
                <a:ea typeface="ＭＳ Ｐゴシック" panose="020B0600070205080204" pitchFamily="34" charset="-128"/>
              </a:rPr>
              <a:t>FOUO</a:t>
            </a:r>
          </a:p>
          <a:p>
            <a:endParaRPr lang="en-US" dirty="0"/>
          </a:p>
        </p:txBody>
      </p:sp>
    </p:spTree>
    <p:extLst>
      <p:ext uri="{BB962C8B-B14F-4D97-AF65-F5344CB8AC3E}">
        <p14:creationId xmlns:p14="http://schemas.microsoft.com/office/powerpoint/2010/main" val="579980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R2_Title_Slide_Ligh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l="28187" r="37478"/>
          <a:stretch/>
        </p:blipFill>
        <p:spPr>
          <a:xfrm>
            <a:off x="0" y="3325565"/>
            <a:ext cx="9144000" cy="2329808"/>
          </a:xfrm>
          <a:prstGeom prst="rect">
            <a:avLst/>
          </a:prstGeom>
        </p:spPr>
      </p:pic>
      <p:pic>
        <p:nvPicPr>
          <p:cNvPr id="15"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r="-33"/>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17" name="Rectangle 16"/>
          <p:cNvSpPr/>
          <p:nvPr userDrawn="1"/>
        </p:nvSpPr>
        <p:spPr>
          <a:xfrm>
            <a:off x="1" y="6461041"/>
            <a:ext cx="9144000" cy="39695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7"/>
          <p:cNvSpPr>
            <a:spLocks noGrp="1"/>
          </p:cNvSpPr>
          <p:nvPr>
            <p:ph type="body" sz="quarter" idx="14"/>
          </p:nvPr>
        </p:nvSpPr>
        <p:spPr>
          <a:xfrm>
            <a:off x="312047" y="4547973"/>
            <a:ext cx="7041254" cy="294268"/>
          </a:xfrm>
          <a:prstGeom prst="rect">
            <a:avLst/>
          </a:prstGeom>
          <a:noFill/>
          <a:ln w="9525">
            <a:noFill/>
            <a:miter lim="800000"/>
            <a:headEnd/>
            <a:tailEnd/>
          </a:ln>
        </p:spPr>
        <p:txBody>
          <a:bodyPr/>
          <a:lstStyle>
            <a:lvl1pPr>
              <a:lnSpc>
                <a:spcPts val="2000"/>
              </a:lnSpc>
              <a:defRPr lang="en-US" sz="1600" b="0" kern="1200" cap="all" baseline="0" dirty="0" smtClean="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19" name="Content Placeholder 2"/>
          <p:cNvSpPr>
            <a:spLocks noGrp="1"/>
          </p:cNvSpPr>
          <p:nvPr>
            <p:ph sz="quarter" idx="15"/>
          </p:nvPr>
        </p:nvSpPr>
        <p:spPr>
          <a:xfrm>
            <a:off x="312047" y="3991229"/>
            <a:ext cx="7041253" cy="514035"/>
          </a:xfrm>
          <a:prstGeom prst="rect">
            <a:avLst/>
          </a:prstGeom>
        </p:spPr>
        <p:txBody>
          <a:bodyPr/>
          <a:lstStyle>
            <a:lvl1pPr>
              <a:defRPr sz="1600" cap="all" baseline="0">
                <a:solidFill>
                  <a:schemeClr val="tx1"/>
                </a:solidFill>
              </a:defRPr>
            </a:lvl1pPr>
          </a:lstStyle>
          <a:p>
            <a:pPr lvl="0"/>
            <a:endParaRPr lang="en-US" dirty="0"/>
          </a:p>
        </p:txBody>
      </p:sp>
      <p:sp>
        <p:nvSpPr>
          <p:cNvPr id="12" name="Footer Placeholder 2"/>
          <p:cNvSpPr txBox="1">
            <a:spLocks/>
          </p:cNvSpPr>
          <p:nvPr userDrawn="1"/>
        </p:nvSpPr>
        <p:spPr>
          <a:xfrm>
            <a:off x="3177339" y="662146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base" hangingPunct="0">
              <a:spcBef>
                <a:spcPct val="0"/>
              </a:spcBef>
              <a:spcAft>
                <a:spcPct val="0"/>
              </a:spcAft>
            </a:pPr>
            <a:r>
              <a:rPr lang="en-US" sz="1100" b="1" dirty="0">
                <a:solidFill>
                  <a:srgbClr val="FFFFFF"/>
                </a:solidFill>
                <a:latin typeface="Arial" panose="020B0604020202020204" pitchFamily="34" charset="0"/>
                <a:ea typeface="ＭＳ Ｐゴシック" panose="020B0600070205080204" pitchFamily="34" charset="-128"/>
              </a:rPr>
              <a:t>FOUO</a:t>
            </a:r>
          </a:p>
          <a:p>
            <a:endParaRPr lang="en-US" dirty="0"/>
          </a:p>
        </p:txBody>
      </p:sp>
    </p:spTree>
    <p:extLst>
      <p:ext uri="{BB962C8B-B14F-4D97-AF65-F5344CB8AC3E}">
        <p14:creationId xmlns:p14="http://schemas.microsoft.com/office/powerpoint/2010/main" val="451273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2_Transition_Slide">
    <p:spTree>
      <p:nvGrpSpPr>
        <p:cNvPr id="1" name=""/>
        <p:cNvGrpSpPr/>
        <p:nvPr/>
      </p:nvGrpSpPr>
      <p:grpSpPr>
        <a:xfrm>
          <a:off x="0" y="0"/>
          <a:ext cx="0" cy="0"/>
          <a:chOff x="0" y="0"/>
          <a:chExt cx="0" cy="0"/>
        </a:xfrm>
      </p:grpSpPr>
      <p:pic>
        <p:nvPicPr>
          <p:cNvPr id="10"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300248" y="3379572"/>
            <a:ext cx="705305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Placeholder 1"/>
          <p:cNvSpPr>
            <a:spLocks noGrp="1"/>
          </p:cNvSpPr>
          <p:nvPr>
            <p:ph type="title"/>
          </p:nvPr>
        </p:nvSpPr>
        <p:spPr bwMode="auto">
          <a:xfrm>
            <a:off x="304800" y="2147673"/>
            <a:ext cx="7257923" cy="1285874"/>
          </a:xfrm>
          <a:prstGeom prst="rect">
            <a:avLst/>
          </a:prstGeom>
          <a:noFill/>
          <a:ln w="9525">
            <a:noFill/>
            <a:miter lim="800000"/>
            <a:headEnd/>
            <a:tailEnd/>
          </a:ln>
        </p:spPr>
        <p:txBody>
          <a:bodyPr anchor="b"/>
          <a:lstStyle>
            <a:lvl1pPr>
              <a:defRPr sz="4000" baseline="0">
                <a:solidFill>
                  <a:schemeClr val="tx1"/>
                </a:solidFill>
              </a:defRPr>
            </a:lvl1pPr>
          </a:lstStyle>
          <a:p>
            <a:pPr lvl="0"/>
            <a:r>
              <a:rPr lang="en-US"/>
              <a:t>Click to edit Master title style</a:t>
            </a:r>
            <a:endParaRPr lang="en-US" dirty="0"/>
          </a:p>
        </p:txBody>
      </p:sp>
      <p:sp>
        <p:nvSpPr>
          <p:cNvPr id="6" name="Text Placeholder 5"/>
          <p:cNvSpPr>
            <a:spLocks noGrp="1"/>
          </p:cNvSpPr>
          <p:nvPr>
            <p:ph type="body" sz="quarter" idx="12" hasCustomPrompt="1"/>
          </p:nvPr>
        </p:nvSpPr>
        <p:spPr>
          <a:xfrm>
            <a:off x="304800" y="3693897"/>
            <a:ext cx="7257923" cy="854075"/>
          </a:xfrm>
          <a:prstGeom prst="rect">
            <a:avLst/>
          </a:prstGeom>
        </p:spPr>
        <p:txBody>
          <a:bodyPr/>
          <a:lstStyle>
            <a:lvl1pPr>
              <a:defRPr sz="2000" b="0" cap="all" baseline="0"/>
            </a:lvl1pPr>
          </a:lstStyle>
          <a:p>
            <a:pPr lvl="0"/>
            <a:r>
              <a:rPr lang="en-US" dirty="0"/>
              <a:t>CLICK TO EDIT MASTER TEXT STYLES</a:t>
            </a:r>
          </a:p>
        </p:txBody>
      </p:sp>
    </p:spTree>
    <p:extLst>
      <p:ext uri="{BB962C8B-B14F-4D97-AF65-F5344CB8AC3E}">
        <p14:creationId xmlns:p14="http://schemas.microsoft.com/office/powerpoint/2010/main" val="551757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2_TitleAndContent">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304800" y="1228725"/>
            <a:ext cx="8605838" cy="4714874"/>
          </a:xfrm>
          <a:prstGeom prst="rect">
            <a:avLst/>
          </a:prstGeom>
          <a:noFill/>
          <a:ln w="9525">
            <a:noFill/>
            <a:miter lim="800000"/>
            <a:headEnd/>
            <a:tailEnd/>
          </a:ln>
        </p:spPr>
        <p:txBody>
          <a:bodyPr/>
          <a:lstStyle>
            <a:lvl1pPr marL="0" indent="0">
              <a:buNone/>
              <a:defRPr sz="1400">
                <a:solidFill>
                  <a:schemeClr val="tx1"/>
                </a:solidFill>
              </a:defRPr>
            </a:lvl1pPr>
            <a:lvl2pPr>
              <a:defRPr sz="14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itle Placeholder 1"/>
          <p:cNvSpPr>
            <a:spLocks noGrp="1"/>
          </p:cNvSpPr>
          <p:nvPr>
            <p:ph type="title"/>
          </p:nvPr>
        </p:nvSpPr>
        <p:spPr bwMode="auto">
          <a:xfrm>
            <a:off x="993567" y="266263"/>
            <a:ext cx="7175586"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pic>
        <p:nvPicPr>
          <p:cNvPr id="5"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4279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2_Title_Only">
    <p:spTree>
      <p:nvGrpSpPr>
        <p:cNvPr id="1" name=""/>
        <p:cNvGrpSpPr/>
        <p:nvPr/>
      </p:nvGrpSpPr>
      <p:grpSpPr>
        <a:xfrm>
          <a:off x="0" y="0"/>
          <a:ext cx="0" cy="0"/>
          <a:chOff x="0" y="0"/>
          <a:chExt cx="0" cy="0"/>
        </a:xfrm>
      </p:grpSpPr>
      <p:sp>
        <p:nvSpPr>
          <p:cNvPr id="10" name="Title Placeholder 1"/>
          <p:cNvSpPr>
            <a:spLocks noGrp="1"/>
          </p:cNvSpPr>
          <p:nvPr>
            <p:ph type="title"/>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pic>
        <p:nvPicPr>
          <p:cNvPr id="4"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9222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2_Blank_With_Header_and_Footer">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dirty="0"/>
              <a:t>BLANK SLIDE</a:t>
            </a:r>
          </a:p>
        </p:txBody>
      </p:sp>
      <p:pic>
        <p:nvPicPr>
          <p:cNvPr id="4"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6597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R2_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8596280" y="6445769"/>
            <a:ext cx="420688" cy="420688"/>
          </a:xfrm>
          <a:prstGeom prst="rect">
            <a:avLst/>
          </a:prstGeom>
        </p:spPr>
        <p:txBody>
          <a:bodyPr vert="horz" wrap="square" lIns="91440" tIns="45720" rIns="91440" bIns="45720" numCol="1" anchor="ctr" anchorCtr="0" compatLnSpc="1">
            <a:prstTxWarp prst="textNoShape">
              <a:avLst/>
            </a:prstTxWarp>
          </a:bodyPr>
          <a:lstStyle>
            <a:lvl1pPr eaLnBrk="1" hangingPunct="1">
              <a:defRPr sz="1100" smtClean="0">
                <a:solidFill>
                  <a:schemeClr val="tx1"/>
                </a:solidFill>
                <a:latin typeface="Arial" charset="0"/>
                <a:ea typeface="ＭＳ Ｐゴシック" charset="-128"/>
              </a:defRPr>
            </a:lvl1pPr>
          </a:lstStyle>
          <a:p>
            <a:pPr>
              <a:defRPr/>
            </a:pPr>
            <a:fld id="{28D604B7-7F2E-4598-97D7-C78FF17369B4}" type="slidenum">
              <a:rPr lang="en-US" altLang="en-US" smtClean="0"/>
              <a:pPr>
                <a:defRPr/>
              </a:pPr>
              <a:t>‹#›</a:t>
            </a:fld>
            <a:endParaRPr lang="en-US" altLang="en-US" dirty="0"/>
          </a:p>
        </p:txBody>
      </p:sp>
    </p:spTree>
    <p:extLst>
      <p:ext uri="{BB962C8B-B14F-4D97-AF65-F5344CB8AC3E}">
        <p14:creationId xmlns:p14="http://schemas.microsoft.com/office/powerpoint/2010/main" val="2744494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 y="-1"/>
            <a:ext cx="9144000" cy="6866021"/>
          </a:xfrm>
          <a:prstGeom prst="rect">
            <a:avLst/>
          </a:prstGeom>
        </p:spPr>
      </p:pic>
      <p:pic>
        <p:nvPicPr>
          <p:cNvPr id="8" name="Picture 7"/>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0" y="5764093"/>
            <a:ext cx="9144000" cy="1101928"/>
          </a:xfrm>
          <a:prstGeom prst="rect">
            <a:avLst/>
          </a:prstGeom>
        </p:spPr>
      </p:pic>
      <p:sp>
        <p:nvSpPr>
          <p:cNvPr id="10" name="Text Placeholder 2"/>
          <p:cNvSpPr>
            <a:spLocks noGrp="1"/>
          </p:cNvSpPr>
          <p:nvPr>
            <p:ph type="body" idx="1"/>
          </p:nvPr>
        </p:nvSpPr>
        <p:spPr bwMode="auto">
          <a:xfrm>
            <a:off x="304800" y="1228725"/>
            <a:ext cx="861377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3" name="Title Placeholder 1"/>
          <p:cNvSpPr>
            <a:spLocks noGrp="1"/>
          </p:cNvSpPr>
          <p:nvPr>
            <p:ph type="title"/>
          </p:nvPr>
        </p:nvSpPr>
        <p:spPr bwMode="auto">
          <a:xfrm>
            <a:off x="1009144" y="234950"/>
            <a:ext cx="6697662" cy="801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text</a:t>
            </a:r>
          </a:p>
        </p:txBody>
      </p:sp>
      <p:sp>
        <p:nvSpPr>
          <p:cNvPr id="2" name="Rectangle 1">
            <a:extLst>
              <a:ext uri="{FF2B5EF4-FFF2-40B4-BE49-F238E27FC236}">
                <a16:creationId xmlns:a16="http://schemas.microsoft.com/office/drawing/2014/main" id="{90D42906-1C91-B91E-90A1-7C3D977A9120}"/>
              </a:ext>
            </a:extLst>
          </p:cNvPr>
          <p:cNvSpPr/>
          <p:nvPr userDrawn="1"/>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spTree>
    <p:extLst>
      <p:ext uri="{BB962C8B-B14F-4D97-AF65-F5344CB8AC3E}">
        <p14:creationId xmlns:p14="http://schemas.microsoft.com/office/powerpoint/2010/main" val="378269369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5" r:id="rId5"/>
    <p:sldLayoutId id="2147483686" r:id="rId6"/>
    <p:sldLayoutId id="2147483687" r:id="rId7"/>
  </p:sldLayoutIdLst>
  <p:hf sldNum="0" hdr="0" ftr="0" dt="0"/>
  <p:txStyles>
    <p:titleStyle>
      <a:lvl1pPr algn="l" rtl="0" eaLnBrk="0" fontAlgn="base" hangingPunct="0">
        <a:spcBef>
          <a:spcPct val="0"/>
        </a:spcBef>
        <a:spcAft>
          <a:spcPct val="0"/>
        </a:spcAft>
        <a:defRPr sz="20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hyperlink" Target="https://www.militaryonesource.mil/" TargetMode="External"/><Relationship Id="rId13" Type="http://schemas.openxmlformats.org/officeDocument/2006/relationships/image" Target="../media/image13.png"/><Relationship Id="rId3" Type="http://schemas.openxmlformats.org/officeDocument/2006/relationships/image" Target="../media/image30.png"/><Relationship Id="rId7" Type="http://schemas.openxmlformats.org/officeDocument/2006/relationships/image" Target="../media/image8.png"/><Relationship Id="rId12" Type="http://schemas.openxmlformats.org/officeDocument/2006/relationships/hyperlink" Target="https://www.211.org/"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hyperlink" Target="https://crg.amedd.army.mil/" TargetMode="External"/><Relationship Id="rId5" Type="http://schemas.openxmlformats.org/officeDocument/2006/relationships/image" Target="../media/image27.png"/><Relationship Id="rId15" Type="http://schemas.openxmlformats.org/officeDocument/2006/relationships/image" Target="../media/image31.png"/><Relationship Id="rId10" Type="http://schemas.openxmlformats.org/officeDocument/2006/relationships/hyperlink" Target="https://www.realwarriors.net/" TargetMode="External"/><Relationship Id="rId4" Type="http://schemas.openxmlformats.org/officeDocument/2006/relationships/image" Target="../media/image17.png"/><Relationship Id="rId9" Type="http://schemas.openxmlformats.org/officeDocument/2006/relationships/hyperlink" Target="http://www.pdhealth.mil/resources" TargetMode="External"/><Relationship Id="rId1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7.png"/><Relationship Id="rId7" Type="http://schemas.openxmlformats.org/officeDocument/2006/relationships/image" Target="../media/image25.png"/><Relationship Id="rId12"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13.png"/><Relationship Id="rId5" Type="http://schemas.openxmlformats.org/officeDocument/2006/relationships/image" Target="../media/image23.png"/><Relationship Id="rId10" Type="http://schemas.openxmlformats.org/officeDocument/2006/relationships/image" Target="../media/image8.png"/><Relationship Id="rId4" Type="http://schemas.openxmlformats.org/officeDocument/2006/relationships/image" Target="../media/image32.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3.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28.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5.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0.png"/><Relationship Id="rId7"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7.png"/><Relationship Id="rId7"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5.png"/><Relationship Id="rId11" Type="http://schemas.openxmlformats.org/officeDocument/2006/relationships/image" Target="../media/image14.png"/><Relationship Id="rId5" Type="http://schemas.openxmlformats.org/officeDocument/2006/relationships/image" Target="../media/image24.png"/><Relationship Id="rId10" Type="http://schemas.openxmlformats.org/officeDocument/2006/relationships/image" Target="../media/image13.png"/><Relationship Id="rId4" Type="http://schemas.openxmlformats.org/officeDocument/2006/relationships/image" Target="../media/image23.pn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13.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8.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8.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8.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3.png"/><Relationship Id="rId7" Type="http://schemas.openxmlformats.org/officeDocument/2006/relationships/diagramLayout" Target="../diagrams/layout1.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Data" Target="../diagrams/data1.xml"/><Relationship Id="rId5" Type="http://schemas.openxmlformats.org/officeDocument/2006/relationships/image" Target="../media/image8.png"/><Relationship Id="rId10" Type="http://schemas.microsoft.com/office/2007/relationships/diagramDrawing" Target="../diagrams/drawing1.xml"/><Relationship Id="rId4" Type="http://schemas.openxmlformats.org/officeDocument/2006/relationships/image" Target="../media/image14.png"/><Relationship Id="rId9" Type="http://schemas.openxmlformats.org/officeDocument/2006/relationships/diagramColors" Target="../diagrams/colors1.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8.jpeg"/><Relationship Id="rId5" Type="http://schemas.openxmlformats.org/officeDocument/2006/relationships/image" Target="../media/image8.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8.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7.png"/><Relationship Id="rId7"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2.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8.png"/><Relationship Id="rId4" Type="http://schemas.openxmlformats.org/officeDocument/2006/relationships/image" Target="../media/image23.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764093"/>
            <a:ext cx="9144000" cy="1101928"/>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756072"/>
            <a:ext cx="9144000" cy="1101928"/>
          </a:xfrm>
          <a:prstGeom prst="rect">
            <a:avLst/>
          </a:prstGeom>
        </p:spPr>
      </p:pic>
      <p:sp>
        <p:nvSpPr>
          <p:cNvPr id="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
            <a:ext cx="9143999" cy="6500896"/>
          </a:xfrm>
          <a:prstGeom prst="rect">
            <a:avLst/>
          </a:prstGeom>
          <a:gradFill>
            <a:gsLst>
              <a:gs pos="0">
                <a:srgbClr val="BAB560"/>
              </a:gs>
              <a:gs pos="39000">
                <a:srgbClr val="B9B359"/>
              </a:gs>
              <a:gs pos="61000">
                <a:srgbClr val="BCAD38"/>
              </a:gs>
              <a:gs pos="95000">
                <a:srgbClr val="B2942B"/>
              </a:gs>
            </a:gsLst>
            <a:lin ang="5400000" scaled="1"/>
          </a:gradFill>
        </p:spPr>
      </p:pic>
      <p:sp>
        <p:nvSpPr>
          <p:cNvPr id="9" name="TextBox 8"/>
          <p:cNvSpPr txBox="1"/>
          <p:nvPr/>
        </p:nvSpPr>
        <p:spPr>
          <a:xfrm>
            <a:off x="1531076" y="5274320"/>
            <a:ext cx="3968750" cy="369332"/>
          </a:xfrm>
          <a:prstGeom prst="rect">
            <a:avLst/>
          </a:prstGeom>
          <a:noFill/>
          <a:ln>
            <a:noFill/>
          </a:ln>
        </p:spPr>
        <p:txBody>
          <a:bodyPr wrap="square" rtlCol="0">
            <a:spAutoFit/>
          </a:bodyPr>
          <a:lstStyle/>
          <a:p>
            <a:r>
              <a:rPr lang="en-US" b="1" i="1" dirty="0">
                <a:solidFill>
                  <a:schemeClr val="bg1"/>
                </a:solidFill>
              </a:rPr>
              <a:t>Base</a:t>
            </a:r>
            <a:r>
              <a:rPr lang="en-US" i="1" dirty="0">
                <a:solidFill>
                  <a:schemeClr val="bg1"/>
                </a:solidFill>
              </a:rPr>
              <a:t> Module</a:t>
            </a:r>
          </a:p>
        </p:txBody>
      </p:sp>
      <p:sp>
        <p:nvSpPr>
          <p:cNvPr id="10" name="Slide Number Placeholder 5">
            <a:extLst>
              <a:ext uri="{FF2B5EF4-FFF2-40B4-BE49-F238E27FC236}">
                <a16:creationId xmlns:a16="http://schemas.microsoft.com/office/drawing/2014/main" id="{7EE4691D-8C51-48F8-82F2-FE6F25805096}"/>
              </a:ext>
            </a:extLst>
          </p:cNvPr>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a:t>
            </a:r>
          </a:p>
        </p:txBody>
      </p:sp>
      <p:grpSp>
        <p:nvGrpSpPr>
          <p:cNvPr id="16" name="Group 15">
            <a:extLst>
              <a:ext uri="{FF2B5EF4-FFF2-40B4-BE49-F238E27FC236}">
                <a16:creationId xmlns:a16="http://schemas.microsoft.com/office/drawing/2014/main" id="{7B62470D-4394-425A-FBEA-1002B5E5114E}"/>
              </a:ext>
            </a:extLst>
          </p:cNvPr>
          <p:cNvGrpSpPr/>
          <p:nvPr/>
        </p:nvGrpSpPr>
        <p:grpSpPr>
          <a:xfrm>
            <a:off x="-653143" y="-511629"/>
            <a:ext cx="10450284" cy="2699659"/>
            <a:chOff x="-653143" y="-511629"/>
            <a:chExt cx="10450284" cy="2699659"/>
          </a:xfrm>
        </p:grpSpPr>
        <p:sp>
          <p:nvSpPr>
            <p:cNvPr id="5" name="Rectangle 4">
              <a:extLst>
                <a:ext uri="{FF2B5EF4-FFF2-40B4-BE49-F238E27FC236}">
                  <a16:creationId xmlns:a16="http://schemas.microsoft.com/office/drawing/2014/main" id="{FC967FA8-7534-7741-8029-76994517F24A}"/>
                </a:ext>
              </a:extLst>
            </p:cNvPr>
            <p:cNvSpPr/>
            <p:nvPr/>
          </p:nvSpPr>
          <p:spPr>
            <a:xfrm>
              <a:off x="-653143" y="-511629"/>
              <a:ext cx="2732314" cy="2699659"/>
            </a:xfrm>
            <a:prstGeom prst="rect">
              <a:avLst/>
            </a:prstGeom>
            <a:gradFill>
              <a:gsLst>
                <a:gs pos="0">
                  <a:srgbClr val="BAB560"/>
                </a:gs>
                <a:gs pos="39000">
                  <a:srgbClr val="B9B359"/>
                </a:gs>
                <a:gs pos="71000">
                  <a:srgbClr val="BCAD38"/>
                </a:gs>
                <a:gs pos="100000">
                  <a:srgbClr val="B2942B"/>
                </a:gs>
              </a:gsLst>
              <a:lin ang="5400000" scaled="1"/>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3498A3E-B115-2361-52DC-DC65B2A4C23E}"/>
                </a:ext>
              </a:extLst>
            </p:cNvPr>
            <p:cNvSpPr/>
            <p:nvPr/>
          </p:nvSpPr>
          <p:spPr>
            <a:xfrm>
              <a:off x="7064827" y="-357102"/>
              <a:ext cx="2732314" cy="2379377"/>
            </a:xfrm>
            <a:prstGeom prst="rect">
              <a:avLst/>
            </a:prstGeom>
            <a:gradFill>
              <a:gsLst>
                <a:gs pos="0">
                  <a:srgbClr val="D8D5A5"/>
                </a:gs>
                <a:gs pos="32000">
                  <a:srgbClr val="DCD7A0"/>
                </a:gs>
                <a:gs pos="58000">
                  <a:srgbClr val="E2D587"/>
                </a:gs>
                <a:gs pos="93000">
                  <a:srgbClr val="FCF3A8"/>
                </a:gs>
              </a:gsLst>
              <a:lin ang="5400000" scaled="1"/>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Logo&#10;&#10;Description automatically generated">
              <a:extLst>
                <a:ext uri="{FF2B5EF4-FFF2-40B4-BE49-F238E27FC236}">
                  <a16:creationId xmlns:a16="http://schemas.microsoft.com/office/drawing/2014/main" id="{643F83CC-5390-2274-78CC-11104093B1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60239" y="26267"/>
              <a:ext cx="1583760" cy="1584815"/>
            </a:xfrm>
            <a:prstGeom prst="rect">
              <a:avLst/>
            </a:prstGeom>
          </p:spPr>
        </p:pic>
        <p:pic>
          <p:nvPicPr>
            <p:cNvPr id="15" name="Picture 14" descr="Logo&#10;&#10;Description automatically generated">
              <a:extLst>
                <a:ext uri="{FF2B5EF4-FFF2-40B4-BE49-F238E27FC236}">
                  <a16:creationId xmlns:a16="http://schemas.microsoft.com/office/drawing/2014/main" id="{E897EC21-D590-9415-E34B-EA63DE5F06E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0775" y="116378"/>
              <a:ext cx="1146249" cy="1432416"/>
            </a:xfrm>
            <a:prstGeom prst="rect">
              <a:avLst/>
            </a:prstGeom>
          </p:spPr>
        </p:pic>
      </p:grpSp>
      <p:sp>
        <p:nvSpPr>
          <p:cNvPr id="2" name="Rectangle 1">
            <a:extLst>
              <a:ext uri="{FF2B5EF4-FFF2-40B4-BE49-F238E27FC236}">
                <a16:creationId xmlns:a16="http://schemas.microsoft.com/office/drawing/2014/main" id="{5B6ECC24-44B3-A6E2-2892-58D632D8433F}"/>
              </a:ext>
            </a:extLst>
          </p:cNvPr>
          <p:cNvSpPr/>
          <p:nvPr/>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spTree>
    <p:extLst>
      <p:ext uri="{BB962C8B-B14F-4D97-AF65-F5344CB8AC3E}">
        <p14:creationId xmlns:p14="http://schemas.microsoft.com/office/powerpoint/2010/main" val="1804912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37835"/>
            <a:ext cx="9143999" cy="5539156"/>
          </a:xfrm>
          <a:prstGeom prst="rect">
            <a:avLst/>
          </a:prstGeom>
        </p:spPr>
      </p:pic>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441" y="75908"/>
            <a:ext cx="925065" cy="110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10</a:t>
            </a:r>
          </a:p>
        </p:txBody>
      </p:sp>
      <p:sp>
        <p:nvSpPr>
          <p:cNvPr id="5" name="TextBox 4">
            <a:extLst>
              <a:ext uri="{FF2B5EF4-FFF2-40B4-BE49-F238E27FC236}">
                <a16:creationId xmlns:a16="http://schemas.microsoft.com/office/drawing/2014/main" id="{5C06E2D3-CA07-0468-1023-78959907B49B}"/>
              </a:ext>
            </a:extLst>
          </p:cNvPr>
          <p:cNvSpPr txBox="1"/>
          <p:nvPr/>
        </p:nvSpPr>
        <p:spPr>
          <a:xfrm>
            <a:off x="1621486" y="1097955"/>
            <a:ext cx="6078481" cy="1015663"/>
          </a:xfrm>
          <a:prstGeom prst="rect">
            <a:avLst/>
          </a:prstGeom>
          <a:noFill/>
        </p:spPr>
        <p:txBody>
          <a:bodyPr wrap="square" rtlCol="0">
            <a:spAutoFit/>
          </a:bodyPr>
          <a:lstStyle/>
          <a:p>
            <a:r>
              <a:rPr lang="en-US" sz="2000" dirty="0">
                <a:solidFill>
                  <a:schemeClr val="tx1">
                    <a:lumMod val="95000"/>
                    <a:lumOff val="5000"/>
                  </a:schemeClr>
                </a:solidFill>
                <a:latin typeface="Arial" panose="020B0604020202020204" pitchFamily="34" charset="0"/>
              </a:rPr>
              <a:t>We all manage life’s challenges differently. How we manage life issues can be </a:t>
            </a:r>
            <a:r>
              <a:rPr lang="en-US" sz="2000" b="1" dirty="0">
                <a:solidFill>
                  <a:schemeClr val="tx1">
                    <a:lumMod val="95000"/>
                    <a:lumOff val="5000"/>
                  </a:schemeClr>
                </a:solidFill>
                <a:latin typeface="Arial" panose="020B0604020202020204" pitchFamily="34" charset="0"/>
              </a:rPr>
              <a:t>protective</a:t>
            </a:r>
            <a:r>
              <a:rPr lang="en-US" sz="2000" dirty="0">
                <a:solidFill>
                  <a:schemeClr val="tx1">
                    <a:lumMod val="95000"/>
                    <a:lumOff val="5000"/>
                  </a:schemeClr>
                </a:solidFill>
                <a:latin typeface="Arial" panose="020B0604020202020204" pitchFamily="34" charset="0"/>
              </a:rPr>
              <a:t> or can increase our </a:t>
            </a:r>
            <a:r>
              <a:rPr lang="en-US" sz="2000" b="1" dirty="0">
                <a:solidFill>
                  <a:schemeClr val="tx1">
                    <a:lumMod val="95000"/>
                    <a:lumOff val="5000"/>
                  </a:schemeClr>
                </a:solidFill>
                <a:latin typeface="Arial" panose="020B0604020202020204" pitchFamily="34" charset="0"/>
              </a:rPr>
              <a:t>risk</a:t>
            </a:r>
            <a:r>
              <a:rPr lang="en-US" sz="2000" dirty="0">
                <a:solidFill>
                  <a:schemeClr val="tx1">
                    <a:lumMod val="95000"/>
                    <a:lumOff val="5000"/>
                  </a:schemeClr>
                </a:solidFill>
                <a:latin typeface="Arial" panose="020B0604020202020204" pitchFamily="34" charset="0"/>
              </a:rPr>
              <a:t> for negative outcomes.</a:t>
            </a:r>
          </a:p>
        </p:txBody>
      </p:sp>
      <p:sp>
        <p:nvSpPr>
          <p:cNvPr id="6" name="Rectangle 5">
            <a:extLst>
              <a:ext uri="{FF2B5EF4-FFF2-40B4-BE49-F238E27FC236}">
                <a16:creationId xmlns:a16="http://schemas.microsoft.com/office/drawing/2014/main" id="{112DE9DD-A4E6-3A41-4423-BB1D397F1097}"/>
              </a:ext>
            </a:extLst>
          </p:cNvPr>
          <p:cNvSpPr/>
          <p:nvPr/>
        </p:nvSpPr>
        <p:spPr>
          <a:xfrm>
            <a:off x="995577" y="2525539"/>
            <a:ext cx="7612716" cy="385732"/>
          </a:xfrm>
          <a:prstGeom prst="rect">
            <a:avLst/>
          </a:prstGeom>
          <a:solidFill>
            <a:srgbClr val="FECB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TextBox 6">
            <a:extLst>
              <a:ext uri="{FF2B5EF4-FFF2-40B4-BE49-F238E27FC236}">
                <a16:creationId xmlns:a16="http://schemas.microsoft.com/office/drawing/2014/main" id="{A8243EC4-E5E2-40D7-6D9E-4A960D1057CA}"/>
              </a:ext>
            </a:extLst>
          </p:cNvPr>
          <p:cNvSpPr txBox="1"/>
          <p:nvPr/>
        </p:nvSpPr>
        <p:spPr>
          <a:xfrm>
            <a:off x="504572" y="2567432"/>
            <a:ext cx="3443245" cy="337405"/>
          </a:xfrm>
          <a:prstGeom prst="rect">
            <a:avLst/>
          </a:prstGeom>
          <a:noFill/>
        </p:spPr>
        <p:txBody>
          <a:bodyPr wrap="square" rtlCol="0">
            <a:spAutoFit/>
          </a:bodyPr>
          <a:lstStyle/>
          <a:p>
            <a:pPr algn="ctr">
              <a:lnSpc>
                <a:spcPts val="2000"/>
              </a:lnSpc>
            </a:pPr>
            <a:r>
              <a:rPr lang="en-US" sz="2000" b="1" dirty="0">
                <a:latin typeface="Arial" panose="020B0604020202020204" pitchFamily="34" charset="0"/>
              </a:rPr>
              <a:t>RISK FACTORS</a:t>
            </a:r>
          </a:p>
        </p:txBody>
      </p:sp>
      <p:sp>
        <p:nvSpPr>
          <p:cNvPr id="8" name="TextBox 7">
            <a:extLst>
              <a:ext uri="{FF2B5EF4-FFF2-40B4-BE49-F238E27FC236}">
                <a16:creationId xmlns:a16="http://schemas.microsoft.com/office/drawing/2014/main" id="{D2E00E4F-0C9F-ED13-49C4-B487B5D3874F}"/>
              </a:ext>
            </a:extLst>
          </p:cNvPr>
          <p:cNvSpPr txBox="1"/>
          <p:nvPr/>
        </p:nvSpPr>
        <p:spPr>
          <a:xfrm>
            <a:off x="800026" y="3183214"/>
            <a:ext cx="3729752" cy="1077218"/>
          </a:xfrm>
          <a:prstGeom prst="rect">
            <a:avLst/>
          </a:prstGeom>
          <a:noFill/>
        </p:spPr>
        <p:txBody>
          <a:bodyPr wrap="square" rtlCol="0">
            <a:spAutoFit/>
          </a:bodyPr>
          <a:lstStyle/>
          <a:p>
            <a:r>
              <a:rPr lang="en-US" sz="1600" b="1" dirty="0"/>
              <a:t>Changes in behavior such as:</a:t>
            </a:r>
          </a:p>
          <a:p>
            <a:pPr marL="742950" lvl="1" indent="-285750">
              <a:buFont typeface="Arial" panose="020B0604020202020204" pitchFamily="34" charset="0"/>
              <a:buChar char="•"/>
            </a:pPr>
            <a:r>
              <a:rPr lang="en-US" sz="1600" dirty="0"/>
              <a:t>Avoiding friends or isolating </a:t>
            </a:r>
          </a:p>
          <a:p>
            <a:pPr marL="742950" lvl="1" indent="-285750">
              <a:buFont typeface="Arial" panose="020B0604020202020204" pitchFamily="34" charset="0"/>
              <a:buChar char="•"/>
            </a:pPr>
            <a:r>
              <a:rPr lang="en-US" sz="1600" dirty="0"/>
              <a:t>Dramatic mood changes</a:t>
            </a:r>
          </a:p>
          <a:p>
            <a:pPr marL="742950" lvl="1" indent="-285750">
              <a:buFont typeface="Arial" panose="020B0604020202020204" pitchFamily="34" charset="0"/>
              <a:buChar char="•"/>
            </a:pPr>
            <a:r>
              <a:rPr lang="en-US" sz="1600" dirty="0"/>
              <a:t>Anger or irritability</a:t>
            </a:r>
          </a:p>
        </p:txBody>
      </p:sp>
      <p:sp>
        <p:nvSpPr>
          <p:cNvPr id="9" name="TextBox 8">
            <a:extLst>
              <a:ext uri="{FF2B5EF4-FFF2-40B4-BE49-F238E27FC236}">
                <a16:creationId xmlns:a16="http://schemas.microsoft.com/office/drawing/2014/main" id="{0E9A66B1-CF97-53F1-EAC7-C6017B1C2055}"/>
              </a:ext>
            </a:extLst>
          </p:cNvPr>
          <p:cNvSpPr txBox="1"/>
          <p:nvPr/>
        </p:nvSpPr>
        <p:spPr>
          <a:xfrm>
            <a:off x="4529778" y="3449313"/>
            <a:ext cx="4352193" cy="830997"/>
          </a:xfrm>
          <a:prstGeom prst="rect">
            <a:avLst/>
          </a:prstGeom>
          <a:noFill/>
        </p:spPr>
        <p:txBody>
          <a:bodyPr wrap="square" rtlCol="0">
            <a:spAutoFit/>
          </a:bodyPr>
          <a:lstStyle/>
          <a:p>
            <a:pPr marL="742950" lvl="1" indent="-285750">
              <a:buFont typeface="Arial" panose="020B0604020202020204" pitchFamily="34" charset="0"/>
              <a:buChar char="•"/>
            </a:pPr>
            <a:r>
              <a:rPr lang="en-US" sz="1600" dirty="0"/>
              <a:t>Anxiety or depression</a:t>
            </a:r>
          </a:p>
          <a:p>
            <a:pPr marL="742950" lvl="1" indent="-285750">
              <a:buFont typeface="Arial" panose="020B0604020202020204" pitchFamily="34" charset="0"/>
              <a:buChar char="•"/>
            </a:pPr>
            <a:r>
              <a:rPr lang="en-US" sz="1600" dirty="0"/>
              <a:t>Inability to sleep</a:t>
            </a:r>
          </a:p>
          <a:p>
            <a:pPr marL="742950" lvl="1" indent="-285750">
              <a:buFont typeface="Arial" panose="020B0604020202020204" pitchFamily="34" charset="0"/>
              <a:buChar char="•"/>
            </a:pPr>
            <a:r>
              <a:rPr lang="en-US" sz="1600" dirty="0"/>
              <a:t>Poor coping mechanisms</a:t>
            </a:r>
          </a:p>
        </p:txBody>
      </p:sp>
      <p:pic>
        <p:nvPicPr>
          <p:cNvPr id="10" name="Picture 9" descr="A close up of a triangle&#10;&#10;Description automatically generated">
            <a:extLst>
              <a:ext uri="{FF2B5EF4-FFF2-40B4-BE49-F238E27FC236}">
                <a16:creationId xmlns:a16="http://schemas.microsoft.com/office/drawing/2014/main" id="{B4234A0D-4CF4-68DD-F588-7932937537E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8895" y="2415733"/>
            <a:ext cx="635995" cy="566222"/>
          </a:xfrm>
          <a:prstGeom prst="rect">
            <a:avLst/>
          </a:prstGeom>
        </p:spPr>
      </p:pic>
      <p:sp>
        <p:nvSpPr>
          <p:cNvPr id="12" name="TextBox 11">
            <a:extLst>
              <a:ext uri="{FF2B5EF4-FFF2-40B4-BE49-F238E27FC236}">
                <a16:creationId xmlns:a16="http://schemas.microsoft.com/office/drawing/2014/main" id="{7A172574-01ED-326F-2ABA-F1FBC50CB09F}"/>
              </a:ext>
            </a:extLst>
          </p:cNvPr>
          <p:cNvSpPr txBox="1"/>
          <p:nvPr/>
        </p:nvSpPr>
        <p:spPr>
          <a:xfrm>
            <a:off x="800026" y="4369893"/>
            <a:ext cx="4203048" cy="1569660"/>
          </a:xfrm>
          <a:prstGeom prst="rect">
            <a:avLst/>
          </a:prstGeom>
          <a:noFill/>
        </p:spPr>
        <p:txBody>
          <a:bodyPr wrap="square" rtlCol="0">
            <a:spAutoFit/>
          </a:bodyPr>
          <a:lstStyle/>
          <a:p>
            <a:r>
              <a:rPr lang="en-US" sz="1600" b="1" dirty="0"/>
              <a:t>Additional Risk Factors:</a:t>
            </a:r>
          </a:p>
          <a:p>
            <a:pPr marL="742950" lvl="1" indent="-285750">
              <a:buFont typeface="Arial" panose="020B0604020202020204" pitchFamily="34" charset="0"/>
              <a:buChar char="•"/>
            </a:pPr>
            <a:r>
              <a:rPr lang="en-US" sz="1600" dirty="0"/>
              <a:t>Family/loved one’s history of suicide</a:t>
            </a:r>
          </a:p>
          <a:p>
            <a:pPr marL="742950" lvl="1" indent="-285750">
              <a:buFont typeface="Arial" panose="020B0604020202020204" pitchFamily="34" charset="0"/>
              <a:buChar char="•"/>
            </a:pPr>
            <a:r>
              <a:rPr lang="en-US" sz="1600" dirty="0"/>
              <a:t>Loss, conflict, or change in relationships</a:t>
            </a:r>
          </a:p>
          <a:p>
            <a:pPr marL="742950" lvl="1" indent="-285750">
              <a:buFont typeface="Arial" panose="020B0604020202020204" pitchFamily="34" charset="0"/>
              <a:buChar char="•"/>
            </a:pPr>
            <a:r>
              <a:rPr lang="en-US" sz="1600" dirty="0"/>
              <a:t>Bullying or discrimination</a:t>
            </a:r>
          </a:p>
          <a:p>
            <a:pPr marL="742950" lvl="1" indent="-285750">
              <a:buFont typeface="Arial" panose="020B0604020202020204" pitchFamily="34" charset="0"/>
              <a:buChar char="•"/>
            </a:pPr>
            <a:endParaRPr lang="en-US" sz="1600" dirty="0"/>
          </a:p>
        </p:txBody>
      </p:sp>
      <p:sp>
        <p:nvSpPr>
          <p:cNvPr id="15" name="TextBox 14">
            <a:extLst>
              <a:ext uri="{FF2B5EF4-FFF2-40B4-BE49-F238E27FC236}">
                <a16:creationId xmlns:a16="http://schemas.microsoft.com/office/drawing/2014/main" id="{1FF189A7-AA05-59A9-436E-14D0F6C5A729}"/>
              </a:ext>
            </a:extLst>
          </p:cNvPr>
          <p:cNvSpPr txBox="1"/>
          <p:nvPr/>
        </p:nvSpPr>
        <p:spPr>
          <a:xfrm>
            <a:off x="4529778" y="4581835"/>
            <a:ext cx="4352193" cy="830997"/>
          </a:xfrm>
          <a:prstGeom prst="rect">
            <a:avLst/>
          </a:prstGeom>
          <a:noFill/>
        </p:spPr>
        <p:txBody>
          <a:bodyPr wrap="square" rtlCol="0">
            <a:spAutoFit/>
          </a:bodyPr>
          <a:lstStyle/>
          <a:p>
            <a:pPr marL="742950" lvl="1" indent="-285750">
              <a:buFont typeface="Arial" panose="020B0604020202020204" pitchFamily="34" charset="0"/>
              <a:buChar char="•"/>
            </a:pPr>
            <a:r>
              <a:rPr lang="en-US" sz="1600" dirty="0"/>
              <a:t>Job/financial problems or loss</a:t>
            </a:r>
          </a:p>
          <a:p>
            <a:pPr marL="742950" lvl="1" indent="-285750">
              <a:buFont typeface="Arial" panose="020B0604020202020204" pitchFamily="34" charset="0"/>
              <a:buChar char="•"/>
            </a:pPr>
            <a:r>
              <a:rPr lang="en-US" sz="1600" dirty="0"/>
              <a:t>Substance use</a:t>
            </a:r>
          </a:p>
          <a:p>
            <a:pPr marL="742950" lvl="1" indent="-285750">
              <a:buFont typeface="Arial" panose="020B0604020202020204" pitchFamily="34" charset="0"/>
              <a:buChar char="•"/>
            </a:pPr>
            <a:r>
              <a:rPr lang="en-US" sz="1600" dirty="0"/>
              <a:t>Sense of hopelessness</a:t>
            </a:r>
          </a:p>
        </p:txBody>
      </p:sp>
      <p:sp>
        <p:nvSpPr>
          <p:cNvPr id="35" name="Rectangle 34">
            <a:extLst>
              <a:ext uri="{FF2B5EF4-FFF2-40B4-BE49-F238E27FC236}">
                <a16:creationId xmlns:a16="http://schemas.microsoft.com/office/drawing/2014/main" id="{E0A378EE-8E65-8A39-7B71-AA3D8993A386}"/>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3">
            <a:extLst>
              <a:ext uri="{FF2B5EF4-FFF2-40B4-BE49-F238E27FC236}">
                <a16:creationId xmlns:a16="http://schemas.microsoft.com/office/drawing/2014/main" id="{800AC74E-21FB-AD80-5D81-B5715D0272C5}"/>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t>Suicide Risk Factors</a:t>
            </a:r>
          </a:p>
        </p:txBody>
      </p:sp>
      <p:grpSp>
        <p:nvGrpSpPr>
          <p:cNvPr id="37" name="Group 36">
            <a:extLst>
              <a:ext uri="{FF2B5EF4-FFF2-40B4-BE49-F238E27FC236}">
                <a16:creationId xmlns:a16="http://schemas.microsoft.com/office/drawing/2014/main" id="{7239740F-EEB7-7A69-8F63-C6AA212DC31B}"/>
              </a:ext>
            </a:extLst>
          </p:cNvPr>
          <p:cNvGrpSpPr/>
          <p:nvPr/>
        </p:nvGrpSpPr>
        <p:grpSpPr>
          <a:xfrm>
            <a:off x="131198" y="431"/>
            <a:ext cx="9015516" cy="1060759"/>
            <a:chOff x="131197" y="430"/>
            <a:chExt cx="9015516" cy="1060759"/>
          </a:xfrm>
        </p:grpSpPr>
        <p:pic>
          <p:nvPicPr>
            <p:cNvPr id="38" name="Picture 37" descr="Logo&#10;&#10;Description automatically generated">
              <a:extLst>
                <a:ext uri="{FF2B5EF4-FFF2-40B4-BE49-F238E27FC236}">
                  <a16:creationId xmlns:a16="http://schemas.microsoft.com/office/drawing/2014/main" id="{1762CD97-B4FF-BD4E-E045-8040008A51C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39" name="Picture 38" descr="Logo&#10;&#10;Description automatically generated">
              <a:extLst>
                <a:ext uri="{FF2B5EF4-FFF2-40B4-BE49-F238E27FC236}">
                  <a16:creationId xmlns:a16="http://schemas.microsoft.com/office/drawing/2014/main" id="{FF104665-F9AC-62E5-3F61-66C0E98EAED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40" name="Picture 8">
            <a:extLst>
              <a:ext uri="{FF2B5EF4-FFF2-40B4-BE49-F238E27FC236}">
                <a16:creationId xmlns:a16="http://schemas.microsoft.com/office/drawing/2014/main" id="{BA96A033-D5BA-CF67-25C4-1D87EB232C3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8885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9146642" cy="6475342"/>
          </a:xfrm>
          <a:prstGeom prst="rect">
            <a:avLst/>
          </a:prstGeom>
          <a:effectLst>
            <a:softEdge rad="0"/>
          </a:effectLst>
        </p:spPr>
      </p:pic>
      <p:sp>
        <p:nvSpPr>
          <p:cNvPr id="14" name="Rectangle 13">
            <a:extLst>
              <a:ext uri="{FF2B5EF4-FFF2-40B4-BE49-F238E27FC236}">
                <a16:creationId xmlns:a16="http://schemas.microsoft.com/office/drawing/2014/main" id="{E511D1AE-CDA4-1F07-5DD3-DF07DB5B6BF0}"/>
              </a:ext>
            </a:extLst>
          </p:cNvPr>
          <p:cNvSpPr/>
          <p:nvPr/>
        </p:nvSpPr>
        <p:spPr>
          <a:xfrm>
            <a:off x="1445077" y="5933384"/>
            <a:ext cx="6555923" cy="486162"/>
          </a:xfrm>
          <a:prstGeom prst="rect">
            <a:avLst/>
          </a:prstGeom>
          <a:solidFill>
            <a:schemeClr val="bg1"/>
          </a:solidFill>
          <a:ln>
            <a:solidFill>
              <a:srgbClr val="C4B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5" name="Picture 14">
            <a:extLst>
              <a:ext uri="{FF2B5EF4-FFF2-40B4-BE49-F238E27FC236}">
                <a16:creationId xmlns:a16="http://schemas.microsoft.com/office/drawing/2014/main" id="{CC908B24-C425-8835-19D8-F64F8A27D6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4819" y="5689380"/>
            <a:ext cx="511257" cy="511257"/>
          </a:xfrm>
          <a:prstGeom prst="rect">
            <a:avLst/>
          </a:prstGeom>
          <a:effectLst>
            <a:outerShdw dist="25400" dir="2700000" algn="tl" rotWithShape="0">
              <a:prstClr val="black">
                <a:alpha val="15000"/>
              </a:prstClr>
            </a:outerShdw>
          </a:effectLst>
        </p:spPr>
      </p:pic>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040" y="42040"/>
            <a:ext cx="925065" cy="110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207674" y="186943"/>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9" name="Slide Number Placeholder 5"/>
          <p:cNvSpPr txBox="1">
            <a:spLocks/>
          </p:cNvSpPr>
          <p:nvPr/>
        </p:nvSpPr>
        <p:spPr>
          <a:xfrm>
            <a:off x="8743281"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11</a:t>
            </a:r>
          </a:p>
        </p:txBody>
      </p:sp>
      <p:sp>
        <p:nvSpPr>
          <p:cNvPr id="2" name="Rectangle 1">
            <a:extLst>
              <a:ext uri="{FF2B5EF4-FFF2-40B4-BE49-F238E27FC236}">
                <a16:creationId xmlns:a16="http://schemas.microsoft.com/office/drawing/2014/main" id="{40EADA74-3B45-3BC4-C84E-CC47788959A8}"/>
              </a:ext>
            </a:extLst>
          </p:cNvPr>
          <p:cNvSpPr/>
          <p:nvPr/>
        </p:nvSpPr>
        <p:spPr>
          <a:xfrm>
            <a:off x="610723" y="1612306"/>
            <a:ext cx="4139460" cy="3181167"/>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 name="Rectangle 3">
            <a:extLst>
              <a:ext uri="{FF2B5EF4-FFF2-40B4-BE49-F238E27FC236}">
                <a16:creationId xmlns:a16="http://schemas.microsoft.com/office/drawing/2014/main" id="{B751EB0B-E5F4-B145-D9A5-F6D26FC9BDE7}"/>
              </a:ext>
            </a:extLst>
          </p:cNvPr>
          <p:cNvSpPr/>
          <p:nvPr/>
        </p:nvSpPr>
        <p:spPr>
          <a:xfrm>
            <a:off x="610723" y="1424140"/>
            <a:ext cx="1597214" cy="30560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TextBox 4">
            <a:extLst>
              <a:ext uri="{FF2B5EF4-FFF2-40B4-BE49-F238E27FC236}">
                <a16:creationId xmlns:a16="http://schemas.microsoft.com/office/drawing/2014/main" id="{1378FAAE-C2AC-34E6-F62D-CF67DEAE4592}"/>
              </a:ext>
            </a:extLst>
          </p:cNvPr>
          <p:cNvSpPr txBox="1"/>
          <p:nvPr/>
        </p:nvSpPr>
        <p:spPr>
          <a:xfrm>
            <a:off x="635996" y="1445724"/>
            <a:ext cx="1521141" cy="284693"/>
          </a:xfrm>
          <a:prstGeom prst="rect">
            <a:avLst/>
          </a:prstGeom>
          <a:noFill/>
        </p:spPr>
        <p:txBody>
          <a:bodyPr wrap="square" rtlCol="0">
            <a:spAutoFit/>
          </a:bodyPr>
          <a:lstStyle/>
          <a:p>
            <a:pPr>
              <a:lnSpc>
                <a:spcPts val="1500"/>
              </a:lnSpc>
            </a:pPr>
            <a:r>
              <a:rPr lang="en-US" sz="1400" dirty="0">
                <a:solidFill>
                  <a:schemeClr val="bg1"/>
                </a:solidFill>
                <a:latin typeface="Arial" panose="020B0604020202020204" pitchFamily="34" charset="0"/>
              </a:rPr>
              <a:t>Local Resources</a:t>
            </a:r>
          </a:p>
        </p:txBody>
      </p:sp>
      <p:sp>
        <p:nvSpPr>
          <p:cNvPr id="6" name="TextBox 5">
            <a:extLst>
              <a:ext uri="{FF2B5EF4-FFF2-40B4-BE49-F238E27FC236}">
                <a16:creationId xmlns:a16="http://schemas.microsoft.com/office/drawing/2014/main" id="{FDE3397E-EF06-1D56-F450-ED3073D3B753}"/>
              </a:ext>
            </a:extLst>
          </p:cNvPr>
          <p:cNvSpPr txBox="1"/>
          <p:nvPr/>
        </p:nvSpPr>
        <p:spPr>
          <a:xfrm>
            <a:off x="661324" y="1767963"/>
            <a:ext cx="4259333" cy="2893100"/>
          </a:xfrm>
          <a:prstGeom prst="rect">
            <a:avLst/>
          </a:prstGeom>
          <a:noFill/>
        </p:spPr>
        <p:txBody>
          <a:bodyPr wrap="square" rtlCol="0">
            <a:spAutoFit/>
          </a:bodyPr>
          <a:lstStyle/>
          <a:p>
            <a:pPr marL="173038" indent="-173038">
              <a:spcBef>
                <a:spcPts val="600"/>
              </a:spcBef>
              <a:buFont typeface="Arial" panose="020B0604020202020204" pitchFamily="34" charset="0"/>
              <a:buChar char="•"/>
            </a:pPr>
            <a:r>
              <a:rPr lang="en-US" sz="1200" dirty="0">
                <a:latin typeface="Arial" panose="020B0604020202020204" pitchFamily="34" charset="0"/>
              </a:rPr>
              <a:t>Army Community Service (ACS): _______________</a:t>
            </a:r>
          </a:p>
          <a:p>
            <a:pPr marL="167958" indent="-167958" defTabSz="887553">
              <a:spcBef>
                <a:spcPts val="600"/>
              </a:spcBef>
              <a:buFont typeface="Arial" panose="020B0604020202020204" pitchFamily="34" charset="0"/>
              <a:buChar char="•"/>
              <a:defRPr/>
            </a:pPr>
            <a:r>
              <a:rPr lang="en-US" sz="1200" dirty="0">
                <a:solidFill>
                  <a:prstClr val="black"/>
                </a:solidFill>
              </a:rPr>
              <a:t>Military Family Life Counselor (MFLC): _____________</a:t>
            </a:r>
          </a:p>
          <a:p>
            <a:pPr marL="167958" indent="-167958" defTabSz="887553">
              <a:spcBef>
                <a:spcPts val="600"/>
              </a:spcBef>
              <a:buFont typeface="Arial" panose="020B0604020202020204" pitchFamily="34" charset="0"/>
              <a:buChar char="•"/>
              <a:defRPr/>
            </a:pPr>
            <a:r>
              <a:rPr lang="en-US" sz="1200" dirty="0">
                <a:solidFill>
                  <a:prstClr val="black"/>
                </a:solidFill>
              </a:rPr>
              <a:t>Ready &amp; Resilient Performance Centers (R2PCs)</a:t>
            </a:r>
          </a:p>
          <a:p>
            <a:pPr marL="167958" indent="-167958" defTabSz="887553">
              <a:spcBef>
                <a:spcPts val="600"/>
              </a:spcBef>
              <a:buFont typeface="Arial" panose="020B0604020202020204" pitchFamily="34" charset="0"/>
              <a:buChar char="•"/>
              <a:defRPr/>
            </a:pPr>
            <a:r>
              <a:rPr lang="en-US" sz="1200" dirty="0">
                <a:solidFill>
                  <a:prstClr val="black"/>
                </a:solidFill>
              </a:rPr>
              <a:t>Army Wellness Center (AWC)</a:t>
            </a:r>
          </a:p>
          <a:p>
            <a:pPr marL="167958" indent="-167958" defTabSz="887553">
              <a:spcBef>
                <a:spcPts val="600"/>
              </a:spcBef>
              <a:buFont typeface="Arial" panose="020B0604020202020204" pitchFamily="34" charset="0"/>
              <a:buChar char="•"/>
              <a:defRPr/>
            </a:pPr>
            <a:r>
              <a:rPr lang="en-US" sz="1200" dirty="0">
                <a:solidFill>
                  <a:prstClr val="black"/>
                </a:solidFill>
              </a:rPr>
              <a:t>Behavioral Health or Primary Care</a:t>
            </a:r>
          </a:p>
          <a:p>
            <a:pPr marL="167958" indent="-167958" defTabSz="887553">
              <a:spcBef>
                <a:spcPts val="600"/>
              </a:spcBef>
              <a:buFont typeface="Arial" panose="020B0604020202020204" pitchFamily="34" charset="0"/>
              <a:buChar char="•"/>
              <a:defRPr/>
            </a:pPr>
            <a:r>
              <a:rPr lang="en-US" sz="1200" dirty="0">
                <a:solidFill>
                  <a:prstClr val="black"/>
                </a:solidFill>
              </a:rPr>
              <a:t>Chaplain Services/Local Pastor</a:t>
            </a:r>
          </a:p>
          <a:p>
            <a:pPr marL="167958" indent="-167958" defTabSz="887553">
              <a:spcBef>
                <a:spcPts val="600"/>
              </a:spcBef>
              <a:buFont typeface="Arial" panose="020B0604020202020204" pitchFamily="34" charset="0"/>
              <a:buChar char="•"/>
              <a:defRPr/>
            </a:pPr>
            <a:r>
              <a:rPr lang="en-US" sz="1200" dirty="0">
                <a:latin typeface="Arial" panose="020B0604020202020204" pitchFamily="34" charset="0"/>
              </a:rPr>
              <a:t>Unit Chaplain ________________     </a:t>
            </a:r>
          </a:p>
          <a:p>
            <a:pPr marL="167958" indent="-167958" defTabSz="887553">
              <a:spcBef>
                <a:spcPts val="600"/>
              </a:spcBef>
              <a:buFont typeface="Arial" panose="020B0604020202020204" pitchFamily="34" charset="0"/>
              <a:buChar char="•"/>
              <a:defRPr/>
            </a:pPr>
            <a:r>
              <a:rPr lang="en-US" sz="1200" dirty="0">
                <a:solidFill>
                  <a:prstClr val="black"/>
                </a:solidFill>
              </a:rPr>
              <a:t>Holistic Health and Fitness (H2F) Personnel</a:t>
            </a:r>
          </a:p>
          <a:p>
            <a:pPr marL="167958" indent="-167958" defTabSz="887553">
              <a:spcBef>
                <a:spcPts val="600"/>
              </a:spcBef>
              <a:buFont typeface="Arial" panose="020B0604020202020204" pitchFamily="34" charset="0"/>
              <a:buChar char="•"/>
              <a:defRPr/>
            </a:pPr>
            <a:r>
              <a:rPr lang="en-US" sz="1200" dirty="0">
                <a:solidFill>
                  <a:prstClr val="black"/>
                </a:solidFill>
              </a:rPr>
              <a:t>American Legion/VFW</a:t>
            </a:r>
          </a:p>
          <a:p>
            <a:pPr marL="167958" indent="-167958" defTabSz="887553">
              <a:spcBef>
                <a:spcPts val="600"/>
              </a:spcBef>
              <a:buFont typeface="Arial" panose="020B0604020202020204" pitchFamily="34" charset="0"/>
              <a:buChar char="•"/>
              <a:defRPr/>
            </a:pPr>
            <a:r>
              <a:rPr lang="en-US" sz="1200" dirty="0">
                <a:solidFill>
                  <a:prstClr val="black"/>
                </a:solidFill>
              </a:rPr>
              <a:t>Department of Social Services (by state)</a:t>
            </a:r>
          </a:p>
          <a:p>
            <a:pPr marL="167958" indent="-167958" defTabSz="887553">
              <a:spcBef>
                <a:spcPts val="600"/>
              </a:spcBef>
              <a:buFont typeface="Arial" panose="020B0604020202020204" pitchFamily="34" charset="0"/>
              <a:buChar char="•"/>
              <a:defRPr/>
            </a:pPr>
            <a:r>
              <a:rPr lang="en-US" sz="1200" dirty="0">
                <a:solidFill>
                  <a:prstClr val="black"/>
                </a:solidFill>
              </a:rPr>
              <a:t>Faith-based services or local church</a:t>
            </a:r>
          </a:p>
        </p:txBody>
      </p:sp>
      <p:sp>
        <p:nvSpPr>
          <p:cNvPr id="7" name="Rectangle 6">
            <a:extLst>
              <a:ext uri="{FF2B5EF4-FFF2-40B4-BE49-F238E27FC236}">
                <a16:creationId xmlns:a16="http://schemas.microsoft.com/office/drawing/2014/main" id="{1E485C2F-143E-489A-5984-7140CC1E0811}"/>
              </a:ext>
            </a:extLst>
          </p:cNvPr>
          <p:cNvSpPr/>
          <p:nvPr/>
        </p:nvSpPr>
        <p:spPr>
          <a:xfrm>
            <a:off x="275138" y="1424140"/>
            <a:ext cx="335584" cy="305605"/>
          </a:xfrm>
          <a:prstGeom prst="rect">
            <a:avLst/>
          </a:prstGeom>
          <a:solidFill>
            <a:srgbClr val="FF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Rectangle 7">
            <a:extLst>
              <a:ext uri="{FF2B5EF4-FFF2-40B4-BE49-F238E27FC236}">
                <a16:creationId xmlns:a16="http://schemas.microsoft.com/office/drawing/2014/main" id="{4FC9CB73-3AFC-32B9-8CEB-6FE95C40D5FF}"/>
              </a:ext>
            </a:extLst>
          </p:cNvPr>
          <p:cNvSpPr/>
          <p:nvPr/>
        </p:nvSpPr>
        <p:spPr>
          <a:xfrm>
            <a:off x="5287526" y="1563780"/>
            <a:ext cx="3449272" cy="425733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E90A7FC-582E-8470-6862-BC6963E8E845}"/>
              </a:ext>
            </a:extLst>
          </p:cNvPr>
          <p:cNvSpPr/>
          <p:nvPr/>
        </p:nvSpPr>
        <p:spPr>
          <a:xfrm>
            <a:off x="5262593" y="1419159"/>
            <a:ext cx="1767825" cy="303987"/>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Rectangle 9">
            <a:extLst>
              <a:ext uri="{FF2B5EF4-FFF2-40B4-BE49-F238E27FC236}">
                <a16:creationId xmlns:a16="http://schemas.microsoft.com/office/drawing/2014/main" id="{1ED5E11C-8B87-88FF-BC46-AB27FDB45A60}"/>
              </a:ext>
            </a:extLst>
          </p:cNvPr>
          <p:cNvSpPr/>
          <p:nvPr/>
        </p:nvSpPr>
        <p:spPr>
          <a:xfrm>
            <a:off x="4951942" y="1419159"/>
            <a:ext cx="335584" cy="303987"/>
          </a:xfrm>
          <a:prstGeom prst="rect">
            <a:avLst/>
          </a:prstGeom>
          <a:solidFill>
            <a:srgbClr val="FF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TextBox 10">
            <a:extLst>
              <a:ext uri="{FF2B5EF4-FFF2-40B4-BE49-F238E27FC236}">
                <a16:creationId xmlns:a16="http://schemas.microsoft.com/office/drawing/2014/main" id="{4B40C0D6-6FBD-1538-94BE-506024F6A554}"/>
              </a:ext>
            </a:extLst>
          </p:cNvPr>
          <p:cNvSpPr txBox="1"/>
          <p:nvPr/>
        </p:nvSpPr>
        <p:spPr>
          <a:xfrm>
            <a:off x="5298465" y="1448130"/>
            <a:ext cx="2186614" cy="284693"/>
          </a:xfrm>
          <a:prstGeom prst="rect">
            <a:avLst/>
          </a:prstGeom>
          <a:noFill/>
        </p:spPr>
        <p:txBody>
          <a:bodyPr wrap="square" rtlCol="0">
            <a:spAutoFit/>
          </a:bodyPr>
          <a:lstStyle/>
          <a:p>
            <a:pPr>
              <a:lnSpc>
                <a:spcPts val="1500"/>
              </a:lnSpc>
            </a:pPr>
            <a:r>
              <a:rPr lang="en-US" sz="1400" dirty="0">
                <a:solidFill>
                  <a:schemeClr val="bg1"/>
                </a:solidFill>
                <a:latin typeface="Arial" panose="020B0604020202020204" pitchFamily="34" charset="0"/>
              </a:rPr>
              <a:t>General Resources</a:t>
            </a:r>
          </a:p>
        </p:txBody>
      </p:sp>
      <p:sp>
        <p:nvSpPr>
          <p:cNvPr id="12" name="TextBox 11">
            <a:extLst>
              <a:ext uri="{FF2B5EF4-FFF2-40B4-BE49-F238E27FC236}">
                <a16:creationId xmlns:a16="http://schemas.microsoft.com/office/drawing/2014/main" id="{B9513CAF-2935-10F8-4806-EC32C136AD0A}"/>
              </a:ext>
            </a:extLst>
          </p:cNvPr>
          <p:cNvSpPr txBox="1"/>
          <p:nvPr/>
        </p:nvSpPr>
        <p:spPr>
          <a:xfrm>
            <a:off x="5468920" y="1756774"/>
            <a:ext cx="3152409" cy="4108817"/>
          </a:xfrm>
          <a:prstGeom prst="rect">
            <a:avLst/>
          </a:prstGeom>
          <a:noFill/>
        </p:spPr>
        <p:txBody>
          <a:bodyPr wrap="square" rtlCol="0">
            <a:spAutoFit/>
          </a:bodyPr>
          <a:lstStyle/>
          <a:p>
            <a:pPr defTabSz="887553">
              <a:defRPr/>
            </a:pPr>
            <a:r>
              <a:rPr lang="en-US" sz="1200" b="1" dirty="0">
                <a:solidFill>
                  <a:prstClr val="black"/>
                </a:solidFill>
              </a:rPr>
              <a:t>DoD or VA</a:t>
            </a:r>
          </a:p>
          <a:p>
            <a:pPr marL="277360" lvl="1" indent="-220348" defTabSz="887553">
              <a:spcBef>
                <a:spcPts val="600"/>
              </a:spcBef>
              <a:buFont typeface="Arial" panose="020B0604020202020204" pitchFamily="34" charset="0"/>
              <a:buChar char="•"/>
              <a:defRPr/>
            </a:pPr>
            <a:r>
              <a:rPr lang="en-US" sz="1200" dirty="0">
                <a:solidFill>
                  <a:prstClr val="black"/>
                </a:solidFill>
              </a:rPr>
              <a:t>Military OneSource: 800-342-9647; </a:t>
            </a:r>
            <a:r>
              <a:rPr lang="en-US" sz="1200" dirty="0">
                <a:solidFill>
                  <a:prstClr val="black"/>
                </a:solidFill>
                <a:hlinkClick r:id="rId8"/>
              </a:rPr>
              <a:t>militaryonesource.mil/</a:t>
            </a:r>
            <a:r>
              <a:rPr lang="en-US" sz="1200" dirty="0">
                <a:solidFill>
                  <a:prstClr val="black"/>
                </a:solidFill>
              </a:rPr>
              <a:t>; chat via website</a:t>
            </a:r>
          </a:p>
          <a:p>
            <a:pPr marL="277360" lvl="1" indent="-220348" defTabSz="887553">
              <a:spcBef>
                <a:spcPts val="600"/>
              </a:spcBef>
              <a:buFont typeface="Arial" panose="020B0604020202020204" pitchFamily="34" charset="0"/>
              <a:buChar char="•"/>
              <a:defRPr/>
            </a:pPr>
            <a:r>
              <a:rPr lang="en-US" sz="1200" dirty="0">
                <a:solidFill>
                  <a:prstClr val="black"/>
                </a:solidFill>
              </a:rPr>
              <a:t>Psychological Health Resource Center: 866-966-1020; </a:t>
            </a:r>
            <a:r>
              <a:rPr lang="en-US" sz="1200" dirty="0">
                <a:solidFill>
                  <a:prstClr val="black"/>
                </a:solidFill>
                <a:hlinkClick r:id="rId9"/>
              </a:rPr>
              <a:t>pdhealth.mil/resources</a:t>
            </a:r>
            <a:r>
              <a:rPr lang="en-US" sz="1200" dirty="0">
                <a:solidFill>
                  <a:prstClr val="black"/>
                </a:solidFill>
              </a:rPr>
              <a:t>; chat via website</a:t>
            </a:r>
          </a:p>
          <a:p>
            <a:pPr marL="277360" lvl="1" indent="-220348" defTabSz="887553">
              <a:spcBef>
                <a:spcPts val="600"/>
              </a:spcBef>
              <a:buFont typeface="Arial" panose="020B0604020202020204" pitchFamily="34" charset="0"/>
              <a:buChar char="•"/>
              <a:defRPr/>
            </a:pPr>
            <a:r>
              <a:rPr lang="en-US" sz="1200" dirty="0">
                <a:solidFill>
                  <a:prstClr val="black"/>
                </a:solidFill>
              </a:rPr>
              <a:t>Real Warriors campaign: </a:t>
            </a:r>
            <a:r>
              <a:rPr lang="en-US" sz="1200" dirty="0">
                <a:solidFill>
                  <a:prstClr val="black"/>
                </a:solidFill>
                <a:hlinkClick r:id="rId10"/>
              </a:rPr>
              <a:t>realwarriors.net</a:t>
            </a:r>
            <a:r>
              <a:rPr lang="en-US" sz="1200" dirty="0">
                <a:solidFill>
                  <a:prstClr val="black"/>
                </a:solidFill>
              </a:rPr>
              <a:t>; chat via website </a:t>
            </a:r>
          </a:p>
          <a:p>
            <a:pPr marL="277360" lvl="1" indent="-220348" defTabSz="887553">
              <a:spcBef>
                <a:spcPts val="600"/>
              </a:spcBef>
              <a:buFont typeface="Arial" panose="020B0604020202020204" pitchFamily="34" charset="0"/>
              <a:buChar char="•"/>
              <a:defRPr/>
            </a:pPr>
            <a:r>
              <a:rPr lang="en-US" sz="1200" dirty="0">
                <a:solidFill>
                  <a:prstClr val="black"/>
                </a:solidFill>
              </a:rPr>
              <a:t>My VA 311: 844-MyVA311 (844-698-2311)</a:t>
            </a:r>
          </a:p>
          <a:p>
            <a:pPr marL="277360" lvl="1" indent="-220348" defTabSz="887553">
              <a:spcBef>
                <a:spcPts val="600"/>
              </a:spcBef>
              <a:buFont typeface="Arial" panose="020B0604020202020204" pitchFamily="34" charset="0"/>
              <a:buChar char="•"/>
              <a:defRPr/>
            </a:pPr>
            <a:r>
              <a:rPr lang="en-US" sz="1200" dirty="0">
                <a:solidFill>
                  <a:prstClr val="black"/>
                </a:solidFill>
              </a:rPr>
              <a:t>Vet Center Call Center: 877-WAR-VETS</a:t>
            </a:r>
          </a:p>
          <a:p>
            <a:pPr marL="277360" lvl="1" indent="-220348" defTabSz="887553">
              <a:spcBef>
                <a:spcPts val="600"/>
              </a:spcBef>
              <a:buFont typeface="Arial" panose="020B0604020202020204" pitchFamily="34" charset="0"/>
              <a:buChar char="•"/>
              <a:defRPr/>
            </a:pPr>
            <a:r>
              <a:rPr lang="en-US" sz="1200" dirty="0">
                <a:latin typeface="Arial" panose="020B0604020202020204" pitchFamily="34" charset="0"/>
              </a:rPr>
              <a:t>Community Resources Guide: </a:t>
            </a:r>
            <a:r>
              <a:rPr lang="en-US" sz="1200" dirty="0">
                <a:solidFill>
                  <a:prstClr val="black"/>
                </a:solidFill>
                <a:hlinkClick r:id="rId11"/>
              </a:rPr>
              <a:t>crg.amedd.army.mil</a:t>
            </a:r>
            <a:r>
              <a:rPr lang="en-US" sz="1200" dirty="0">
                <a:solidFill>
                  <a:prstClr val="black"/>
                </a:solidFill>
              </a:rPr>
              <a:t> </a:t>
            </a:r>
          </a:p>
          <a:p>
            <a:pPr marL="57012" lvl="1" defTabSz="887553">
              <a:spcBef>
                <a:spcPts val="600"/>
              </a:spcBef>
              <a:defRPr/>
            </a:pPr>
            <a:r>
              <a:rPr lang="en-US" sz="1200" b="1" dirty="0">
                <a:solidFill>
                  <a:prstClr val="black"/>
                </a:solidFill>
              </a:rPr>
              <a:t>Other</a:t>
            </a:r>
          </a:p>
          <a:p>
            <a:pPr marL="277360" lvl="1" indent="-220348" defTabSz="887553">
              <a:spcBef>
                <a:spcPts val="600"/>
              </a:spcBef>
              <a:buFont typeface="Arial" panose="020B0604020202020204" pitchFamily="34" charset="0"/>
              <a:buChar char="•"/>
              <a:defRPr/>
            </a:pPr>
            <a:r>
              <a:rPr lang="en-US" sz="1200" dirty="0">
                <a:solidFill>
                  <a:prstClr val="black"/>
                </a:solidFill>
              </a:rPr>
              <a:t>Dial 211 or </a:t>
            </a:r>
            <a:r>
              <a:rPr lang="en-US" sz="1200" dirty="0">
                <a:solidFill>
                  <a:prstClr val="black"/>
                </a:solidFill>
                <a:hlinkClick r:id="rId12"/>
              </a:rPr>
              <a:t>https://www.211.org</a:t>
            </a:r>
            <a:endParaRPr lang="en-US" sz="1200" dirty="0">
              <a:solidFill>
                <a:prstClr val="black"/>
              </a:solidFill>
            </a:endParaRPr>
          </a:p>
          <a:p>
            <a:pPr marL="277360" lvl="1" indent="-220348" defTabSz="887553">
              <a:spcBef>
                <a:spcPts val="600"/>
              </a:spcBef>
              <a:buFont typeface="Arial" panose="020B0604020202020204" pitchFamily="34" charset="0"/>
              <a:buChar char="•"/>
              <a:defRPr/>
            </a:pPr>
            <a:r>
              <a:rPr lang="en-US" sz="1200" dirty="0">
                <a:solidFill>
                  <a:prstClr val="black"/>
                </a:solidFill>
              </a:rPr>
              <a:t>Department of Social Services (by state)</a:t>
            </a:r>
          </a:p>
        </p:txBody>
      </p:sp>
      <p:sp>
        <p:nvSpPr>
          <p:cNvPr id="13" name="TextBox 12">
            <a:extLst>
              <a:ext uri="{FF2B5EF4-FFF2-40B4-BE49-F238E27FC236}">
                <a16:creationId xmlns:a16="http://schemas.microsoft.com/office/drawing/2014/main" id="{47B64382-BCEF-1786-D7DC-E558031D1DAC}"/>
              </a:ext>
            </a:extLst>
          </p:cNvPr>
          <p:cNvSpPr txBox="1"/>
          <p:nvPr/>
        </p:nvSpPr>
        <p:spPr>
          <a:xfrm>
            <a:off x="653722" y="6005842"/>
            <a:ext cx="8122869" cy="369332"/>
          </a:xfrm>
          <a:prstGeom prst="rect">
            <a:avLst/>
          </a:prstGeom>
          <a:noFill/>
        </p:spPr>
        <p:txBody>
          <a:bodyPr wrap="square">
            <a:spAutoFit/>
          </a:bodyPr>
          <a:lstStyle/>
          <a:p>
            <a:pPr marR="0" lvl="0" algn="ctr" defTabSz="914400" rtl="0" eaLnBrk="0" fontAlgn="base" latinLnBrk="0" hangingPunct="0">
              <a:lnSpc>
                <a:spcPct val="100000"/>
              </a:lnSpc>
              <a:spcBef>
                <a:spcPct val="0"/>
              </a:spcBef>
              <a:spcAft>
                <a:spcPts val="600"/>
              </a:spcAft>
              <a:buClrTx/>
              <a:buSzTx/>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other non-emergency resources do you know of?</a:t>
            </a:r>
          </a:p>
        </p:txBody>
      </p:sp>
      <p:sp>
        <p:nvSpPr>
          <p:cNvPr id="26" name="Rectangle 25">
            <a:extLst>
              <a:ext uri="{FF2B5EF4-FFF2-40B4-BE49-F238E27FC236}">
                <a16:creationId xmlns:a16="http://schemas.microsoft.com/office/drawing/2014/main" id="{87FC067E-4CA1-4630-BD0D-5CECEB200BAA}"/>
              </a:ext>
            </a:extLst>
          </p:cNvPr>
          <p:cNvSpPr/>
          <p:nvPr/>
        </p:nvSpPr>
        <p:spPr>
          <a:xfrm>
            <a:off x="613925" y="5240866"/>
            <a:ext cx="3142575" cy="469993"/>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C8EF35D0-D153-48D4-99BB-511E0F364B8C}"/>
              </a:ext>
            </a:extLst>
          </p:cNvPr>
          <p:cNvSpPr/>
          <p:nvPr/>
        </p:nvSpPr>
        <p:spPr>
          <a:xfrm>
            <a:off x="588992" y="5096245"/>
            <a:ext cx="1970731" cy="303987"/>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2" name="Rectangle 31">
            <a:extLst>
              <a:ext uri="{FF2B5EF4-FFF2-40B4-BE49-F238E27FC236}">
                <a16:creationId xmlns:a16="http://schemas.microsoft.com/office/drawing/2014/main" id="{ECA9A8C6-8A1F-4FC9-93A7-2B3BF684594F}"/>
              </a:ext>
            </a:extLst>
          </p:cNvPr>
          <p:cNvSpPr/>
          <p:nvPr/>
        </p:nvSpPr>
        <p:spPr>
          <a:xfrm>
            <a:off x="278341" y="5096245"/>
            <a:ext cx="335584" cy="303987"/>
          </a:xfrm>
          <a:prstGeom prst="rect">
            <a:avLst/>
          </a:prstGeom>
          <a:solidFill>
            <a:srgbClr val="FF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8" name="TextBox 37">
            <a:extLst>
              <a:ext uri="{FF2B5EF4-FFF2-40B4-BE49-F238E27FC236}">
                <a16:creationId xmlns:a16="http://schemas.microsoft.com/office/drawing/2014/main" id="{234952AB-7460-4069-AEE3-73C6FA1D6D15}"/>
              </a:ext>
            </a:extLst>
          </p:cNvPr>
          <p:cNvSpPr txBox="1"/>
          <p:nvPr/>
        </p:nvSpPr>
        <p:spPr>
          <a:xfrm>
            <a:off x="608849" y="5112516"/>
            <a:ext cx="2403681" cy="284693"/>
          </a:xfrm>
          <a:prstGeom prst="rect">
            <a:avLst/>
          </a:prstGeom>
          <a:noFill/>
        </p:spPr>
        <p:txBody>
          <a:bodyPr wrap="square" rtlCol="0">
            <a:spAutoFit/>
          </a:bodyPr>
          <a:lstStyle/>
          <a:p>
            <a:pPr>
              <a:lnSpc>
                <a:spcPts val="1500"/>
              </a:lnSpc>
            </a:pPr>
            <a:r>
              <a:rPr lang="en-US" sz="1400" dirty="0">
                <a:solidFill>
                  <a:schemeClr val="bg1"/>
                </a:solidFill>
                <a:latin typeface="Arial" panose="020B0604020202020204" pitchFamily="34" charset="0"/>
              </a:rPr>
              <a:t>Tactical Environments</a:t>
            </a:r>
          </a:p>
        </p:txBody>
      </p:sp>
      <p:sp>
        <p:nvSpPr>
          <p:cNvPr id="41" name="TextBox 40">
            <a:extLst>
              <a:ext uri="{FF2B5EF4-FFF2-40B4-BE49-F238E27FC236}">
                <a16:creationId xmlns:a16="http://schemas.microsoft.com/office/drawing/2014/main" id="{E4523737-8159-4F0B-90AE-D47949B79F25}"/>
              </a:ext>
            </a:extLst>
          </p:cNvPr>
          <p:cNvSpPr txBox="1"/>
          <p:nvPr/>
        </p:nvSpPr>
        <p:spPr>
          <a:xfrm>
            <a:off x="743097" y="5433860"/>
            <a:ext cx="4144259" cy="276999"/>
          </a:xfrm>
          <a:prstGeom prst="rect">
            <a:avLst/>
          </a:prstGeom>
          <a:noFill/>
        </p:spPr>
        <p:txBody>
          <a:bodyPr wrap="square" rtlCol="0">
            <a:spAutoFit/>
          </a:bodyPr>
          <a:lstStyle/>
          <a:p>
            <a:pPr marL="166416" indent="-166416" defTabSz="887553">
              <a:buFont typeface="Arial" panose="020B0604020202020204" pitchFamily="34" charset="0"/>
              <a:buChar char="•"/>
              <a:defRPr/>
            </a:pPr>
            <a:r>
              <a:rPr lang="en-US" sz="1200" dirty="0">
                <a:solidFill>
                  <a:prstClr val="black"/>
                </a:solidFill>
              </a:rPr>
              <a:t>Battalion Aid Stations </a:t>
            </a:r>
          </a:p>
        </p:txBody>
      </p:sp>
      <p:pic>
        <p:nvPicPr>
          <p:cNvPr id="35" name="Picture 8">
            <a:extLst>
              <a:ext uri="{FF2B5EF4-FFF2-40B4-BE49-F238E27FC236}">
                <a16:creationId xmlns:a16="http://schemas.microsoft.com/office/drawing/2014/main" id="{7A75EB9B-749A-AD4F-591B-7C75DE23A9B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8">
            <a:extLst>
              <a:ext uri="{FF2B5EF4-FFF2-40B4-BE49-F238E27FC236}">
                <a16:creationId xmlns:a16="http://schemas.microsoft.com/office/drawing/2014/main" id="{A5E941BF-B2BF-59AB-8002-F737B074DB5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36">
            <a:extLst>
              <a:ext uri="{FF2B5EF4-FFF2-40B4-BE49-F238E27FC236}">
                <a16:creationId xmlns:a16="http://schemas.microsoft.com/office/drawing/2014/main" id="{271DD5CA-E8B6-00C9-84A6-10B84BE83BCD}"/>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tle 3">
            <a:extLst>
              <a:ext uri="{FF2B5EF4-FFF2-40B4-BE49-F238E27FC236}">
                <a16:creationId xmlns:a16="http://schemas.microsoft.com/office/drawing/2014/main" id="{5EDBBE82-6983-7DBB-5C04-77EF5F24683F}"/>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Non-Emergency Resources</a:t>
            </a:r>
          </a:p>
        </p:txBody>
      </p:sp>
      <p:grpSp>
        <p:nvGrpSpPr>
          <p:cNvPr id="40" name="Group 39">
            <a:extLst>
              <a:ext uri="{FF2B5EF4-FFF2-40B4-BE49-F238E27FC236}">
                <a16:creationId xmlns:a16="http://schemas.microsoft.com/office/drawing/2014/main" id="{1F3C831E-12AA-50D5-7FBE-FDE840B52E56}"/>
              </a:ext>
            </a:extLst>
          </p:cNvPr>
          <p:cNvGrpSpPr/>
          <p:nvPr/>
        </p:nvGrpSpPr>
        <p:grpSpPr>
          <a:xfrm>
            <a:off x="131198" y="431"/>
            <a:ext cx="9015516" cy="1060759"/>
            <a:chOff x="131197" y="430"/>
            <a:chExt cx="9015516" cy="1060759"/>
          </a:xfrm>
        </p:grpSpPr>
        <p:pic>
          <p:nvPicPr>
            <p:cNvPr id="42" name="Picture 41" descr="Logo&#10;&#10;Description automatically generated">
              <a:extLst>
                <a:ext uri="{FF2B5EF4-FFF2-40B4-BE49-F238E27FC236}">
                  <a16:creationId xmlns:a16="http://schemas.microsoft.com/office/drawing/2014/main" id="{E056EFEA-F1C6-6CA8-132C-267136B5441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43" name="Picture 42" descr="Logo&#10;&#10;Description automatically generated">
              <a:extLst>
                <a:ext uri="{FF2B5EF4-FFF2-40B4-BE49-F238E27FC236}">
                  <a16:creationId xmlns:a16="http://schemas.microsoft.com/office/drawing/2014/main" id="{95F31B46-E989-FA13-2F7F-02C0F1A96A5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44" name="Picture 8">
            <a:extLst>
              <a:ext uri="{FF2B5EF4-FFF2-40B4-BE49-F238E27FC236}">
                <a16:creationId xmlns:a16="http://schemas.microsoft.com/office/drawing/2014/main" id="{2C3BE823-FA0A-97E1-1523-DB56190F12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A1AD921B-1215-927F-2FE7-7DE54D031EFB}"/>
              </a:ext>
            </a:extLst>
          </p:cNvPr>
          <p:cNvSpPr/>
          <p:nvPr/>
        </p:nvSpPr>
        <p:spPr>
          <a:xfrm>
            <a:off x="605612" y="1720708"/>
            <a:ext cx="4191222" cy="40181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qr code on a white background&#10;&#10;AI-generated content may be incorrect.">
            <a:extLst>
              <a:ext uri="{FF2B5EF4-FFF2-40B4-BE49-F238E27FC236}">
                <a16:creationId xmlns:a16="http://schemas.microsoft.com/office/drawing/2014/main" id="{5F07EF8B-5E87-7186-580A-076DDFA0AF2D}"/>
              </a:ext>
            </a:extLst>
          </p:cNvPr>
          <p:cNvPicPr>
            <a:picLocks noChangeAspect="1"/>
          </p:cNvPicPr>
          <p:nvPr/>
        </p:nvPicPr>
        <p:blipFill>
          <a:blip r:embed="rId15"/>
          <a:stretch>
            <a:fillRect/>
          </a:stretch>
        </p:blipFill>
        <p:spPr>
          <a:xfrm>
            <a:off x="3466121" y="4364586"/>
            <a:ext cx="1314450" cy="1333500"/>
          </a:xfrm>
          <a:prstGeom prst="rect">
            <a:avLst/>
          </a:prstGeom>
        </p:spPr>
      </p:pic>
      <p:sp>
        <p:nvSpPr>
          <p:cNvPr id="18" name="TextBox 17">
            <a:extLst>
              <a:ext uri="{FF2B5EF4-FFF2-40B4-BE49-F238E27FC236}">
                <a16:creationId xmlns:a16="http://schemas.microsoft.com/office/drawing/2014/main" id="{1D27106F-407F-E3D4-E0CE-8A5DE7828158}"/>
              </a:ext>
            </a:extLst>
          </p:cNvPr>
          <p:cNvSpPr txBox="1"/>
          <p:nvPr/>
        </p:nvSpPr>
        <p:spPr>
          <a:xfrm>
            <a:off x="692128" y="1778385"/>
            <a:ext cx="3941286"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dirty="0">
                <a:cs typeface="Arial"/>
              </a:rPr>
              <a:t>Who is your go to person? </a:t>
            </a:r>
          </a:p>
          <a:p>
            <a:pPr marL="285750" indent="-285750">
              <a:buFont typeface="Arial"/>
              <a:buChar char="•"/>
            </a:pPr>
            <a:r>
              <a:rPr lang="en-US" sz="1600" dirty="0">
                <a:cs typeface="Arial"/>
              </a:rPr>
              <a:t>Friends and family</a:t>
            </a:r>
          </a:p>
          <a:p>
            <a:pPr marL="285750" indent="-285750">
              <a:buFont typeface="Arial"/>
              <a:buChar char="•"/>
            </a:pPr>
            <a:r>
              <a:rPr lang="en-US" sz="1600" dirty="0">
                <a:cs typeface="Arial"/>
              </a:rPr>
              <a:t>Unit Chaplain</a:t>
            </a:r>
          </a:p>
          <a:p>
            <a:pPr marL="285750" indent="-285750">
              <a:buFont typeface="Arial"/>
              <a:buChar char="•"/>
            </a:pPr>
            <a:r>
              <a:rPr lang="en-US" sz="1600" dirty="0">
                <a:cs typeface="Arial"/>
              </a:rPr>
              <a:t>Line leader</a:t>
            </a:r>
          </a:p>
          <a:p>
            <a:pPr marL="285750" indent="-285750">
              <a:buFont typeface="Arial"/>
              <a:buChar char="•"/>
            </a:pPr>
            <a:r>
              <a:rPr lang="en-US" sz="1600" dirty="0">
                <a:cs typeface="Arial"/>
              </a:rPr>
              <a:t>J9 Resiliency Directorate</a:t>
            </a:r>
          </a:p>
          <a:p>
            <a:pPr marL="285750" indent="-285750">
              <a:buFont typeface="Arial"/>
              <a:buChar char="•"/>
            </a:pPr>
            <a:r>
              <a:rPr lang="en-US" sz="1600" dirty="0">
                <a:cs typeface="Arial"/>
              </a:rPr>
              <a:t>Military Family Life Consultant </a:t>
            </a:r>
          </a:p>
          <a:p>
            <a:pPr marL="742950" lvl="1" indent="-285750">
              <a:buFont typeface="Courier New"/>
              <a:buChar char="o"/>
            </a:pPr>
            <a:r>
              <a:rPr lang="en-US" sz="1600" dirty="0">
                <a:cs typeface="Arial"/>
              </a:rPr>
              <a:t>Duncan Shumway, 801-716-9228</a:t>
            </a:r>
          </a:p>
          <a:p>
            <a:pPr marL="285750" indent="-285750">
              <a:buFont typeface="Arial"/>
              <a:buChar char="•"/>
            </a:pPr>
            <a:r>
              <a:rPr lang="en-US" sz="1600" dirty="0">
                <a:cs typeface="Arial"/>
              </a:rPr>
              <a:t>Soldier and Family Readiness</a:t>
            </a:r>
          </a:p>
          <a:p>
            <a:pPr marL="742950" lvl="1" indent="-285750">
              <a:buFont typeface="Courier New"/>
              <a:buChar char="o"/>
            </a:pPr>
            <a:r>
              <a:rPr lang="en-US" sz="1600" dirty="0">
                <a:cs typeface="Arial"/>
              </a:rPr>
              <a:t>Ashley Warren, 801-432-4522</a:t>
            </a:r>
          </a:p>
          <a:p>
            <a:pPr marL="285750" indent="-285750">
              <a:buFont typeface="Arial"/>
              <a:buChar char="•"/>
            </a:pPr>
            <a:r>
              <a:rPr lang="en-US" sz="1600" dirty="0">
                <a:cs typeface="Arial"/>
              </a:rPr>
              <a:t>988</a:t>
            </a:r>
          </a:p>
        </p:txBody>
      </p:sp>
    </p:spTree>
    <p:extLst>
      <p:ext uri="{BB962C8B-B14F-4D97-AF65-F5344CB8AC3E}">
        <p14:creationId xmlns:p14="http://schemas.microsoft.com/office/powerpoint/2010/main" val="2714762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2BF20F5-E176-4F40-B4BB-D8931849A102}"/>
              </a:ext>
            </a:extLst>
          </p:cNvPr>
          <p:cNvSpPr/>
          <p:nvPr/>
        </p:nvSpPr>
        <p:spPr>
          <a:xfrm>
            <a:off x="3269087" y="4296889"/>
            <a:ext cx="5201813" cy="720335"/>
          </a:xfrm>
          <a:prstGeom prst="rect">
            <a:avLst/>
          </a:prstGeom>
          <a:solidFill>
            <a:schemeClr val="bg1"/>
          </a:solidFill>
          <a:ln>
            <a:solidFill>
              <a:srgbClr val="C4B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2" name="Slide Number Placeholder 5"/>
          <p:cNvSpPr txBox="1">
            <a:spLocks/>
          </p:cNvSpPr>
          <p:nvPr/>
        </p:nvSpPr>
        <p:spPr>
          <a:xfrm>
            <a:off x="87685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12</a:t>
            </a:r>
          </a:p>
        </p:txBody>
      </p:sp>
      <p:sp>
        <p:nvSpPr>
          <p:cNvPr id="3" name="Rectangle 2"/>
          <p:cNvSpPr/>
          <p:nvPr/>
        </p:nvSpPr>
        <p:spPr>
          <a:xfrm>
            <a:off x="3364227" y="4339087"/>
            <a:ext cx="5201959" cy="584775"/>
          </a:xfrm>
          <a:prstGeom prst="rect">
            <a:avLst/>
          </a:prstGeom>
        </p:spPr>
        <p:txBody>
          <a:bodyPr wrap="square">
            <a:spAutoFit/>
          </a:bodyPr>
          <a:lstStyle/>
          <a:p>
            <a:pPr lvl="0" defTabSz="916093">
              <a:defRPr/>
            </a:pPr>
            <a:r>
              <a:rPr lang="en-US" sz="1600" i="1" kern="0" dirty="0">
                <a:solidFill>
                  <a:prstClr val="black"/>
                </a:solidFill>
                <a:latin typeface="+mj-lt"/>
              </a:rPr>
              <a:t>Choose a risk factor. </a:t>
            </a:r>
            <a:r>
              <a:rPr lang="en-US" sz="1600" kern="0" dirty="0">
                <a:solidFill>
                  <a:prstClr val="black"/>
                </a:solidFill>
                <a:latin typeface="+mj-lt"/>
              </a:rPr>
              <a:t>How could you use each step of </a:t>
            </a:r>
            <a:r>
              <a:rPr lang="en-US" sz="1600" b="1" kern="0" dirty="0">
                <a:solidFill>
                  <a:prstClr val="black"/>
                </a:solidFill>
                <a:latin typeface="+mj-lt"/>
              </a:rPr>
              <a:t>ACE</a:t>
            </a:r>
            <a:r>
              <a:rPr lang="en-US" sz="1600" kern="0" dirty="0">
                <a:solidFill>
                  <a:prstClr val="black"/>
                </a:solidFill>
                <a:latin typeface="+mj-lt"/>
              </a:rPr>
              <a:t> to help the Soldier mitigate the risk?</a:t>
            </a:r>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06529" y="4050963"/>
            <a:ext cx="511257" cy="511257"/>
          </a:xfrm>
          <a:prstGeom prst="rect">
            <a:avLst/>
          </a:prstGeom>
          <a:effectLst>
            <a:outerShdw dist="25400" dir="2700000" algn="tl" rotWithShape="0">
              <a:prstClr val="black">
                <a:alpha val="15000"/>
              </a:prstClr>
            </a:outerShdw>
          </a:effectLst>
        </p:spPr>
      </p:pic>
      <p:sp>
        <p:nvSpPr>
          <p:cNvPr id="39" name="Rectangle 38">
            <a:extLst>
              <a:ext uri="{FF2B5EF4-FFF2-40B4-BE49-F238E27FC236}">
                <a16:creationId xmlns:a16="http://schemas.microsoft.com/office/drawing/2014/main" id="{461E65C3-6073-6A6B-A651-28211D6F9442}"/>
              </a:ext>
            </a:extLst>
          </p:cNvPr>
          <p:cNvSpPr/>
          <p:nvPr/>
        </p:nvSpPr>
        <p:spPr>
          <a:xfrm rot="16200000">
            <a:off x="229462" y="5692078"/>
            <a:ext cx="980663" cy="361732"/>
          </a:xfrm>
          <a:prstGeom prst="rect">
            <a:avLst/>
          </a:prstGeom>
          <a:solidFill>
            <a:srgbClr val="FECB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40" name="Picture 39">
            <a:extLst>
              <a:ext uri="{FF2B5EF4-FFF2-40B4-BE49-F238E27FC236}">
                <a16:creationId xmlns:a16="http://schemas.microsoft.com/office/drawing/2014/main" id="{841710DA-48CA-190C-B139-7CD0635780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4560" y="957674"/>
            <a:ext cx="7071823" cy="3052624"/>
          </a:xfrm>
          <a:prstGeom prst="rect">
            <a:avLst/>
          </a:prstGeom>
        </p:spPr>
      </p:pic>
      <p:sp>
        <p:nvSpPr>
          <p:cNvPr id="41" name="TextBox 40">
            <a:extLst>
              <a:ext uri="{FF2B5EF4-FFF2-40B4-BE49-F238E27FC236}">
                <a16:creationId xmlns:a16="http://schemas.microsoft.com/office/drawing/2014/main" id="{91658B95-275C-AA1B-7C7F-2669413BC6A6}"/>
              </a:ext>
            </a:extLst>
          </p:cNvPr>
          <p:cNvSpPr txBox="1"/>
          <p:nvPr/>
        </p:nvSpPr>
        <p:spPr>
          <a:xfrm>
            <a:off x="1243208" y="3063017"/>
            <a:ext cx="1793733" cy="1015663"/>
          </a:xfrm>
          <a:prstGeom prst="rect">
            <a:avLst/>
          </a:prstGeom>
          <a:noFill/>
        </p:spPr>
        <p:txBody>
          <a:bodyPr wrap="square" rtlCol="0">
            <a:spAutoFit/>
          </a:bodyPr>
          <a:lstStyle/>
          <a:p>
            <a:pPr algn="ctr"/>
            <a:r>
              <a:rPr lang="en-US" sz="1500" b="1" dirty="0">
                <a:solidFill>
                  <a:srgbClr val="F1CA31"/>
                </a:solidFill>
              </a:rPr>
              <a:t>ASK</a:t>
            </a:r>
            <a:r>
              <a:rPr lang="en-US" sz="1500" dirty="0">
                <a:solidFill>
                  <a:schemeClr val="bg1"/>
                </a:solidFill>
              </a:rPr>
              <a:t> if they are okay and if you can help</a:t>
            </a:r>
          </a:p>
          <a:p>
            <a:pPr algn="ctr"/>
            <a:endParaRPr lang="en-US" sz="1500" dirty="0">
              <a:solidFill>
                <a:schemeClr val="bg1"/>
              </a:solidFill>
            </a:endParaRPr>
          </a:p>
        </p:txBody>
      </p:sp>
      <p:sp>
        <p:nvSpPr>
          <p:cNvPr id="42" name="TextBox 41">
            <a:extLst>
              <a:ext uri="{FF2B5EF4-FFF2-40B4-BE49-F238E27FC236}">
                <a16:creationId xmlns:a16="http://schemas.microsoft.com/office/drawing/2014/main" id="{D141F4D4-3D1A-5625-23DA-539F12850A00}"/>
              </a:ext>
            </a:extLst>
          </p:cNvPr>
          <p:cNvSpPr txBox="1"/>
          <p:nvPr/>
        </p:nvSpPr>
        <p:spPr>
          <a:xfrm>
            <a:off x="3546071" y="3072632"/>
            <a:ext cx="1828800" cy="1015663"/>
          </a:xfrm>
          <a:prstGeom prst="rect">
            <a:avLst/>
          </a:prstGeom>
          <a:noFill/>
        </p:spPr>
        <p:txBody>
          <a:bodyPr wrap="square" rtlCol="0">
            <a:spAutoFit/>
          </a:bodyPr>
          <a:lstStyle/>
          <a:p>
            <a:pPr algn="ctr"/>
            <a:r>
              <a:rPr lang="en-US" sz="1500" dirty="0">
                <a:solidFill>
                  <a:schemeClr val="bg1"/>
                </a:solidFill>
              </a:rPr>
              <a:t>Show you </a:t>
            </a:r>
            <a:r>
              <a:rPr lang="en-US" sz="1500" b="1" dirty="0">
                <a:solidFill>
                  <a:srgbClr val="F1CA31"/>
                </a:solidFill>
              </a:rPr>
              <a:t>CARE</a:t>
            </a:r>
            <a:r>
              <a:rPr lang="en-US" sz="1500" dirty="0">
                <a:solidFill>
                  <a:schemeClr val="bg1"/>
                </a:solidFill>
              </a:rPr>
              <a:t> by listening to their problem</a:t>
            </a:r>
          </a:p>
          <a:p>
            <a:pPr algn="ctr"/>
            <a:endParaRPr lang="en-US" sz="1500" dirty="0">
              <a:solidFill>
                <a:schemeClr val="bg1"/>
              </a:solidFill>
            </a:endParaRPr>
          </a:p>
        </p:txBody>
      </p:sp>
      <p:sp>
        <p:nvSpPr>
          <p:cNvPr id="43" name="TextBox 42">
            <a:extLst>
              <a:ext uri="{FF2B5EF4-FFF2-40B4-BE49-F238E27FC236}">
                <a16:creationId xmlns:a16="http://schemas.microsoft.com/office/drawing/2014/main" id="{D1F80151-C9CB-BF56-5D57-25E52C7E4153}"/>
              </a:ext>
            </a:extLst>
          </p:cNvPr>
          <p:cNvSpPr txBox="1"/>
          <p:nvPr/>
        </p:nvSpPr>
        <p:spPr>
          <a:xfrm>
            <a:off x="5899291" y="3072633"/>
            <a:ext cx="1732481" cy="1015663"/>
          </a:xfrm>
          <a:prstGeom prst="rect">
            <a:avLst/>
          </a:prstGeom>
          <a:noFill/>
        </p:spPr>
        <p:txBody>
          <a:bodyPr wrap="square" rtlCol="0">
            <a:spAutoFit/>
          </a:bodyPr>
          <a:lstStyle/>
          <a:p>
            <a:pPr algn="ctr"/>
            <a:r>
              <a:rPr lang="en-US" sz="1500" b="1" dirty="0">
                <a:solidFill>
                  <a:srgbClr val="F1CA31"/>
                </a:solidFill>
              </a:rPr>
              <a:t>ESCORT</a:t>
            </a:r>
            <a:r>
              <a:rPr lang="en-US" sz="1500" dirty="0">
                <a:solidFill>
                  <a:schemeClr val="bg1"/>
                </a:solidFill>
              </a:rPr>
              <a:t> them to an appropriate helping resource</a:t>
            </a:r>
          </a:p>
          <a:p>
            <a:pPr algn="ctr"/>
            <a:endParaRPr lang="en-US" sz="1500" dirty="0">
              <a:solidFill>
                <a:schemeClr val="bg1"/>
              </a:solidFill>
            </a:endParaRPr>
          </a:p>
        </p:txBody>
      </p:sp>
      <p:pic>
        <p:nvPicPr>
          <p:cNvPr id="44" name="Picture 43">
            <a:extLst>
              <a:ext uri="{FF2B5EF4-FFF2-40B4-BE49-F238E27FC236}">
                <a16:creationId xmlns:a16="http://schemas.microsoft.com/office/drawing/2014/main" id="{169799E6-B461-5169-2449-302A6016E6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95081" y="1311934"/>
            <a:ext cx="970155" cy="1711227"/>
          </a:xfrm>
          <a:prstGeom prst="rect">
            <a:avLst/>
          </a:prstGeom>
          <a:effectLst>
            <a:outerShdw dist="88900" dir="2700000" algn="tl" rotWithShape="0">
              <a:prstClr val="black">
                <a:alpha val="5000"/>
              </a:prstClr>
            </a:outerShdw>
          </a:effectLst>
        </p:spPr>
      </p:pic>
      <p:pic>
        <p:nvPicPr>
          <p:cNvPr id="45" name="Picture 44">
            <a:extLst>
              <a:ext uri="{FF2B5EF4-FFF2-40B4-BE49-F238E27FC236}">
                <a16:creationId xmlns:a16="http://schemas.microsoft.com/office/drawing/2014/main" id="{FC12ADEE-FED4-B4DD-7634-17D8F46046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54240" y="1167230"/>
            <a:ext cx="821252" cy="1848726"/>
          </a:xfrm>
          <a:prstGeom prst="rect">
            <a:avLst/>
          </a:prstGeom>
          <a:effectLst>
            <a:outerShdw dist="88900" dir="2700000" algn="tl" rotWithShape="0">
              <a:prstClr val="black">
                <a:alpha val="5000"/>
              </a:prstClr>
            </a:outerShdw>
          </a:effectLst>
        </p:spPr>
      </p:pic>
      <p:pic>
        <p:nvPicPr>
          <p:cNvPr id="46" name="Picture 45">
            <a:extLst>
              <a:ext uri="{FF2B5EF4-FFF2-40B4-BE49-F238E27FC236}">
                <a16:creationId xmlns:a16="http://schemas.microsoft.com/office/drawing/2014/main" id="{A367EF12-7483-7DF6-8B86-C56837E2ECF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99664" y="1246956"/>
            <a:ext cx="772700" cy="1776206"/>
          </a:xfrm>
          <a:prstGeom prst="rect">
            <a:avLst/>
          </a:prstGeom>
          <a:effectLst>
            <a:outerShdw dist="88900" dir="2700000" algn="tl" rotWithShape="0">
              <a:prstClr val="black">
                <a:alpha val="5000"/>
              </a:prstClr>
            </a:outerShdw>
          </a:effectLst>
        </p:spPr>
      </p:pic>
      <p:cxnSp>
        <p:nvCxnSpPr>
          <p:cNvPr id="48" name="Straight Connector 47">
            <a:extLst>
              <a:ext uri="{FF2B5EF4-FFF2-40B4-BE49-F238E27FC236}">
                <a16:creationId xmlns:a16="http://schemas.microsoft.com/office/drawing/2014/main" id="{3287D084-7508-42AE-6A0D-E6D7AAF770D7}"/>
              </a:ext>
            </a:extLst>
          </p:cNvPr>
          <p:cNvCxnSpPr>
            <a:cxnSpLocks/>
          </p:cNvCxnSpPr>
          <p:nvPr/>
        </p:nvCxnSpPr>
        <p:spPr>
          <a:xfrm>
            <a:off x="3517786" y="3005686"/>
            <a:ext cx="1890251" cy="174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DD3096E-2EBD-439F-D5B0-A23338FC7F87}"/>
              </a:ext>
            </a:extLst>
          </p:cNvPr>
          <p:cNvCxnSpPr>
            <a:cxnSpLocks/>
          </p:cNvCxnSpPr>
          <p:nvPr/>
        </p:nvCxnSpPr>
        <p:spPr>
          <a:xfrm>
            <a:off x="5815172" y="3019198"/>
            <a:ext cx="1900720" cy="396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2E3FCE16-615E-7A6D-33E7-9906B164E001}"/>
              </a:ext>
            </a:extLst>
          </p:cNvPr>
          <p:cNvSpPr/>
          <p:nvPr/>
        </p:nvSpPr>
        <p:spPr>
          <a:xfrm>
            <a:off x="538926" y="5100334"/>
            <a:ext cx="1904734" cy="384696"/>
          </a:xfrm>
          <a:prstGeom prst="rect">
            <a:avLst/>
          </a:prstGeom>
          <a:solidFill>
            <a:srgbClr val="FECB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3" name="TextBox 52">
            <a:extLst>
              <a:ext uri="{FF2B5EF4-FFF2-40B4-BE49-F238E27FC236}">
                <a16:creationId xmlns:a16="http://schemas.microsoft.com/office/drawing/2014/main" id="{DFC58248-A4D8-629F-9C9E-4B0969A23638}"/>
              </a:ext>
            </a:extLst>
          </p:cNvPr>
          <p:cNvSpPr txBox="1"/>
          <p:nvPr/>
        </p:nvSpPr>
        <p:spPr>
          <a:xfrm rot="16200000">
            <a:off x="292238" y="5693445"/>
            <a:ext cx="862918" cy="331373"/>
          </a:xfrm>
          <a:prstGeom prst="rect">
            <a:avLst/>
          </a:prstGeom>
          <a:noFill/>
        </p:spPr>
        <p:txBody>
          <a:bodyPr wrap="square" rtlCol="0">
            <a:spAutoFit/>
          </a:bodyPr>
          <a:lstStyle/>
          <a:p>
            <a:pPr algn="ctr">
              <a:lnSpc>
                <a:spcPts val="2000"/>
              </a:lnSpc>
            </a:pPr>
            <a:r>
              <a:rPr lang="en-US" sz="1600" b="1" dirty="0">
                <a:latin typeface="Arial" panose="020B0604020202020204" pitchFamily="34" charset="0"/>
              </a:rPr>
              <a:t>RISK</a:t>
            </a:r>
          </a:p>
        </p:txBody>
      </p:sp>
      <p:sp>
        <p:nvSpPr>
          <p:cNvPr id="54" name="TextBox 53">
            <a:extLst>
              <a:ext uri="{FF2B5EF4-FFF2-40B4-BE49-F238E27FC236}">
                <a16:creationId xmlns:a16="http://schemas.microsoft.com/office/drawing/2014/main" id="{49E280F5-291B-2C5F-0A32-F349B6984A5E}"/>
              </a:ext>
            </a:extLst>
          </p:cNvPr>
          <p:cNvSpPr txBox="1"/>
          <p:nvPr/>
        </p:nvSpPr>
        <p:spPr>
          <a:xfrm>
            <a:off x="924560" y="5458417"/>
            <a:ext cx="2907654" cy="954107"/>
          </a:xfrm>
          <a:prstGeom prst="rect">
            <a:avLst/>
          </a:prstGeom>
          <a:noFill/>
        </p:spPr>
        <p:txBody>
          <a:bodyPr wrap="square" rtlCol="0">
            <a:spAutoFit/>
          </a:bodyPr>
          <a:lstStyle/>
          <a:p>
            <a:pPr marL="293688" lvl="1" indent="-293688">
              <a:buFont typeface="Arial" panose="020B0604020202020204" pitchFamily="34" charset="0"/>
              <a:buChar char="•"/>
            </a:pPr>
            <a:r>
              <a:rPr lang="en-US" sz="1400" dirty="0"/>
              <a:t>Avoiding friends or isolating </a:t>
            </a:r>
          </a:p>
          <a:p>
            <a:pPr marL="293688" lvl="1" indent="-293688">
              <a:buFont typeface="Arial" panose="020B0604020202020204" pitchFamily="34" charset="0"/>
              <a:buChar char="•"/>
            </a:pPr>
            <a:r>
              <a:rPr lang="en-US" sz="1400" dirty="0"/>
              <a:t>Dramatic mood changes</a:t>
            </a:r>
          </a:p>
          <a:p>
            <a:pPr marL="293688" lvl="1" indent="-293688">
              <a:buFont typeface="Arial" panose="020B0604020202020204" pitchFamily="34" charset="0"/>
              <a:buChar char="•"/>
            </a:pPr>
            <a:r>
              <a:rPr lang="en-US" sz="1400" dirty="0"/>
              <a:t>Anger or irritability</a:t>
            </a:r>
          </a:p>
          <a:p>
            <a:pPr marL="293688" lvl="1" indent="-293688">
              <a:buFont typeface="Arial" panose="020B0604020202020204" pitchFamily="34" charset="0"/>
              <a:buChar char="•"/>
            </a:pPr>
            <a:r>
              <a:rPr lang="en-US" sz="1400" dirty="0"/>
              <a:t>Anxiety or depression</a:t>
            </a:r>
            <a:endParaRPr lang="en-US" dirty="0"/>
          </a:p>
        </p:txBody>
      </p:sp>
      <p:sp>
        <p:nvSpPr>
          <p:cNvPr id="55" name="TextBox 54">
            <a:extLst>
              <a:ext uri="{FF2B5EF4-FFF2-40B4-BE49-F238E27FC236}">
                <a16:creationId xmlns:a16="http://schemas.microsoft.com/office/drawing/2014/main" id="{748A96AE-34AC-7413-A66D-9CB8D596D272}"/>
              </a:ext>
            </a:extLst>
          </p:cNvPr>
          <p:cNvSpPr txBox="1"/>
          <p:nvPr/>
        </p:nvSpPr>
        <p:spPr>
          <a:xfrm>
            <a:off x="3026670" y="5463258"/>
            <a:ext cx="3086101" cy="954107"/>
          </a:xfrm>
          <a:prstGeom prst="rect">
            <a:avLst/>
          </a:prstGeom>
          <a:noFill/>
        </p:spPr>
        <p:txBody>
          <a:bodyPr wrap="square" rtlCol="0">
            <a:spAutoFit/>
          </a:bodyPr>
          <a:lstStyle/>
          <a:p>
            <a:pPr marL="742950" lvl="1" indent="-285750">
              <a:buFont typeface="Arial" panose="020B0604020202020204" pitchFamily="34" charset="0"/>
              <a:buChar char="•"/>
            </a:pPr>
            <a:r>
              <a:rPr lang="en-US" sz="1400" dirty="0"/>
              <a:t>Inability to sleep</a:t>
            </a:r>
          </a:p>
          <a:p>
            <a:pPr marL="742950" lvl="1" indent="-285750">
              <a:buFont typeface="Arial" panose="020B0604020202020204" pitchFamily="34" charset="0"/>
              <a:buChar char="•"/>
            </a:pPr>
            <a:r>
              <a:rPr lang="en-US" sz="1400" dirty="0"/>
              <a:t>Poor coping mechanisms</a:t>
            </a:r>
          </a:p>
          <a:p>
            <a:pPr marL="742950" lvl="1" indent="-285750">
              <a:buFont typeface="Arial" panose="020B0604020202020204" pitchFamily="34" charset="0"/>
              <a:buChar char="•"/>
            </a:pPr>
            <a:r>
              <a:rPr lang="en-US" sz="1400" dirty="0"/>
              <a:t>Family/loved one’s history of suicide</a:t>
            </a:r>
          </a:p>
        </p:txBody>
      </p:sp>
      <p:pic>
        <p:nvPicPr>
          <p:cNvPr id="56" name="Picture 55" descr="A close up of a triangle&#10;&#10;Description automatically generated">
            <a:extLst>
              <a:ext uri="{FF2B5EF4-FFF2-40B4-BE49-F238E27FC236}">
                <a16:creationId xmlns:a16="http://schemas.microsoft.com/office/drawing/2014/main" id="{23FCE8B1-1294-6E70-94B4-FA0DAAE2EFC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7125" y="5095493"/>
            <a:ext cx="448858" cy="399615"/>
          </a:xfrm>
          <a:prstGeom prst="rect">
            <a:avLst/>
          </a:prstGeom>
        </p:spPr>
      </p:pic>
      <p:sp>
        <p:nvSpPr>
          <p:cNvPr id="57" name="TextBox 56">
            <a:extLst>
              <a:ext uri="{FF2B5EF4-FFF2-40B4-BE49-F238E27FC236}">
                <a16:creationId xmlns:a16="http://schemas.microsoft.com/office/drawing/2014/main" id="{F19D4E69-171D-3C73-22A6-536DCBD0474F}"/>
              </a:ext>
            </a:extLst>
          </p:cNvPr>
          <p:cNvSpPr txBox="1"/>
          <p:nvPr/>
        </p:nvSpPr>
        <p:spPr>
          <a:xfrm>
            <a:off x="792075" y="5108015"/>
            <a:ext cx="1406839" cy="369332"/>
          </a:xfrm>
          <a:prstGeom prst="rect">
            <a:avLst/>
          </a:prstGeom>
          <a:noFill/>
        </p:spPr>
        <p:txBody>
          <a:bodyPr wrap="square">
            <a:spAutoFit/>
          </a:bodyPr>
          <a:lstStyle/>
          <a:p>
            <a:r>
              <a:rPr lang="en-US" sz="1800" b="1" dirty="0">
                <a:latin typeface="Arial" panose="020B0604020202020204" pitchFamily="34" charset="0"/>
              </a:rPr>
              <a:t>FACTORS</a:t>
            </a:r>
            <a:endParaRPr lang="en-US" dirty="0"/>
          </a:p>
        </p:txBody>
      </p:sp>
      <p:cxnSp>
        <p:nvCxnSpPr>
          <p:cNvPr id="58" name="Straight Connector 57">
            <a:extLst>
              <a:ext uri="{FF2B5EF4-FFF2-40B4-BE49-F238E27FC236}">
                <a16:creationId xmlns:a16="http://schemas.microsoft.com/office/drawing/2014/main" id="{59DD4406-3A00-9F7E-A5B6-A9C1271FA2A2}"/>
              </a:ext>
            </a:extLst>
          </p:cNvPr>
          <p:cNvCxnSpPr>
            <a:cxnSpLocks/>
          </p:cNvCxnSpPr>
          <p:nvPr/>
        </p:nvCxnSpPr>
        <p:spPr>
          <a:xfrm>
            <a:off x="1202076" y="3005686"/>
            <a:ext cx="1875999"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FED4876-885D-F461-101C-786BF745F76B}"/>
              </a:ext>
            </a:extLst>
          </p:cNvPr>
          <p:cNvSpPr txBox="1"/>
          <p:nvPr/>
        </p:nvSpPr>
        <p:spPr>
          <a:xfrm>
            <a:off x="5629313" y="5495108"/>
            <a:ext cx="3086101" cy="1169551"/>
          </a:xfrm>
          <a:prstGeom prst="rect">
            <a:avLst/>
          </a:prstGeom>
          <a:noFill/>
        </p:spPr>
        <p:txBody>
          <a:bodyPr wrap="square" rtlCol="0">
            <a:spAutoFit/>
          </a:bodyPr>
          <a:lstStyle/>
          <a:p>
            <a:pPr marL="742950" lvl="1" indent="-285750">
              <a:buFont typeface="Arial" panose="020B0604020202020204" pitchFamily="34" charset="0"/>
              <a:buChar char="•"/>
            </a:pPr>
            <a:r>
              <a:rPr lang="en-US" sz="1400" dirty="0"/>
              <a:t>Bullying or discrimination</a:t>
            </a:r>
          </a:p>
          <a:p>
            <a:pPr marL="742950" lvl="1" indent="-285750">
              <a:buFont typeface="Arial" panose="020B0604020202020204" pitchFamily="34" charset="0"/>
              <a:buChar char="•"/>
            </a:pPr>
            <a:r>
              <a:rPr lang="en-US" sz="1400" dirty="0"/>
              <a:t>Loss, conflict, change in relationships</a:t>
            </a:r>
          </a:p>
          <a:p>
            <a:pPr marL="742950" lvl="1" indent="-285750">
              <a:buFont typeface="Arial" panose="020B0604020202020204" pitchFamily="34" charset="0"/>
              <a:buChar char="•"/>
            </a:pPr>
            <a:r>
              <a:rPr lang="en-US" sz="1400" dirty="0"/>
              <a:t>Job/financial problems</a:t>
            </a:r>
          </a:p>
          <a:p>
            <a:pPr marL="742950" lvl="1" indent="-285750">
              <a:buFont typeface="Arial" panose="020B0604020202020204" pitchFamily="34" charset="0"/>
              <a:buChar char="•"/>
            </a:pPr>
            <a:endParaRPr lang="en-US" sz="1400" dirty="0"/>
          </a:p>
        </p:txBody>
      </p:sp>
      <p:pic>
        <p:nvPicPr>
          <p:cNvPr id="6" name="Picture 8">
            <a:extLst>
              <a:ext uri="{FF2B5EF4-FFF2-40B4-BE49-F238E27FC236}">
                <a16:creationId xmlns:a16="http://schemas.microsoft.com/office/drawing/2014/main" id="{22A8683A-DC97-6276-C25E-85C087F9CD8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a:extLst>
              <a:ext uri="{FF2B5EF4-FFF2-40B4-BE49-F238E27FC236}">
                <a16:creationId xmlns:a16="http://schemas.microsoft.com/office/drawing/2014/main" id="{38E266C4-AB82-0798-4DE8-61276C80771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7971F0B-EAE1-F7A2-AD62-7AAE7004A827}"/>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C0E123D9-F623-EA13-4989-DF6FD240A69E}"/>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Use ACE to Mitigate Risks</a:t>
            </a:r>
          </a:p>
        </p:txBody>
      </p:sp>
      <p:grpSp>
        <p:nvGrpSpPr>
          <p:cNvPr id="10" name="Group 9">
            <a:extLst>
              <a:ext uri="{FF2B5EF4-FFF2-40B4-BE49-F238E27FC236}">
                <a16:creationId xmlns:a16="http://schemas.microsoft.com/office/drawing/2014/main" id="{94F055BB-59D5-40B7-1F9B-C23736F4ECD7}"/>
              </a:ext>
            </a:extLst>
          </p:cNvPr>
          <p:cNvGrpSpPr/>
          <p:nvPr/>
        </p:nvGrpSpPr>
        <p:grpSpPr>
          <a:xfrm>
            <a:off x="131198" y="431"/>
            <a:ext cx="9015516" cy="1060759"/>
            <a:chOff x="131197" y="430"/>
            <a:chExt cx="9015516" cy="1060759"/>
          </a:xfrm>
        </p:grpSpPr>
        <p:pic>
          <p:nvPicPr>
            <p:cNvPr id="11" name="Picture 10" descr="Logo&#10;&#10;Description automatically generated">
              <a:extLst>
                <a:ext uri="{FF2B5EF4-FFF2-40B4-BE49-F238E27FC236}">
                  <a16:creationId xmlns:a16="http://schemas.microsoft.com/office/drawing/2014/main" id="{E260A8F3-7F82-8C0C-7FC1-A1FCFED9E44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12" name="Picture 11" descr="Logo&#10;&#10;Description automatically generated">
              <a:extLst>
                <a:ext uri="{FF2B5EF4-FFF2-40B4-BE49-F238E27FC236}">
                  <a16:creationId xmlns:a16="http://schemas.microsoft.com/office/drawing/2014/main" id="{D7932FC1-1042-3C51-177A-86C494E2028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13" name="Picture 8">
            <a:extLst>
              <a:ext uri="{FF2B5EF4-FFF2-40B4-BE49-F238E27FC236}">
                <a16:creationId xmlns:a16="http://schemas.microsoft.com/office/drawing/2014/main" id="{C616E9B1-9691-DE7D-ABA3-A9B4313A7AF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822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62714"/>
            <a:ext cx="9144000" cy="5513690"/>
          </a:xfrm>
          <a:prstGeom prst="rect">
            <a:avLst/>
          </a:prstGeom>
        </p:spPr>
      </p:pic>
      <p:sp>
        <p:nvSpPr>
          <p:cNvPr id="26"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CUI</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7" name="Slide Number Placeholder 5"/>
          <p:cNvSpPr txBox="1">
            <a:spLocks/>
          </p:cNvSpPr>
          <p:nvPr/>
        </p:nvSpPr>
        <p:spPr>
          <a:xfrm>
            <a:off x="87558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13</a:t>
            </a:r>
          </a:p>
        </p:txBody>
      </p:sp>
      <p:sp>
        <p:nvSpPr>
          <p:cNvPr id="3" name="Rectangle 2"/>
          <p:cNvSpPr/>
          <p:nvPr/>
        </p:nvSpPr>
        <p:spPr>
          <a:xfrm>
            <a:off x="1357843" y="1457188"/>
            <a:ext cx="5081057" cy="2862322"/>
          </a:xfrm>
          <a:prstGeom prst="rect">
            <a:avLst/>
          </a:prstGeom>
        </p:spPr>
        <p:txBody>
          <a:bodyPr wrap="square">
            <a:spAutoFit/>
          </a:bodyPr>
          <a:lstStyle/>
          <a:p>
            <a:pPr lvl="0" defTabSz="916093">
              <a:defRPr/>
            </a:pPr>
            <a:r>
              <a:rPr lang="en-US" kern="0" dirty="0">
                <a:solidFill>
                  <a:prstClr val="black"/>
                </a:solidFill>
              </a:rPr>
              <a:t>What </a:t>
            </a:r>
            <a:r>
              <a:rPr lang="en-US" b="1" kern="0" dirty="0">
                <a:solidFill>
                  <a:prstClr val="black"/>
                </a:solidFill>
              </a:rPr>
              <a:t>risk factor </a:t>
            </a:r>
            <a:r>
              <a:rPr lang="en-US" kern="0" dirty="0">
                <a:solidFill>
                  <a:prstClr val="black"/>
                </a:solidFill>
              </a:rPr>
              <a:t>did you choose to discuss, and how could you use each step of ACE to help the Soldier mitigate their risk?</a:t>
            </a:r>
          </a:p>
          <a:p>
            <a:pPr lvl="0" defTabSz="916093">
              <a:defRPr/>
            </a:pPr>
            <a:endParaRPr lang="en-US" kern="0" dirty="0">
              <a:solidFill>
                <a:prstClr val="black"/>
              </a:solidFill>
            </a:endParaRPr>
          </a:p>
          <a:p>
            <a:pPr defTabSz="916093">
              <a:defRPr/>
            </a:pPr>
            <a:r>
              <a:rPr lang="en-US" dirty="0">
                <a:solidFill>
                  <a:prstClr val="black"/>
                </a:solidFill>
                <a:latin typeface="Arial" panose="020B0604020202020204" pitchFamily="34" charset="0"/>
                <a:cs typeface="Arial" panose="020B0604020202020204" pitchFamily="34" charset="0"/>
              </a:rPr>
              <a:t>When using ACE to mitigate risk, how might that also be strengthening a protective factor?</a:t>
            </a:r>
          </a:p>
          <a:p>
            <a:pPr defTabSz="916093">
              <a:defRPr/>
            </a:pPr>
            <a:endParaRPr lang="en-US" kern="0" dirty="0">
              <a:solidFill>
                <a:prstClr val="black"/>
              </a:solidFill>
              <a:latin typeface="Arial" panose="020B0604020202020204" pitchFamily="34" charset="0"/>
              <a:cs typeface="Arial" panose="020B0604020202020204" pitchFamily="34" charset="0"/>
            </a:endParaRPr>
          </a:p>
          <a:p>
            <a:pPr defTabSz="916093">
              <a:defRPr/>
            </a:pPr>
            <a:r>
              <a:rPr lang="en-US" dirty="0">
                <a:solidFill>
                  <a:schemeClr val="dk1"/>
                </a:solidFill>
                <a:latin typeface="Arial" panose="020B0604020202020204" pitchFamily="34" charset="0"/>
                <a:cs typeface="Arial" panose="020B0604020202020204" pitchFamily="34" charset="0"/>
              </a:rPr>
              <a:t>Using ACE early at the sign of concern can stop some problems and stressors from growing and becoming overwhelming to the point of crisis. </a:t>
            </a:r>
            <a:endParaRPr lang="en-US" kern="0" dirty="0">
              <a:latin typeface="Arial" panose="020B0604020202020204" pitchFamily="34" charset="0"/>
              <a:cs typeface="Arial" panose="020B0604020202020204" pitchFamily="34" charset="0"/>
            </a:endParaRPr>
          </a:p>
        </p:txBody>
      </p:sp>
      <p:pic>
        <p:nvPicPr>
          <p:cNvPr id="9" name="Picture 8" descr="A close up of a green traffic light&#10;&#10;Description automatically generated">
            <a:extLst>
              <a:ext uri="{FF2B5EF4-FFF2-40B4-BE49-F238E27FC236}">
                <a16:creationId xmlns:a16="http://schemas.microsoft.com/office/drawing/2014/main" id="{8A97346C-575B-4006-AD2E-058F715AD74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7351" r="29298" b="7143"/>
          <a:stretch/>
        </p:blipFill>
        <p:spPr>
          <a:xfrm flipH="1">
            <a:off x="7255226" y="2205442"/>
            <a:ext cx="1888774" cy="4404469"/>
          </a:xfrm>
          <a:prstGeom prst="rect">
            <a:avLst/>
          </a:prstGeom>
        </p:spPr>
      </p:pic>
      <p:pic>
        <p:nvPicPr>
          <p:cNvPr id="18" name="Picture 8">
            <a:extLst>
              <a:ext uri="{FF2B5EF4-FFF2-40B4-BE49-F238E27FC236}">
                <a16:creationId xmlns:a16="http://schemas.microsoft.com/office/drawing/2014/main" id="{294674A2-8A94-D03B-FF84-FBDB57D1100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a:extLst>
              <a:ext uri="{FF2B5EF4-FFF2-40B4-BE49-F238E27FC236}">
                <a16:creationId xmlns:a16="http://schemas.microsoft.com/office/drawing/2014/main" id="{6FD6E900-6CBD-3E72-60F3-8348AD193C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8AA1DA61-CCBD-C6C6-9F54-27EA806CB427}"/>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3">
            <a:extLst>
              <a:ext uri="{FF2B5EF4-FFF2-40B4-BE49-F238E27FC236}">
                <a16:creationId xmlns:a16="http://schemas.microsoft.com/office/drawing/2014/main" id="{60201CC6-493D-483D-5B25-98FBF6714AF5}"/>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Debrief: Identify and Mitigate Risks</a:t>
            </a:r>
          </a:p>
        </p:txBody>
      </p:sp>
      <p:grpSp>
        <p:nvGrpSpPr>
          <p:cNvPr id="22" name="Group 21">
            <a:extLst>
              <a:ext uri="{FF2B5EF4-FFF2-40B4-BE49-F238E27FC236}">
                <a16:creationId xmlns:a16="http://schemas.microsoft.com/office/drawing/2014/main" id="{14DC6820-1E57-C9BD-E7EC-4C89A8F9E320}"/>
              </a:ext>
            </a:extLst>
          </p:cNvPr>
          <p:cNvGrpSpPr/>
          <p:nvPr/>
        </p:nvGrpSpPr>
        <p:grpSpPr>
          <a:xfrm>
            <a:off x="131198" y="431"/>
            <a:ext cx="9015516" cy="1060759"/>
            <a:chOff x="131197" y="430"/>
            <a:chExt cx="9015516" cy="1060759"/>
          </a:xfrm>
        </p:grpSpPr>
        <p:pic>
          <p:nvPicPr>
            <p:cNvPr id="23" name="Picture 22" descr="Logo&#10;&#10;Description automatically generated">
              <a:extLst>
                <a:ext uri="{FF2B5EF4-FFF2-40B4-BE49-F238E27FC236}">
                  <a16:creationId xmlns:a16="http://schemas.microsoft.com/office/drawing/2014/main" id="{B2C4E18A-C37D-C749-DAAD-5E57FF0A0E0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24" name="Picture 23" descr="Logo&#10;&#10;Description automatically generated">
              <a:extLst>
                <a:ext uri="{FF2B5EF4-FFF2-40B4-BE49-F238E27FC236}">
                  <a16:creationId xmlns:a16="http://schemas.microsoft.com/office/drawing/2014/main" id="{F7E036E2-20B0-9238-7908-8F008FE72F1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25" name="Picture 8">
            <a:extLst>
              <a:ext uri="{FF2B5EF4-FFF2-40B4-BE49-F238E27FC236}">
                <a16:creationId xmlns:a16="http://schemas.microsoft.com/office/drawing/2014/main" id="{0AB54B4A-6392-0D55-1DA1-6C2543F95C2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8816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4668"/>
            <a:ext cx="9144000" cy="5715483"/>
          </a:xfrm>
          <a:prstGeom prst="rect">
            <a:avLst/>
          </a:prstGeom>
        </p:spPr>
      </p:pic>
      <p:sp>
        <p:nvSpPr>
          <p:cNvPr id="28" name="Rectangle 27">
            <a:extLst>
              <a:ext uri="{FF2B5EF4-FFF2-40B4-BE49-F238E27FC236}">
                <a16:creationId xmlns:a16="http://schemas.microsoft.com/office/drawing/2014/main" id="{892B7267-F2CE-47A1-85A1-80353C2F3B77}"/>
              </a:ext>
            </a:extLst>
          </p:cNvPr>
          <p:cNvSpPr/>
          <p:nvPr/>
        </p:nvSpPr>
        <p:spPr>
          <a:xfrm>
            <a:off x="1013745" y="2459270"/>
            <a:ext cx="7612716" cy="37661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2" name="TextBox 31">
            <a:extLst>
              <a:ext uri="{FF2B5EF4-FFF2-40B4-BE49-F238E27FC236}">
                <a16:creationId xmlns:a16="http://schemas.microsoft.com/office/drawing/2014/main" id="{463CE7D2-CE32-4BDF-98E6-8C5F0CA5A68F}"/>
              </a:ext>
            </a:extLst>
          </p:cNvPr>
          <p:cNvSpPr txBox="1"/>
          <p:nvPr/>
        </p:nvSpPr>
        <p:spPr>
          <a:xfrm>
            <a:off x="1525827" y="1277256"/>
            <a:ext cx="5869322" cy="707886"/>
          </a:xfrm>
          <a:prstGeom prst="rect">
            <a:avLst/>
          </a:prstGeom>
          <a:noFill/>
        </p:spPr>
        <p:txBody>
          <a:bodyPr wrap="square" rtlCol="0">
            <a:spAutoFit/>
          </a:bodyPr>
          <a:lstStyle/>
          <a:p>
            <a:r>
              <a:rPr lang="en-US" sz="2000" dirty="0">
                <a:latin typeface="Arial" panose="020B0604020202020204" pitchFamily="34" charset="0"/>
              </a:rPr>
              <a:t>There are signs that may indicate someone is contemplating suicide. </a:t>
            </a:r>
          </a:p>
        </p:txBody>
      </p:sp>
      <p:sp>
        <p:nvSpPr>
          <p:cNvPr id="33" name="Rectangle 32">
            <a:extLst>
              <a:ext uri="{FF2B5EF4-FFF2-40B4-BE49-F238E27FC236}">
                <a16:creationId xmlns:a16="http://schemas.microsoft.com/office/drawing/2014/main" id="{7BB38FDF-6C02-47DE-B983-A26F806D63EC}"/>
              </a:ext>
            </a:extLst>
          </p:cNvPr>
          <p:cNvSpPr/>
          <p:nvPr/>
        </p:nvSpPr>
        <p:spPr>
          <a:xfrm>
            <a:off x="3629422" y="4603109"/>
            <a:ext cx="4863689" cy="75188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5" name="TextBox 34">
            <a:extLst>
              <a:ext uri="{FF2B5EF4-FFF2-40B4-BE49-F238E27FC236}">
                <a16:creationId xmlns:a16="http://schemas.microsoft.com/office/drawing/2014/main" id="{75AE2224-BAE5-4B98-B0BC-009373D5DB20}"/>
              </a:ext>
            </a:extLst>
          </p:cNvPr>
          <p:cNvSpPr txBox="1"/>
          <p:nvPr/>
        </p:nvSpPr>
        <p:spPr>
          <a:xfrm>
            <a:off x="3747769" y="4669612"/>
            <a:ext cx="4663441" cy="584775"/>
          </a:xfrm>
          <a:prstGeom prst="rect">
            <a:avLst/>
          </a:prstGeom>
          <a:noFill/>
        </p:spPr>
        <p:txBody>
          <a:bodyPr wrap="square" rtlCol="0">
            <a:spAutoFit/>
          </a:bodyPr>
          <a:lstStyle/>
          <a:p>
            <a:r>
              <a:rPr lang="en-US" sz="1600" dirty="0">
                <a:latin typeface="Arial" panose="020B0604020202020204" pitchFamily="34" charset="0"/>
              </a:rPr>
              <a:t>If you see a red flag (a warning sign or a sense something is “off”), take immediate action.</a:t>
            </a:r>
          </a:p>
        </p:txBody>
      </p:sp>
      <p:sp>
        <p:nvSpPr>
          <p:cNvPr id="36" name="TextBox 35"/>
          <p:cNvSpPr txBox="1"/>
          <p:nvPr/>
        </p:nvSpPr>
        <p:spPr>
          <a:xfrm>
            <a:off x="831257" y="3012114"/>
            <a:ext cx="3498955" cy="1200329"/>
          </a:xfrm>
          <a:prstGeom prst="rect">
            <a:avLst/>
          </a:prstGeom>
          <a:noFill/>
        </p:spPr>
        <p:txBody>
          <a:bodyPr wrap="square" rtlCol="0">
            <a:spAutoFit/>
          </a:bodyPr>
          <a:lstStyle/>
          <a:p>
            <a:pPr marL="742950" lvl="1" indent="-285750">
              <a:buFont typeface="Arial" panose="020B0604020202020204" pitchFamily="34" charset="0"/>
              <a:buChar char="•"/>
            </a:pPr>
            <a:r>
              <a:rPr lang="en-US" dirty="0">
                <a:solidFill>
                  <a:schemeClr val="bg1"/>
                </a:solidFill>
              </a:rPr>
              <a:t>Talking about death</a:t>
            </a:r>
          </a:p>
          <a:p>
            <a:pPr marL="742950" lvl="1" indent="-285750">
              <a:buFont typeface="Arial" panose="020B0604020202020204" pitchFamily="34" charset="0"/>
              <a:buChar char="•"/>
            </a:pPr>
            <a:r>
              <a:rPr lang="en-US" dirty="0">
                <a:solidFill>
                  <a:schemeClr val="bg1"/>
                </a:solidFill>
              </a:rPr>
              <a:t>Giving belongings away</a:t>
            </a:r>
          </a:p>
          <a:p>
            <a:pPr marL="742950" lvl="1" indent="-285750">
              <a:buFont typeface="Arial" panose="020B0604020202020204" pitchFamily="34" charset="0"/>
              <a:buChar char="•"/>
            </a:pPr>
            <a:r>
              <a:rPr lang="en-US" dirty="0">
                <a:solidFill>
                  <a:schemeClr val="bg1"/>
                </a:solidFill>
              </a:rPr>
              <a:t>Talking about harming oneself</a:t>
            </a:r>
          </a:p>
        </p:txBody>
      </p:sp>
      <p:sp>
        <p:nvSpPr>
          <p:cNvPr id="37" name="TextBox 36"/>
          <p:cNvSpPr txBox="1"/>
          <p:nvPr/>
        </p:nvSpPr>
        <p:spPr>
          <a:xfrm>
            <a:off x="4561009" y="3056564"/>
            <a:ext cx="4352193" cy="646331"/>
          </a:xfrm>
          <a:prstGeom prst="rect">
            <a:avLst/>
          </a:prstGeom>
          <a:noFill/>
        </p:spPr>
        <p:txBody>
          <a:bodyPr wrap="square" rtlCol="0">
            <a:spAutoFit/>
          </a:bodyPr>
          <a:lstStyle/>
          <a:p>
            <a:pPr marL="742950" lvl="1" indent="-285750">
              <a:buFont typeface="Arial" panose="020B0604020202020204" pitchFamily="34" charset="0"/>
              <a:buChar char="•"/>
            </a:pPr>
            <a:r>
              <a:rPr lang="en-US" dirty="0">
                <a:solidFill>
                  <a:schemeClr val="bg1"/>
                </a:solidFill>
              </a:rPr>
              <a:t>Regularly isolating</a:t>
            </a:r>
          </a:p>
          <a:p>
            <a:pPr marL="742950" lvl="1" indent="-285750">
              <a:buFont typeface="Arial" panose="020B0604020202020204" pitchFamily="34" charset="0"/>
              <a:buChar char="•"/>
            </a:pPr>
            <a:r>
              <a:rPr lang="en-US" dirty="0">
                <a:solidFill>
                  <a:schemeClr val="bg1"/>
                </a:solidFill>
              </a:rPr>
              <a:t>Change in behavior</a:t>
            </a:r>
          </a:p>
        </p:txBody>
      </p:sp>
      <p:pic>
        <p:nvPicPr>
          <p:cNvPr id="38" name="Picture 3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040" y="42040"/>
            <a:ext cx="925065" cy="110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207674" y="186943"/>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3718" y="2111386"/>
            <a:ext cx="1029190" cy="1044887"/>
          </a:xfrm>
          <a:prstGeom prst="rect">
            <a:avLst/>
          </a:prstGeom>
        </p:spPr>
      </p:pic>
      <p:sp>
        <p:nvSpPr>
          <p:cNvPr id="2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2" name="Slide Number Placeholder 5"/>
          <p:cNvSpPr txBox="1">
            <a:spLocks/>
          </p:cNvSpPr>
          <p:nvPr/>
        </p:nvSpPr>
        <p:spPr>
          <a:xfrm>
            <a:off x="874947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14</a:t>
            </a:r>
          </a:p>
        </p:txBody>
      </p:sp>
      <p:sp>
        <p:nvSpPr>
          <p:cNvPr id="29" name="TextBox 28">
            <a:extLst>
              <a:ext uri="{FF2B5EF4-FFF2-40B4-BE49-F238E27FC236}">
                <a16:creationId xmlns:a16="http://schemas.microsoft.com/office/drawing/2014/main" id="{B1BBAAA3-40AA-4880-8FEC-24491274CE3A}"/>
              </a:ext>
            </a:extLst>
          </p:cNvPr>
          <p:cNvSpPr txBox="1"/>
          <p:nvPr/>
        </p:nvSpPr>
        <p:spPr>
          <a:xfrm>
            <a:off x="587063" y="2500173"/>
            <a:ext cx="3443245" cy="348813"/>
          </a:xfrm>
          <a:prstGeom prst="rect">
            <a:avLst/>
          </a:prstGeom>
          <a:noFill/>
        </p:spPr>
        <p:txBody>
          <a:bodyPr wrap="square" rtlCol="0">
            <a:spAutoFit/>
          </a:bodyPr>
          <a:lstStyle/>
          <a:p>
            <a:pPr algn="ctr">
              <a:lnSpc>
                <a:spcPts val="2000"/>
              </a:lnSpc>
            </a:pPr>
            <a:r>
              <a:rPr lang="en-US" sz="2000" b="1" dirty="0">
                <a:solidFill>
                  <a:schemeClr val="bg2"/>
                </a:solidFill>
                <a:latin typeface="Arial" panose="020B0604020202020204" pitchFamily="34" charset="0"/>
              </a:rPr>
              <a:t>WARNING</a:t>
            </a:r>
            <a:r>
              <a:rPr lang="en-US" sz="2000" b="1" dirty="0">
                <a:latin typeface="Arial" panose="020B0604020202020204" pitchFamily="34" charset="0"/>
              </a:rPr>
              <a:t> </a:t>
            </a:r>
            <a:r>
              <a:rPr lang="en-US" sz="2000" b="1" dirty="0">
                <a:solidFill>
                  <a:schemeClr val="bg2"/>
                </a:solidFill>
                <a:latin typeface="Arial" panose="020B0604020202020204" pitchFamily="34" charset="0"/>
              </a:rPr>
              <a:t>SIGNS</a:t>
            </a:r>
          </a:p>
        </p:txBody>
      </p:sp>
      <p:pic>
        <p:nvPicPr>
          <p:cNvPr id="2" name="Picture 8">
            <a:extLst>
              <a:ext uri="{FF2B5EF4-FFF2-40B4-BE49-F238E27FC236}">
                <a16:creationId xmlns:a16="http://schemas.microsoft.com/office/drawing/2014/main" id="{BD25FAC0-82A7-7622-1403-ABBDE65F227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a:extLst>
              <a:ext uri="{FF2B5EF4-FFF2-40B4-BE49-F238E27FC236}">
                <a16:creationId xmlns:a16="http://schemas.microsoft.com/office/drawing/2014/main" id="{412A277A-9242-68C8-7C72-BE0C51F79C0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F77F62F-DEDD-EE99-D847-8248F9A7A74F}"/>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6F04FF1A-6919-82D1-FA98-00D280ED2EC8}"/>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Suicide Warning Signs</a:t>
            </a:r>
          </a:p>
        </p:txBody>
      </p:sp>
      <p:grpSp>
        <p:nvGrpSpPr>
          <p:cNvPr id="6" name="Group 5">
            <a:extLst>
              <a:ext uri="{FF2B5EF4-FFF2-40B4-BE49-F238E27FC236}">
                <a16:creationId xmlns:a16="http://schemas.microsoft.com/office/drawing/2014/main" id="{5CC3B34E-5BA9-BEDE-4B26-3366DD0A34F3}"/>
              </a:ext>
            </a:extLst>
          </p:cNvPr>
          <p:cNvGrpSpPr/>
          <p:nvPr/>
        </p:nvGrpSpPr>
        <p:grpSpPr>
          <a:xfrm>
            <a:off x="131198" y="431"/>
            <a:ext cx="9015516" cy="1060759"/>
            <a:chOff x="131197" y="430"/>
            <a:chExt cx="9015516" cy="1060759"/>
          </a:xfrm>
        </p:grpSpPr>
        <p:pic>
          <p:nvPicPr>
            <p:cNvPr id="7" name="Picture 6" descr="Logo&#10;&#10;Description automatically generated">
              <a:extLst>
                <a:ext uri="{FF2B5EF4-FFF2-40B4-BE49-F238E27FC236}">
                  <a16:creationId xmlns:a16="http://schemas.microsoft.com/office/drawing/2014/main" id="{929611CA-B13A-7A49-62A9-79B07D6EF03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8" name="Picture 7" descr="Logo&#10;&#10;Description automatically generated">
              <a:extLst>
                <a:ext uri="{FF2B5EF4-FFF2-40B4-BE49-F238E27FC236}">
                  <a16:creationId xmlns:a16="http://schemas.microsoft.com/office/drawing/2014/main" id="{28A4F896-5D3F-514A-7E73-1A5E400471D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9" name="Picture 8">
            <a:extLst>
              <a:ext uri="{FF2B5EF4-FFF2-40B4-BE49-F238E27FC236}">
                <a16:creationId xmlns:a16="http://schemas.microsoft.com/office/drawing/2014/main" id="{09F2753F-8D24-AFE9-BFDB-BDE0C93AC7A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9483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9146642" cy="6475342"/>
          </a:xfrm>
          <a:prstGeom prst="rect">
            <a:avLst/>
          </a:prstGeom>
          <a:effectLst>
            <a:softEdge rad="0"/>
          </a:effectLst>
        </p:spPr>
      </p:pic>
      <p:sp>
        <p:nvSpPr>
          <p:cNvPr id="5" name="Rectangle 4">
            <a:extLst>
              <a:ext uri="{FF2B5EF4-FFF2-40B4-BE49-F238E27FC236}">
                <a16:creationId xmlns:a16="http://schemas.microsoft.com/office/drawing/2014/main" id="{87FC067E-4CA1-4630-BD0D-5CECEB200BAA}"/>
              </a:ext>
            </a:extLst>
          </p:cNvPr>
          <p:cNvSpPr/>
          <p:nvPr/>
        </p:nvSpPr>
        <p:spPr>
          <a:xfrm>
            <a:off x="4145881" y="1336641"/>
            <a:ext cx="4597400" cy="379351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8C70FC4-26E8-49C5-B347-A7D31823FA80}"/>
              </a:ext>
            </a:extLst>
          </p:cNvPr>
          <p:cNvSpPr/>
          <p:nvPr/>
        </p:nvSpPr>
        <p:spPr>
          <a:xfrm>
            <a:off x="669346" y="5130160"/>
            <a:ext cx="2946488" cy="106378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Rectangle 7">
            <a:extLst>
              <a:ext uri="{FF2B5EF4-FFF2-40B4-BE49-F238E27FC236}">
                <a16:creationId xmlns:a16="http://schemas.microsoft.com/office/drawing/2014/main" id="{A351DC50-1548-49EC-A704-D10136419C96}"/>
              </a:ext>
            </a:extLst>
          </p:cNvPr>
          <p:cNvSpPr/>
          <p:nvPr/>
        </p:nvSpPr>
        <p:spPr>
          <a:xfrm>
            <a:off x="650841" y="1336641"/>
            <a:ext cx="2992298" cy="343826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Rectangle 8">
            <a:extLst>
              <a:ext uri="{FF2B5EF4-FFF2-40B4-BE49-F238E27FC236}">
                <a16:creationId xmlns:a16="http://schemas.microsoft.com/office/drawing/2014/main" id="{C8EF35D0-D153-48D4-99BB-511E0F364B8C}"/>
              </a:ext>
            </a:extLst>
          </p:cNvPr>
          <p:cNvSpPr/>
          <p:nvPr/>
        </p:nvSpPr>
        <p:spPr>
          <a:xfrm>
            <a:off x="4281818" y="1192021"/>
            <a:ext cx="2513283" cy="303987"/>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Rectangle 9">
            <a:extLst>
              <a:ext uri="{FF2B5EF4-FFF2-40B4-BE49-F238E27FC236}">
                <a16:creationId xmlns:a16="http://schemas.microsoft.com/office/drawing/2014/main" id="{ECA9A8C6-8A1F-4FC9-93A7-2B3BF684594F}"/>
              </a:ext>
            </a:extLst>
          </p:cNvPr>
          <p:cNvSpPr/>
          <p:nvPr/>
        </p:nvSpPr>
        <p:spPr>
          <a:xfrm>
            <a:off x="3971167" y="1192021"/>
            <a:ext cx="335584" cy="3039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Rectangle 10">
            <a:extLst>
              <a:ext uri="{FF2B5EF4-FFF2-40B4-BE49-F238E27FC236}">
                <a16:creationId xmlns:a16="http://schemas.microsoft.com/office/drawing/2014/main" id="{BCAB2DC6-3ED1-4502-AE55-BA9B71990903}"/>
              </a:ext>
            </a:extLst>
          </p:cNvPr>
          <p:cNvSpPr/>
          <p:nvPr/>
        </p:nvSpPr>
        <p:spPr>
          <a:xfrm>
            <a:off x="825970" y="4989343"/>
            <a:ext cx="2697270" cy="30560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Rectangle 11">
            <a:extLst>
              <a:ext uri="{FF2B5EF4-FFF2-40B4-BE49-F238E27FC236}">
                <a16:creationId xmlns:a16="http://schemas.microsoft.com/office/drawing/2014/main" id="{BB078DD1-8353-48F3-9FB3-B1701273D1C8}"/>
              </a:ext>
            </a:extLst>
          </p:cNvPr>
          <p:cNvSpPr/>
          <p:nvPr/>
        </p:nvSpPr>
        <p:spPr>
          <a:xfrm>
            <a:off x="515319" y="4988006"/>
            <a:ext cx="335584" cy="30560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Rectangle 12">
            <a:extLst>
              <a:ext uri="{FF2B5EF4-FFF2-40B4-BE49-F238E27FC236}">
                <a16:creationId xmlns:a16="http://schemas.microsoft.com/office/drawing/2014/main" id="{95BF1A1A-1F8B-4CF7-BB40-4126111C00D7}"/>
              </a:ext>
            </a:extLst>
          </p:cNvPr>
          <p:cNvSpPr/>
          <p:nvPr/>
        </p:nvSpPr>
        <p:spPr>
          <a:xfrm>
            <a:off x="840415" y="1187665"/>
            <a:ext cx="1757761" cy="30560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4" name="TextBox 13">
            <a:extLst>
              <a:ext uri="{FF2B5EF4-FFF2-40B4-BE49-F238E27FC236}">
                <a16:creationId xmlns:a16="http://schemas.microsoft.com/office/drawing/2014/main" id="{A77508E9-F2A3-40F0-88A9-0D542466E126}"/>
              </a:ext>
            </a:extLst>
          </p:cNvPr>
          <p:cNvSpPr txBox="1"/>
          <p:nvPr/>
        </p:nvSpPr>
        <p:spPr>
          <a:xfrm>
            <a:off x="823254" y="1234649"/>
            <a:ext cx="1710725" cy="284693"/>
          </a:xfrm>
          <a:prstGeom prst="rect">
            <a:avLst/>
          </a:prstGeom>
          <a:noFill/>
        </p:spPr>
        <p:txBody>
          <a:bodyPr wrap="none" rtlCol="0">
            <a:spAutoFit/>
          </a:bodyPr>
          <a:lstStyle/>
          <a:p>
            <a:pPr>
              <a:lnSpc>
                <a:spcPts val="1500"/>
              </a:lnSpc>
            </a:pPr>
            <a:r>
              <a:rPr lang="en-US" sz="1600" dirty="0">
                <a:solidFill>
                  <a:schemeClr val="bg1"/>
                </a:solidFill>
                <a:latin typeface="Arial" panose="020B0604020202020204" pitchFamily="34" charset="0"/>
              </a:rPr>
              <a:t>Local Resources</a:t>
            </a:r>
          </a:p>
        </p:txBody>
      </p:sp>
      <p:sp>
        <p:nvSpPr>
          <p:cNvPr id="15" name="TextBox 14">
            <a:extLst>
              <a:ext uri="{FF2B5EF4-FFF2-40B4-BE49-F238E27FC236}">
                <a16:creationId xmlns:a16="http://schemas.microsoft.com/office/drawing/2014/main" id="{0D3A3EEC-FF22-44CC-908F-8CF3585311D0}"/>
              </a:ext>
            </a:extLst>
          </p:cNvPr>
          <p:cNvSpPr txBox="1"/>
          <p:nvPr/>
        </p:nvSpPr>
        <p:spPr>
          <a:xfrm>
            <a:off x="823655" y="4776874"/>
            <a:ext cx="2699585" cy="516103"/>
          </a:xfrm>
          <a:prstGeom prst="rect">
            <a:avLst/>
          </a:prstGeom>
          <a:noFill/>
        </p:spPr>
        <p:txBody>
          <a:bodyPr wrap="none" rtlCol="0">
            <a:spAutoFit/>
          </a:bodyPr>
          <a:lstStyle/>
          <a:p>
            <a:pPr>
              <a:lnSpc>
                <a:spcPts val="4000"/>
              </a:lnSpc>
            </a:pPr>
            <a:r>
              <a:rPr lang="en-US" sz="1200" dirty="0">
                <a:solidFill>
                  <a:schemeClr val="bg1"/>
                </a:solidFill>
                <a:latin typeface="Arial" panose="020B0604020202020204" pitchFamily="34" charset="0"/>
              </a:rPr>
              <a:t>OCONUS Emergency Services (911)</a:t>
            </a:r>
          </a:p>
        </p:txBody>
      </p:sp>
      <p:sp>
        <p:nvSpPr>
          <p:cNvPr id="16" name="TextBox 15">
            <a:extLst>
              <a:ext uri="{FF2B5EF4-FFF2-40B4-BE49-F238E27FC236}">
                <a16:creationId xmlns:a16="http://schemas.microsoft.com/office/drawing/2014/main" id="{234952AB-7460-4069-AEE3-73C6FA1D6D15}"/>
              </a:ext>
            </a:extLst>
          </p:cNvPr>
          <p:cNvSpPr txBox="1"/>
          <p:nvPr/>
        </p:nvSpPr>
        <p:spPr>
          <a:xfrm>
            <a:off x="4288975" y="1227342"/>
            <a:ext cx="2134651" cy="284693"/>
          </a:xfrm>
          <a:prstGeom prst="rect">
            <a:avLst/>
          </a:prstGeom>
          <a:noFill/>
        </p:spPr>
        <p:txBody>
          <a:bodyPr wrap="square" rtlCol="0">
            <a:spAutoFit/>
          </a:bodyPr>
          <a:lstStyle/>
          <a:p>
            <a:pPr>
              <a:lnSpc>
                <a:spcPts val="1500"/>
              </a:lnSpc>
            </a:pPr>
            <a:r>
              <a:rPr lang="en-US" sz="1600" dirty="0">
                <a:solidFill>
                  <a:schemeClr val="bg1"/>
                </a:solidFill>
                <a:latin typeface="Arial" panose="020B0604020202020204" pitchFamily="34" charset="0"/>
              </a:rPr>
              <a:t>Crisis Hotlines</a:t>
            </a:r>
          </a:p>
        </p:txBody>
      </p:sp>
      <p:sp>
        <p:nvSpPr>
          <p:cNvPr id="17" name="TextBox 16">
            <a:extLst>
              <a:ext uri="{FF2B5EF4-FFF2-40B4-BE49-F238E27FC236}">
                <a16:creationId xmlns:a16="http://schemas.microsoft.com/office/drawing/2014/main" id="{71FA6692-E047-45B9-8F09-306DF7E52A19}"/>
              </a:ext>
            </a:extLst>
          </p:cNvPr>
          <p:cNvSpPr txBox="1"/>
          <p:nvPr/>
        </p:nvSpPr>
        <p:spPr>
          <a:xfrm>
            <a:off x="722183" y="1512035"/>
            <a:ext cx="2893651" cy="3216265"/>
          </a:xfrm>
          <a:prstGeom prst="rect">
            <a:avLst/>
          </a:prstGeom>
          <a:noFill/>
        </p:spPr>
        <p:txBody>
          <a:bodyPr wrap="square" rtlCol="0">
            <a:spAutoFit/>
          </a:bodyPr>
          <a:lstStyle/>
          <a:p>
            <a:pPr marL="173038" indent="-173038">
              <a:spcBef>
                <a:spcPts val="600"/>
              </a:spcBef>
              <a:buFont typeface="Arial" panose="020B0604020202020204" pitchFamily="34" charset="0"/>
              <a:buChar char="•"/>
            </a:pPr>
            <a:r>
              <a:rPr lang="en-US" sz="1400" dirty="0">
                <a:latin typeface="Arial" panose="020B0604020202020204" pitchFamily="34" charset="0"/>
              </a:rPr>
              <a:t>Your chain of command _____________________</a:t>
            </a:r>
          </a:p>
          <a:p>
            <a:pPr marL="173038" indent="-173038">
              <a:spcBef>
                <a:spcPts val="600"/>
              </a:spcBef>
              <a:buFont typeface="Arial" panose="020B0604020202020204" pitchFamily="34" charset="0"/>
              <a:buChar char="•"/>
            </a:pPr>
            <a:r>
              <a:rPr lang="en-US" sz="1400" dirty="0">
                <a:latin typeface="Arial" panose="020B0604020202020204" pitchFamily="34" charset="0"/>
              </a:rPr>
              <a:t>Emergency Room _____________________</a:t>
            </a:r>
          </a:p>
          <a:p>
            <a:pPr marL="173038" indent="-173038">
              <a:spcBef>
                <a:spcPts val="600"/>
              </a:spcBef>
              <a:buFont typeface="Arial" panose="020B0604020202020204" pitchFamily="34" charset="0"/>
              <a:buChar char="•"/>
            </a:pPr>
            <a:r>
              <a:rPr lang="en-US" sz="1400" dirty="0">
                <a:latin typeface="Arial" panose="020B0604020202020204" pitchFamily="34" charset="0"/>
              </a:rPr>
              <a:t>Local Emergency Resources</a:t>
            </a:r>
          </a:p>
          <a:p>
            <a:pPr marL="630238" lvl="1" indent="-173038">
              <a:spcBef>
                <a:spcPts val="600"/>
              </a:spcBef>
              <a:buFont typeface="Arial" panose="020B0604020202020204" pitchFamily="34" charset="0"/>
              <a:buChar char="•"/>
            </a:pPr>
            <a:r>
              <a:rPr lang="en-US" sz="1400" dirty="0">
                <a:latin typeface="Arial" panose="020B0604020202020204" pitchFamily="34" charset="0"/>
              </a:rPr>
              <a:t>(Dial 9-1-1)</a:t>
            </a:r>
          </a:p>
          <a:p>
            <a:pPr marL="173038" indent="-173038">
              <a:spcBef>
                <a:spcPts val="600"/>
              </a:spcBef>
              <a:buFont typeface="Arial" panose="020B0604020202020204" pitchFamily="34" charset="0"/>
              <a:buChar char="•"/>
            </a:pPr>
            <a:r>
              <a:rPr lang="en-US" sz="1400" dirty="0">
                <a:latin typeface="Arial" panose="020B0604020202020204" pitchFamily="34" charset="0"/>
              </a:rPr>
              <a:t>Military Police _____________________</a:t>
            </a:r>
          </a:p>
          <a:p>
            <a:pPr marL="173038" indent="-173038">
              <a:spcBef>
                <a:spcPts val="600"/>
              </a:spcBef>
              <a:buFont typeface="Arial" panose="020B0604020202020204" pitchFamily="34" charset="0"/>
              <a:buChar char="•"/>
            </a:pPr>
            <a:r>
              <a:rPr lang="en-US" sz="1400" dirty="0">
                <a:latin typeface="Arial" panose="020B0604020202020204" pitchFamily="34" charset="0"/>
              </a:rPr>
              <a:t>Civilian Police _____________________</a:t>
            </a:r>
          </a:p>
          <a:p>
            <a:pPr marL="173038" indent="-173038">
              <a:spcBef>
                <a:spcPts val="600"/>
              </a:spcBef>
              <a:buFont typeface="Arial" panose="020B0604020202020204" pitchFamily="34" charset="0"/>
              <a:buChar char="•"/>
            </a:pPr>
            <a:r>
              <a:rPr lang="en-US" sz="1400" dirty="0">
                <a:latin typeface="Arial" panose="020B0604020202020204" pitchFamily="34" charset="0"/>
              </a:rPr>
              <a:t>ACE-SI</a:t>
            </a:r>
          </a:p>
          <a:p>
            <a:pPr>
              <a:spcBef>
                <a:spcPts val="600"/>
              </a:spcBef>
              <a:tabLst>
                <a:tab pos="166688" algn="l"/>
              </a:tabLst>
            </a:pPr>
            <a:r>
              <a:rPr lang="en-US" sz="1400" dirty="0">
                <a:latin typeface="Arial" panose="020B0604020202020204" pitchFamily="34" charset="0"/>
              </a:rPr>
              <a:t> 	_____________________</a:t>
            </a:r>
          </a:p>
        </p:txBody>
      </p:sp>
      <p:sp>
        <p:nvSpPr>
          <p:cNvPr id="18" name="TextBox 17">
            <a:extLst>
              <a:ext uri="{FF2B5EF4-FFF2-40B4-BE49-F238E27FC236}">
                <a16:creationId xmlns:a16="http://schemas.microsoft.com/office/drawing/2014/main" id="{FD866756-9B3C-4B92-B746-DD6765F6C288}"/>
              </a:ext>
            </a:extLst>
          </p:cNvPr>
          <p:cNvSpPr txBox="1"/>
          <p:nvPr/>
        </p:nvSpPr>
        <p:spPr>
          <a:xfrm>
            <a:off x="889698" y="5330666"/>
            <a:ext cx="2609467" cy="738664"/>
          </a:xfrm>
          <a:prstGeom prst="rect">
            <a:avLst/>
          </a:prstGeom>
          <a:noFill/>
        </p:spPr>
        <p:txBody>
          <a:bodyPr wrap="square" rtlCol="0">
            <a:spAutoFit/>
          </a:bodyPr>
          <a:lstStyle/>
          <a:p>
            <a:pPr marL="173038" indent="-173038">
              <a:buFont typeface="Arial" panose="020B0604020202020204" pitchFamily="34" charset="0"/>
              <a:buChar char="•"/>
            </a:pPr>
            <a:r>
              <a:rPr lang="en-US" sz="1400" dirty="0">
                <a:latin typeface="Arial" panose="020B0604020202020204" pitchFamily="34" charset="0"/>
              </a:rPr>
              <a:t>Germany: Dial 112</a:t>
            </a:r>
          </a:p>
          <a:p>
            <a:pPr marL="173038" indent="-173038">
              <a:buFont typeface="Arial" panose="020B0604020202020204" pitchFamily="34" charset="0"/>
              <a:buChar char="•"/>
            </a:pPr>
            <a:r>
              <a:rPr lang="en-US" sz="1400" dirty="0">
                <a:latin typeface="Arial" panose="020B0604020202020204" pitchFamily="34" charset="0"/>
              </a:rPr>
              <a:t>Italy: Dial 112,118</a:t>
            </a:r>
          </a:p>
          <a:p>
            <a:pPr marL="173038" indent="-173038">
              <a:buFont typeface="Arial" panose="020B0604020202020204" pitchFamily="34" charset="0"/>
              <a:buChar char="•"/>
            </a:pPr>
            <a:r>
              <a:rPr lang="en-US" sz="1400" dirty="0">
                <a:latin typeface="Arial" panose="020B0604020202020204" pitchFamily="34" charset="0"/>
              </a:rPr>
              <a:t>South Korea: Dial 119</a:t>
            </a:r>
          </a:p>
        </p:txBody>
      </p:sp>
      <p:sp>
        <p:nvSpPr>
          <p:cNvPr id="21" name="Rectangle 20">
            <a:extLst>
              <a:ext uri="{FF2B5EF4-FFF2-40B4-BE49-F238E27FC236}">
                <a16:creationId xmlns:a16="http://schemas.microsoft.com/office/drawing/2014/main" id="{AA089889-4033-4A1A-8617-508942819D63}"/>
              </a:ext>
            </a:extLst>
          </p:cNvPr>
          <p:cNvSpPr/>
          <p:nvPr/>
        </p:nvSpPr>
        <p:spPr>
          <a:xfrm>
            <a:off x="504831" y="1187665"/>
            <a:ext cx="335584" cy="30560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23" name="Picture 2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040" y="42040"/>
            <a:ext cx="925065" cy="110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207674" y="186943"/>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CUI</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Slide Number Placeholder 5"/>
          <p:cNvSpPr txBox="1">
            <a:spLocks/>
          </p:cNvSpPr>
          <p:nvPr/>
        </p:nvSpPr>
        <p:spPr>
          <a:xfrm>
            <a:off x="8743281"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15</a:t>
            </a:r>
          </a:p>
        </p:txBody>
      </p:sp>
      <p:pic>
        <p:nvPicPr>
          <p:cNvPr id="34" name="Picture 8">
            <a:extLst>
              <a:ext uri="{FF2B5EF4-FFF2-40B4-BE49-F238E27FC236}">
                <a16:creationId xmlns:a16="http://schemas.microsoft.com/office/drawing/2014/main" id="{76A0364B-803C-0BE4-5396-47D63ECC95A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8">
            <a:extLst>
              <a:ext uri="{FF2B5EF4-FFF2-40B4-BE49-F238E27FC236}">
                <a16:creationId xmlns:a16="http://schemas.microsoft.com/office/drawing/2014/main" id="{E7FD11AA-B811-6BEB-D249-23873A8EF88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a:extLst>
              <a:ext uri="{FF2B5EF4-FFF2-40B4-BE49-F238E27FC236}">
                <a16:creationId xmlns:a16="http://schemas.microsoft.com/office/drawing/2014/main" id="{932E984C-9E1D-431D-9C01-1B10C18D81E1}"/>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3">
            <a:extLst>
              <a:ext uri="{FF2B5EF4-FFF2-40B4-BE49-F238E27FC236}">
                <a16:creationId xmlns:a16="http://schemas.microsoft.com/office/drawing/2014/main" id="{5EDE1E1A-D05F-8041-0E80-BD6CA97EF468}"/>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Emergency Resources</a:t>
            </a:r>
          </a:p>
        </p:txBody>
      </p:sp>
      <p:grpSp>
        <p:nvGrpSpPr>
          <p:cNvPr id="38" name="Group 37">
            <a:extLst>
              <a:ext uri="{FF2B5EF4-FFF2-40B4-BE49-F238E27FC236}">
                <a16:creationId xmlns:a16="http://schemas.microsoft.com/office/drawing/2014/main" id="{5C0A442C-95E0-0065-72F3-454CA685B65B}"/>
              </a:ext>
            </a:extLst>
          </p:cNvPr>
          <p:cNvGrpSpPr/>
          <p:nvPr/>
        </p:nvGrpSpPr>
        <p:grpSpPr>
          <a:xfrm>
            <a:off x="131198" y="431"/>
            <a:ext cx="9015516" cy="1060759"/>
            <a:chOff x="131197" y="430"/>
            <a:chExt cx="9015516" cy="1060759"/>
          </a:xfrm>
        </p:grpSpPr>
        <p:pic>
          <p:nvPicPr>
            <p:cNvPr id="39" name="Picture 38" descr="Logo&#10;&#10;Description automatically generated">
              <a:extLst>
                <a:ext uri="{FF2B5EF4-FFF2-40B4-BE49-F238E27FC236}">
                  <a16:creationId xmlns:a16="http://schemas.microsoft.com/office/drawing/2014/main" id="{D77C8E07-110D-BA16-9B7B-224FAF410F1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40" name="Picture 39" descr="Logo&#10;&#10;Description automatically generated">
              <a:extLst>
                <a:ext uri="{FF2B5EF4-FFF2-40B4-BE49-F238E27FC236}">
                  <a16:creationId xmlns:a16="http://schemas.microsoft.com/office/drawing/2014/main" id="{7178D6E6-62E1-84E4-007B-FE6AAF2946E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41" name="Picture 8">
            <a:extLst>
              <a:ext uri="{FF2B5EF4-FFF2-40B4-BE49-F238E27FC236}">
                <a16:creationId xmlns:a16="http://schemas.microsoft.com/office/drawing/2014/main" id="{1AC32D2C-0583-3206-6972-E2CAFF7270D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BE94D78-AA9A-76A6-34B8-51EE449B6EB5}"/>
              </a:ext>
            </a:extLst>
          </p:cNvPr>
          <p:cNvSpPr txBox="1"/>
          <p:nvPr/>
        </p:nvSpPr>
        <p:spPr>
          <a:xfrm>
            <a:off x="4211749" y="1578914"/>
            <a:ext cx="4416932" cy="3600986"/>
          </a:xfrm>
          <a:prstGeom prst="rect">
            <a:avLst/>
          </a:prstGeom>
          <a:noFill/>
        </p:spPr>
        <p:txBody>
          <a:bodyPr wrap="square" rtlCol="0">
            <a:spAutoFit/>
          </a:bodyPr>
          <a:lstStyle/>
          <a:p>
            <a:pPr marL="112713" indent="-112713">
              <a:spcAft>
                <a:spcPts val="600"/>
              </a:spcAft>
              <a:buFont typeface="Arial" panose="020B0604020202020204" pitchFamily="34" charset="0"/>
              <a:buChar char="•"/>
            </a:pPr>
            <a:r>
              <a:rPr lang="en-US" sz="1400" dirty="0">
                <a:latin typeface="Arial" panose="020B0604020202020204" pitchFamily="34" charset="0"/>
              </a:rPr>
              <a:t>Military/Veterans Crisis Line:</a:t>
            </a:r>
          </a:p>
          <a:p>
            <a:pPr marL="690563" lvl="2" indent="-120650">
              <a:spcAft>
                <a:spcPts val="600"/>
              </a:spcAft>
              <a:buFont typeface="Arial" panose="020B0604020202020204" pitchFamily="34" charset="0"/>
              <a:buChar char="•"/>
            </a:pPr>
            <a:r>
              <a:rPr lang="en-US" sz="1400" dirty="0">
                <a:latin typeface="Arial" panose="020B0604020202020204" pitchFamily="34" charset="0"/>
              </a:rPr>
              <a:t>North America: Dial 988, Press 1 </a:t>
            </a:r>
          </a:p>
          <a:p>
            <a:pPr marL="1147763" lvl="3" indent="-120650">
              <a:spcAft>
                <a:spcPts val="600"/>
              </a:spcAft>
              <a:buFont typeface="Arial" panose="020B0604020202020204" pitchFamily="34" charset="0"/>
              <a:buChar char="•"/>
            </a:pPr>
            <a:r>
              <a:rPr lang="en-US" sz="1400" dirty="0">
                <a:latin typeface="Arial" panose="020B0604020202020204" pitchFamily="34" charset="0"/>
              </a:rPr>
              <a:t>Text: 838255</a:t>
            </a:r>
          </a:p>
          <a:p>
            <a:pPr marL="690563" lvl="2" indent="-120650">
              <a:spcAft>
                <a:spcPts val="600"/>
              </a:spcAft>
              <a:buFont typeface="Arial" panose="020B0604020202020204" pitchFamily="34" charset="0"/>
              <a:buChar char="•"/>
            </a:pPr>
            <a:r>
              <a:rPr lang="en-US" sz="1400" dirty="0">
                <a:latin typeface="Arial" panose="020B0604020202020204" pitchFamily="34" charset="0"/>
              </a:rPr>
              <a:t>Europe: 00800 1-273-8255 or DSN 118</a:t>
            </a:r>
          </a:p>
          <a:p>
            <a:pPr marL="690563" lvl="2" indent="-120650">
              <a:spcAft>
                <a:spcPts val="600"/>
              </a:spcAft>
              <a:buFont typeface="Arial" panose="020B0604020202020204" pitchFamily="34" charset="0"/>
              <a:buChar char="•"/>
            </a:pPr>
            <a:r>
              <a:rPr lang="en-US" sz="1400" dirty="0">
                <a:latin typeface="Arial" panose="020B0604020202020204" pitchFamily="34" charset="0"/>
              </a:rPr>
              <a:t>Korea: 0808-555-118 or DSN 118</a:t>
            </a:r>
            <a:endParaRPr lang="en-US" sz="1200" dirty="0">
              <a:solidFill>
                <a:schemeClr val="bg1"/>
              </a:solidFill>
              <a:latin typeface="Arial" panose="020B0604020202020204" pitchFamily="34" charset="0"/>
            </a:endParaRPr>
          </a:p>
          <a:p>
            <a:pPr marL="112713" indent="-112713">
              <a:spcBef>
                <a:spcPts val="600"/>
              </a:spcBef>
              <a:spcAft>
                <a:spcPts val="600"/>
              </a:spcAft>
              <a:buFont typeface="Arial" panose="020B0604020202020204" pitchFamily="34" charset="0"/>
              <a:buChar char="•"/>
            </a:pPr>
            <a:r>
              <a:rPr lang="en-US" sz="1400" dirty="0">
                <a:latin typeface="Arial" panose="020B0604020202020204" pitchFamily="34" charset="0"/>
              </a:rPr>
              <a:t>Veterans Crisis Line Online Chat: www.veteranscrisisline.net/chat</a:t>
            </a:r>
          </a:p>
          <a:p>
            <a:pPr marL="112713" indent="-112713">
              <a:spcBef>
                <a:spcPts val="600"/>
              </a:spcBef>
              <a:spcAft>
                <a:spcPts val="600"/>
              </a:spcAft>
              <a:buFont typeface="Arial" panose="020B0604020202020204" pitchFamily="34" charset="0"/>
              <a:buChar char="•"/>
            </a:pPr>
            <a:r>
              <a:rPr lang="en-US" sz="1400" dirty="0">
                <a:latin typeface="Arial" panose="020B0604020202020204" pitchFamily="34" charset="0"/>
              </a:rPr>
              <a:t>Lifeline Crisis Chat: www.crisischat.org</a:t>
            </a:r>
          </a:p>
          <a:p>
            <a:pPr marL="112713" indent="-112713">
              <a:spcBef>
                <a:spcPts val="600"/>
              </a:spcBef>
              <a:spcAft>
                <a:spcPts val="600"/>
              </a:spcAft>
              <a:buFont typeface="Arial" panose="020B0604020202020204" pitchFamily="34" charset="0"/>
              <a:buChar char="•"/>
            </a:pPr>
            <a:r>
              <a:rPr lang="en-US" sz="1400" dirty="0">
                <a:latin typeface="Arial" panose="020B0604020202020204" pitchFamily="34" charset="0"/>
              </a:rPr>
              <a:t>National Suicide Prevention Lifeline:</a:t>
            </a:r>
            <a:br>
              <a:rPr lang="en-US" sz="1400" dirty="0">
                <a:latin typeface="Arial" panose="020B0604020202020204" pitchFamily="34" charset="0"/>
              </a:rPr>
            </a:br>
            <a:r>
              <a:rPr lang="en-US" sz="1400" dirty="0">
                <a:latin typeface="Arial" panose="020B0604020202020204" pitchFamily="34" charset="0"/>
              </a:rPr>
              <a:t>1-800-273-TALK (8255). Press 1</a:t>
            </a:r>
          </a:p>
          <a:p>
            <a:pPr marL="112713" indent="-112713">
              <a:spcBef>
                <a:spcPts val="600"/>
              </a:spcBef>
              <a:spcAft>
                <a:spcPts val="600"/>
              </a:spcAft>
              <a:buFont typeface="Arial" panose="020B0604020202020204" pitchFamily="34" charset="0"/>
              <a:buChar char="•"/>
            </a:pPr>
            <a:r>
              <a:rPr lang="en-US" sz="1400" dirty="0">
                <a:latin typeface="Arial" panose="020B0604020202020204" pitchFamily="34" charset="0"/>
              </a:rPr>
              <a:t>Suicide Hotlines (by State): http://www.suicide.org/suicide-hotlines.html</a:t>
            </a:r>
          </a:p>
        </p:txBody>
      </p:sp>
      <p:sp>
        <p:nvSpPr>
          <p:cNvPr id="45" name="Rectangle 44">
            <a:extLst>
              <a:ext uri="{FF2B5EF4-FFF2-40B4-BE49-F238E27FC236}">
                <a16:creationId xmlns:a16="http://schemas.microsoft.com/office/drawing/2014/main" id="{1535034F-B8EA-99E9-CFEF-506956314581}"/>
              </a:ext>
            </a:extLst>
          </p:cNvPr>
          <p:cNvSpPr/>
          <p:nvPr/>
        </p:nvSpPr>
        <p:spPr>
          <a:xfrm>
            <a:off x="648341" y="1496381"/>
            <a:ext cx="2994811" cy="47018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8F824979-D2D9-96B0-7EE0-C9B730CCDB06}"/>
              </a:ext>
            </a:extLst>
          </p:cNvPr>
          <p:cNvSpPr txBox="1"/>
          <p:nvPr/>
        </p:nvSpPr>
        <p:spPr>
          <a:xfrm>
            <a:off x="711354" y="1586127"/>
            <a:ext cx="2855029"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200" dirty="0">
                <a:cs typeface="Arial"/>
              </a:rPr>
              <a:t>Chain of Command</a:t>
            </a:r>
          </a:p>
          <a:p>
            <a:pPr marL="285750" indent="-285750">
              <a:buFont typeface="Arial"/>
              <a:buChar char="•"/>
            </a:pPr>
            <a:r>
              <a:rPr lang="en-US" sz="1200" dirty="0">
                <a:cs typeface="Arial"/>
              </a:rPr>
              <a:t>Chaplain</a:t>
            </a:r>
          </a:p>
          <a:p>
            <a:pPr marL="742950" lvl="1" indent="-285750">
              <a:buFont typeface="Courier New"/>
              <a:buChar char="o"/>
            </a:pPr>
            <a:r>
              <a:rPr lang="en-US" sz="1200" dirty="0">
                <a:cs typeface="Arial"/>
              </a:rPr>
              <a:t>Unit</a:t>
            </a:r>
          </a:p>
          <a:p>
            <a:pPr marL="742950" lvl="1" indent="-285750">
              <a:buFont typeface="Courier New"/>
              <a:buChar char="o"/>
            </a:pPr>
            <a:r>
              <a:rPr lang="en-US" sz="1200" dirty="0">
                <a:cs typeface="Arial"/>
              </a:rPr>
              <a:t>State: 801-716-9036</a:t>
            </a:r>
          </a:p>
          <a:p>
            <a:pPr marL="285750" indent="-285750">
              <a:buFont typeface="Arial"/>
              <a:buChar char="•"/>
            </a:pPr>
            <a:r>
              <a:rPr lang="en-US" sz="1200" dirty="0">
                <a:cs typeface="Arial"/>
              </a:rPr>
              <a:t>911 (also have Social Workers)</a:t>
            </a:r>
          </a:p>
          <a:p>
            <a:pPr marL="285750" indent="-285750">
              <a:buFont typeface="Arial"/>
              <a:buChar char="•"/>
            </a:pPr>
            <a:r>
              <a:rPr lang="en-US" sz="1200" dirty="0" err="1">
                <a:cs typeface="Arial"/>
              </a:rPr>
              <a:t>SafeUT</a:t>
            </a:r>
            <a:endParaRPr lang="en-US" sz="1200" dirty="0">
              <a:cs typeface="Arial"/>
            </a:endParaRPr>
          </a:p>
          <a:p>
            <a:pPr marL="285750" indent="-285750">
              <a:buFont typeface="Arial"/>
              <a:buChar char="•"/>
            </a:pPr>
            <a:r>
              <a:rPr lang="en-US" sz="1200" dirty="0">
                <a:cs typeface="Arial"/>
              </a:rPr>
              <a:t>Huntsman: 801-587-3000</a:t>
            </a:r>
          </a:p>
          <a:p>
            <a:pPr marL="742950" lvl="1" indent="-285750">
              <a:buFont typeface="Courier New"/>
              <a:buChar char="o"/>
            </a:pPr>
            <a:r>
              <a:rPr lang="en-US" sz="1200" dirty="0">
                <a:cs typeface="Arial"/>
              </a:rPr>
              <a:t>(Mobile Crisis Response Team)</a:t>
            </a:r>
          </a:p>
          <a:p>
            <a:pPr marL="285750" indent="-285750">
              <a:buFont typeface="Arial"/>
              <a:buChar char="•"/>
            </a:pPr>
            <a:r>
              <a:rPr lang="en-US" sz="1200" dirty="0">
                <a:cs typeface="Arial"/>
              </a:rPr>
              <a:t>Psychological Health</a:t>
            </a:r>
          </a:p>
          <a:p>
            <a:pPr marL="742950" lvl="1" indent="-285750">
              <a:buFont typeface="Courier New"/>
              <a:buChar char="o"/>
            </a:pPr>
            <a:r>
              <a:rPr lang="en-US" sz="1200" dirty="0">
                <a:cs typeface="Arial"/>
              </a:rPr>
              <a:t>Sarah Larmore: </a:t>
            </a:r>
            <a:br>
              <a:rPr lang="en-US" sz="1200" dirty="0">
                <a:cs typeface="Arial"/>
              </a:rPr>
            </a:br>
            <a:r>
              <a:rPr lang="en-US" sz="1200" dirty="0">
                <a:cs typeface="Arial"/>
              </a:rPr>
              <a:t>801-716-9009</a:t>
            </a:r>
          </a:p>
          <a:p>
            <a:pPr marL="742950" lvl="1" indent="-285750">
              <a:buFont typeface="Courier New"/>
              <a:buChar char="o"/>
            </a:pPr>
            <a:r>
              <a:rPr lang="en-US" sz="1200" dirty="0">
                <a:cs typeface="Arial"/>
              </a:rPr>
              <a:t>Aaron Baxter</a:t>
            </a:r>
            <a:br>
              <a:rPr lang="en-US" sz="1200" dirty="0">
                <a:cs typeface="Arial"/>
              </a:rPr>
            </a:br>
            <a:r>
              <a:rPr lang="en-US" sz="1200" dirty="0">
                <a:cs typeface="Arial"/>
              </a:rPr>
              <a:t>801-716-9068</a:t>
            </a:r>
          </a:p>
          <a:p>
            <a:pPr marL="742950" lvl="1" indent="-285750">
              <a:buFont typeface="Courier New"/>
              <a:buChar char="o"/>
            </a:pPr>
            <a:r>
              <a:rPr lang="en-US" sz="1200" dirty="0">
                <a:cs typeface="Arial"/>
              </a:rPr>
              <a:t>DPH Crisis Line (Business Hours) 801-432-4367</a:t>
            </a:r>
          </a:p>
          <a:p>
            <a:pPr marL="285750" indent="-285750">
              <a:buFont typeface="Arial"/>
              <a:buChar char="•"/>
            </a:pPr>
            <a:r>
              <a:rPr lang="en-US" sz="1200" dirty="0">
                <a:cs typeface="Arial"/>
              </a:rPr>
              <a:t>Sexual Assault Response</a:t>
            </a:r>
          </a:p>
          <a:p>
            <a:pPr marL="742950" lvl="1" indent="-285750">
              <a:buFont typeface="Courier New"/>
              <a:buChar char="o"/>
            </a:pPr>
            <a:r>
              <a:rPr lang="en-US" sz="1200" dirty="0">
                <a:cs typeface="Arial"/>
              </a:rPr>
              <a:t>Andrew </a:t>
            </a:r>
            <a:r>
              <a:rPr lang="en-US" sz="1200" dirty="0" err="1">
                <a:cs typeface="Arial"/>
              </a:rPr>
              <a:t>Kalinen</a:t>
            </a:r>
            <a:r>
              <a:rPr lang="en-US" sz="1200" dirty="0">
                <a:cs typeface="Arial"/>
              </a:rPr>
              <a:t>: </a:t>
            </a:r>
            <a:br>
              <a:rPr lang="en-US" sz="1200" dirty="0">
                <a:cs typeface="Arial"/>
              </a:rPr>
            </a:br>
            <a:r>
              <a:rPr lang="en-US" sz="1200" dirty="0">
                <a:cs typeface="Arial"/>
              </a:rPr>
              <a:t>801-716-9254</a:t>
            </a:r>
          </a:p>
          <a:p>
            <a:pPr marL="285750" indent="-285750">
              <a:buFont typeface="Arial"/>
              <a:buChar char="•"/>
            </a:pPr>
            <a:r>
              <a:rPr lang="en-US" sz="1200" dirty="0">
                <a:cs typeface="Arial"/>
              </a:rPr>
              <a:t>988</a:t>
            </a:r>
          </a:p>
        </p:txBody>
      </p:sp>
    </p:spTree>
    <p:extLst>
      <p:ext uri="{BB962C8B-B14F-4D97-AF65-F5344CB8AC3E}">
        <p14:creationId xmlns:p14="http://schemas.microsoft.com/office/powerpoint/2010/main" val="1054680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8003" y="1178732"/>
            <a:ext cx="7071823" cy="3988087"/>
          </a:xfrm>
          <a:prstGeom prst="rect">
            <a:avLst/>
          </a:prstGeom>
        </p:spPr>
      </p:pic>
      <p:sp>
        <p:nvSpPr>
          <p:cNvPr id="45" name="TextBox 44"/>
          <p:cNvSpPr txBox="1"/>
          <p:nvPr/>
        </p:nvSpPr>
        <p:spPr>
          <a:xfrm>
            <a:off x="1323944" y="3315646"/>
            <a:ext cx="1793733" cy="1477328"/>
          </a:xfrm>
          <a:prstGeom prst="rect">
            <a:avLst/>
          </a:prstGeom>
          <a:noFill/>
        </p:spPr>
        <p:txBody>
          <a:bodyPr wrap="square" rtlCol="0">
            <a:spAutoFit/>
          </a:bodyPr>
          <a:lstStyle/>
          <a:p>
            <a:pPr algn="ctr"/>
            <a:r>
              <a:rPr lang="en-US" sz="1500" b="1" dirty="0">
                <a:solidFill>
                  <a:srgbClr val="F1CA31"/>
                </a:solidFill>
              </a:rPr>
              <a:t>ASK</a:t>
            </a:r>
            <a:r>
              <a:rPr lang="en-US" sz="1500" dirty="0">
                <a:solidFill>
                  <a:schemeClr val="bg1"/>
                </a:solidFill>
              </a:rPr>
              <a:t> directly if they are thinking of killing or harming themselves</a:t>
            </a:r>
          </a:p>
          <a:p>
            <a:pPr algn="ctr"/>
            <a:endParaRPr lang="en-US" sz="1500" dirty="0">
              <a:solidFill>
                <a:schemeClr val="bg1"/>
              </a:solidFill>
            </a:endParaRPr>
          </a:p>
        </p:txBody>
      </p:sp>
      <p:sp>
        <p:nvSpPr>
          <p:cNvPr id="46" name="TextBox 45"/>
          <p:cNvSpPr txBox="1"/>
          <p:nvPr/>
        </p:nvSpPr>
        <p:spPr>
          <a:xfrm>
            <a:off x="3575407" y="3311962"/>
            <a:ext cx="1916073" cy="784830"/>
          </a:xfrm>
          <a:prstGeom prst="rect">
            <a:avLst/>
          </a:prstGeom>
          <a:noFill/>
        </p:spPr>
        <p:txBody>
          <a:bodyPr wrap="square" rtlCol="0">
            <a:spAutoFit/>
          </a:bodyPr>
          <a:lstStyle/>
          <a:p>
            <a:pPr algn="ctr"/>
            <a:r>
              <a:rPr lang="en-US" sz="1500" b="1" dirty="0">
                <a:solidFill>
                  <a:srgbClr val="F1CA31"/>
                </a:solidFill>
              </a:rPr>
              <a:t>CARE</a:t>
            </a:r>
            <a:r>
              <a:rPr lang="en-US" sz="1500" dirty="0">
                <a:solidFill>
                  <a:schemeClr val="bg1"/>
                </a:solidFill>
              </a:rPr>
              <a:t> by listening and showing support</a:t>
            </a:r>
          </a:p>
        </p:txBody>
      </p:sp>
      <p:sp>
        <p:nvSpPr>
          <p:cNvPr id="47" name="TextBox 46"/>
          <p:cNvSpPr txBox="1"/>
          <p:nvPr/>
        </p:nvSpPr>
        <p:spPr>
          <a:xfrm>
            <a:off x="5866545" y="3321342"/>
            <a:ext cx="1953511" cy="1246495"/>
          </a:xfrm>
          <a:prstGeom prst="rect">
            <a:avLst/>
          </a:prstGeom>
          <a:noFill/>
        </p:spPr>
        <p:txBody>
          <a:bodyPr wrap="square" rtlCol="0">
            <a:spAutoFit/>
          </a:bodyPr>
          <a:lstStyle/>
          <a:p>
            <a:pPr algn="ctr"/>
            <a:r>
              <a:rPr lang="en-US" sz="1500" b="1" dirty="0">
                <a:solidFill>
                  <a:srgbClr val="F1CA31"/>
                </a:solidFill>
              </a:rPr>
              <a:t>ESCORT</a:t>
            </a:r>
            <a:r>
              <a:rPr lang="en-US" sz="1500" dirty="0">
                <a:solidFill>
                  <a:schemeClr val="bg1"/>
                </a:solidFill>
              </a:rPr>
              <a:t> them directly to an emergency helping resource; do not leave them alone</a:t>
            </a:r>
          </a:p>
        </p:txBody>
      </p:sp>
      <p:pic>
        <p:nvPicPr>
          <p:cNvPr id="48" name="Picture 4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78524" y="1472488"/>
            <a:ext cx="970155" cy="1711227"/>
          </a:xfrm>
          <a:prstGeom prst="rect">
            <a:avLst/>
          </a:prstGeom>
          <a:effectLst>
            <a:outerShdw dist="88900" dir="2700000" algn="tl" rotWithShape="0">
              <a:prstClr val="black">
                <a:alpha val="5000"/>
              </a:prstClr>
            </a:outerShdw>
          </a:effectLst>
        </p:spPr>
      </p:pic>
      <p:pic>
        <p:nvPicPr>
          <p:cNvPr id="49" name="Picture 4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37683" y="1327784"/>
            <a:ext cx="821252" cy="1848726"/>
          </a:xfrm>
          <a:prstGeom prst="rect">
            <a:avLst/>
          </a:prstGeom>
          <a:effectLst>
            <a:outerShdw dist="88900" dir="2700000" algn="tl" rotWithShape="0">
              <a:prstClr val="black">
                <a:alpha val="5000"/>
              </a:prstClr>
            </a:outerShdw>
          </a:effectLst>
        </p:spPr>
      </p:pic>
      <p:pic>
        <p:nvPicPr>
          <p:cNvPr id="50" name="Picture 4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83107" y="1407510"/>
            <a:ext cx="772700" cy="1776206"/>
          </a:xfrm>
          <a:prstGeom prst="rect">
            <a:avLst/>
          </a:prstGeom>
          <a:effectLst>
            <a:outerShdw dist="88900" dir="2700000" algn="tl" rotWithShape="0">
              <a:prstClr val="black">
                <a:alpha val="5000"/>
              </a:prstClr>
            </a:outerShdw>
          </a:effectLst>
        </p:spPr>
      </p:pic>
      <p:cxnSp>
        <p:nvCxnSpPr>
          <p:cNvPr id="54" name="Straight Connector 53"/>
          <p:cNvCxnSpPr>
            <a:cxnSpLocks/>
          </p:cNvCxnSpPr>
          <p:nvPr/>
        </p:nvCxnSpPr>
        <p:spPr>
          <a:xfrm>
            <a:off x="1323944" y="3262037"/>
            <a:ext cx="1793733" cy="91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5" name="Straight Connector 54"/>
          <p:cNvCxnSpPr>
            <a:cxnSpLocks/>
          </p:cNvCxnSpPr>
          <p:nvPr/>
        </p:nvCxnSpPr>
        <p:spPr>
          <a:xfrm>
            <a:off x="3575407" y="3271193"/>
            <a:ext cx="191607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6" name="Straight Connector 55"/>
          <p:cNvCxnSpPr>
            <a:cxnSpLocks/>
          </p:cNvCxnSpPr>
          <p:nvPr/>
        </p:nvCxnSpPr>
        <p:spPr>
          <a:xfrm flipV="1">
            <a:off x="5866544" y="3254362"/>
            <a:ext cx="1953512" cy="767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0" name="Footer Placeholder 2"/>
          <p:cNvSpPr txBox="1">
            <a:spLocks/>
          </p:cNvSpPr>
          <p:nvPr/>
        </p:nvSpPr>
        <p:spPr>
          <a:xfrm>
            <a:off x="3127951"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1" name="Slide Number Placeholder 5"/>
          <p:cNvSpPr txBox="1">
            <a:spLocks/>
          </p:cNvSpPr>
          <p:nvPr/>
        </p:nvSpPr>
        <p:spPr>
          <a:xfrm>
            <a:off x="87431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16</a:t>
            </a:r>
          </a:p>
        </p:txBody>
      </p:sp>
      <p:sp>
        <p:nvSpPr>
          <p:cNvPr id="16" name="Rectangle 15">
            <a:extLst>
              <a:ext uri="{FF2B5EF4-FFF2-40B4-BE49-F238E27FC236}">
                <a16:creationId xmlns:a16="http://schemas.microsoft.com/office/drawing/2014/main" id="{92BF20F5-E176-4F40-B4BB-D8931849A102}"/>
              </a:ext>
            </a:extLst>
          </p:cNvPr>
          <p:cNvSpPr/>
          <p:nvPr/>
        </p:nvSpPr>
        <p:spPr>
          <a:xfrm>
            <a:off x="550548" y="5386069"/>
            <a:ext cx="5875652" cy="766863"/>
          </a:xfrm>
          <a:prstGeom prst="rect">
            <a:avLst/>
          </a:prstGeom>
          <a:solidFill>
            <a:schemeClr val="bg1"/>
          </a:solidFill>
          <a:ln>
            <a:solidFill>
              <a:srgbClr val="C4B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Rectangle 2"/>
          <p:cNvSpPr/>
          <p:nvPr/>
        </p:nvSpPr>
        <p:spPr>
          <a:xfrm>
            <a:off x="651514" y="5456715"/>
            <a:ext cx="5666736" cy="584775"/>
          </a:xfrm>
          <a:prstGeom prst="rect">
            <a:avLst/>
          </a:prstGeom>
        </p:spPr>
        <p:txBody>
          <a:bodyPr wrap="square">
            <a:spAutoFit/>
          </a:bodyPr>
          <a:lstStyle/>
          <a:p>
            <a:pPr lvl="0" defTabSz="916093">
              <a:defRPr/>
            </a:pPr>
            <a:r>
              <a:rPr lang="en-US" sz="1600" kern="0" dirty="0">
                <a:solidFill>
                  <a:prstClr val="black"/>
                </a:solidFill>
                <a:latin typeface="Arial" panose="020B0604020202020204" pitchFamily="34" charset="0"/>
                <a:cs typeface="Arial" panose="020B0604020202020204" pitchFamily="34" charset="0"/>
              </a:rPr>
              <a:t>What have you done in the past, or can you do, to </a:t>
            </a:r>
            <a:r>
              <a:rPr lang="en-US" sz="1600" b="1" kern="0" dirty="0">
                <a:solidFill>
                  <a:prstClr val="black"/>
                </a:solidFill>
                <a:latin typeface="Arial" panose="020B0604020202020204" pitchFamily="34" charset="0"/>
                <a:cs typeface="Arial" panose="020B0604020202020204" pitchFamily="34" charset="0"/>
              </a:rPr>
              <a:t>stay calm </a:t>
            </a:r>
            <a:r>
              <a:rPr lang="en-US" sz="1600" kern="0" dirty="0">
                <a:solidFill>
                  <a:prstClr val="black"/>
                </a:solidFill>
                <a:latin typeface="Arial" panose="020B0604020202020204" pitchFamily="34" charset="0"/>
                <a:cs typeface="Arial" panose="020B0604020202020204" pitchFamily="34" charset="0"/>
              </a:rPr>
              <a:t>and composed when facing a crisis? </a:t>
            </a:r>
          </a:p>
        </p:txBody>
      </p:sp>
      <p:pic>
        <p:nvPicPr>
          <p:cNvPr id="22" name="Picture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9695" y="5134814"/>
            <a:ext cx="511257" cy="511257"/>
          </a:xfrm>
          <a:prstGeom prst="rect">
            <a:avLst/>
          </a:prstGeom>
          <a:effectLst>
            <a:outerShdw dist="25400" dir="2700000" algn="tl" rotWithShape="0">
              <a:prstClr val="black">
                <a:alpha val="15000"/>
              </a:prstClr>
            </a:outerShdw>
          </a:effectLst>
        </p:spPr>
      </p:pic>
      <p:pic>
        <p:nvPicPr>
          <p:cNvPr id="5" name="Picture 8">
            <a:extLst>
              <a:ext uri="{FF2B5EF4-FFF2-40B4-BE49-F238E27FC236}">
                <a16:creationId xmlns:a16="http://schemas.microsoft.com/office/drawing/2014/main" id="{EBD28B95-E79F-2D27-111A-28A62F63D95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30206B99-3B76-3FB0-1B81-5E8B7AC0AA3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9530D224-C7B7-4DA9-BF2E-B892677400CE}"/>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3">
            <a:extLst>
              <a:ext uri="{FF2B5EF4-FFF2-40B4-BE49-F238E27FC236}">
                <a16:creationId xmlns:a16="http://schemas.microsoft.com/office/drawing/2014/main" id="{D000CA07-03CB-176A-1B3A-5150A43B0962}"/>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Use ACE to Address Warning Signs</a:t>
            </a:r>
          </a:p>
        </p:txBody>
      </p:sp>
      <p:grpSp>
        <p:nvGrpSpPr>
          <p:cNvPr id="9" name="Group 8">
            <a:extLst>
              <a:ext uri="{FF2B5EF4-FFF2-40B4-BE49-F238E27FC236}">
                <a16:creationId xmlns:a16="http://schemas.microsoft.com/office/drawing/2014/main" id="{4BCF9172-5DDB-58E4-5337-57EB75D772D4}"/>
              </a:ext>
            </a:extLst>
          </p:cNvPr>
          <p:cNvGrpSpPr/>
          <p:nvPr/>
        </p:nvGrpSpPr>
        <p:grpSpPr>
          <a:xfrm>
            <a:off x="131198" y="431"/>
            <a:ext cx="9015516" cy="1060759"/>
            <a:chOff x="131197" y="430"/>
            <a:chExt cx="9015516" cy="1060759"/>
          </a:xfrm>
        </p:grpSpPr>
        <p:pic>
          <p:nvPicPr>
            <p:cNvPr id="10" name="Picture 9" descr="Logo&#10;&#10;Description automatically generated">
              <a:extLst>
                <a:ext uri="{FF2B5EF4-FFF2-40B4-BE49-F238E27FC236}">
                  <a16:creationId xmlns:a16="http://schemas.microsoft.com/office/drawing/2014/main" id="{5C0548B4-AC68-240F-B99C-4680D56E6F8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11" name="Picture 10" descr="Logo&#10;&#10;Description automatically generated">
              <a:extLst>
                <a:ext uri="{FF2B5EF4-FFF2-40B4-BE49-F238E27FC236}">
                  <a16:creationId xmlns:a16="http://schemas.microsoft.com/office/drawing/2014/main" id="{6E94F06C-6874-7ECC-A7BB-7C927A731FB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12" name="Picture 8">
            <a:extLst>
              <a:ext uri="{FF2B5EF4-FFF2-40B4-BE49-F238E27FC236}">
                <a16:creationId xmlns:a16="http://schemas.microsoft.com/office/drawing/2014/main" id="{546A58E8-6472-818B-FAE9-2FA9D272531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5884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2920"/>
            <a:ext cx="9142128" cy="5714313"/>
          </a:xfrm>
          <a:prstGeom prst="rect">
            <a:avLst/>
          </a:prstGeom>
        </p:spPr>
      </p:pic>
      <p:sp>
        <p:nvSpPr>
          <p:cNvPr id="26"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7" name="Slide Number Placeholder 5"/>
          <p:cNvSpPr txBox="1">
            <a:spLocks/>
          </p:cNvSpPr>
          <p:nvPr/>
        </p:nvSpPr>
        <p:spPr>
          <a:xfrm>
            <a:off x="87431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17</a:t>
            </a:r>
          </a:p>
        </p:txBody>
      </p:sp>
      <p:sp>
        <p:nvSpPr>
          <p:cNvPr id="4" name="Rectangle 3"/>
          <p:cNvSpPr/>
          <p:nvPr/>
        </p:nvSpPr>
        <p:spPr>
          <a:xfrm>
            <a:off x="1570995" y="2591898"/>
            <a:ext cx="3582955" cy="2462213"/>
          </a:xfrm>
          <a:prstGeom prst="rect">
            <a:avLst/>
          </a:prstGeom>
        </p:spPr>
        <p:txBody>
          <a:bodyPr wrap="square">
            <a:spAutoFit/>
          </a:bodyPr>
          <a:lstStyle/>
          <a:p>
            <a:pPr defTabSz="914400" eaLnBrk="0" fontAlgn="base" hangingPunct="0">
              <a:spcBef>
                <a:spcPct val="0"/>
              </a:spcBef>
              <a:spcAft>
                <a:spcPts val="600"/>
              </a:spcAft>
              <a:defRPr/>
            </a:pPr>
            <a:r>
              <a:rPr lang="en-US" dirty="0">
                <a:solidFill>
                  <a:schemeClr val="bg1"/>
                </a:solidFill>
                <a:latin typeface="Arial" panose="020B0604020202020204" pitchFamily="34" charset="0"/>
                <a:cs typeface="Arial" panose="020B0604020202020204" pitchFamily="34" charset="0"/>
              </a:rPr>
              <a:t>What are the </a:t>
            </a:r>
            <a:r>
              <a:rPr lang="en-US" b="1" dirty="0">
                <a:solidFill>
                  <a:schemeClr val="bg1"/>
                </a:solidFill>
                <a:latin typeface="Arial" panose="020B0604020202020204" pitchFamily="34" charset="0"/>
                <a:cs typeface="Arial" panose="020B0604020202020204" pitchFamily="34" charset="0"/>
              </a:rPr>
              <a:t>warning signs </a:t>
            </a:r>
            <a:r>
              <a:rPr lang="en-US" dirty="0">
                <a:solidFill>
                  <a:schemeClr val="bg1"/>
                </a:solidFill>
                <a:latin typeface="Arial" panose="020B0604020202020204" pitchFamily="34" charset="0"/>
                <a:cs typeface="Arial" panose="020B0604020202020204" pitchFamily="34" charset="0"/>
              </a:rPr>
              <a:t>that can indicate a person might be contemplating suicide and require you to take immediate action?</a:t>
            </a:r>
          </a:p>
          <a:p>
            <a:pPr lvl="0" defTabSz="914400" eaLnBrk="0" fontAlgn="base" hangingPunct="0">
              <a:spcBef>
                <a:spcPct val="0"/>
              </a:spcBef>
              <a:spcAft>
                <a:spcPts val="600"/>
              </a:spcAft>
              <a:defRPr/>
            </a:pPr>
            <a:endParaRPr lang="en-US" dirty="0">
              <a:solidFill>
                <a:schemeClr val="bg1"/>
              </a:solidFill>
              <a:latin typeface="Arial" panose="020B0604020202020204" pitchFamily="34" charset="0"/>
              <a:cs typeface="Arial" panose="020B0604020202020204" pitchFamily="34" charset="0"/>
            </a:endParaRPr>
          </a:p>
          <a:p>
            <a:pPr lvl="0" defTabSz="914400" eaLnBrk="0" fontAlgn="base" hangingPunct="0">
              <a:spcBef>
                <a:spcPct val="0"/>
              </a:spcBef>
              <a:spcAft>
                <a:spcPts val="600"/>
              </a:spcAft>
              <a:defRPr/>
            </a:pPr>
            <a:r>
              <a:rPr lang="en-US" dirty="0">
                <a:solidFill>
                  <a:schemeClr val="bg1"/>
                </a:solidFill>
                <a:latin typeface="Arial" panose="020B0604020202020204" pitchFamily="34" charset="0"/>
                <a:cs typeface="Arial" panose="020B0604020202020204" pitchFamily="34" charset="0"/>
              </a:rPr>
              <a:t>How could you use the steps of ACE during a crisis situation?</a:t>
            </a:r>
          </a:p>
        </p:txBody>
      </p:sp>
      <p:cxnSp>
        <p:nvCxnSpPr>
          <p:cNvPr id="10" name="Straight Connector 9"/>
          <p:cNvCxnSpPr/>
          <p:nvPr/>
        </p:nvCxnSpPr>
        <p:spPr>
          <a:xfrm>
            <a:off x="1651055" y="5118100"/>
            <a:ext cx="5130800" cy="0"/>
          </a:xfrm>
          <a:prstGeom prst="line">
            <a:avLst/>
          </a:prstGeom>
          <a:ln w="38100">
            <a:solidFill>
              <a:srgbClr val="343B33"/>
            </a:solidFill>
          </a:ln>
        </p:spPr>
        <p:style>
          <a:lnRef idx="1">
            <a:schemeClr val="accent1"/>
          </a:lnRef>
          <a:fillRef idx="0">
            <a:schemeClr val="accent1"/>
          </a:fillRef>
          <a:effectRef idx="0">
            <a:schemeClr val="accent1"/>
          </a:effectRef>
          <a:fontRef idx="minor">
            <a:schemeClr val="tx1"/>
          </a:fontRef>
        </p:style>
      </p:cxnSp>
      <p:pic>
        <p:nvPicPr>
          <p:cNvPr id="7" name="Picture 8">
            <a:extLst>
              <a:ext uri="{FF2B5EF4-FFF2-40B4-BE49-F238E27FC236}">
                <a16:creationId xmlns:a16="http://schemas.microsoft.com/office/drawing/2014/main" id="{DC752C2E-55F8-E0C2-BE4D-A66BC0AA46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a:extLst>
              <a:ext uri="{FF2B5EF4-FFF2-40B4-BE49-F238E27FC236}">
                <a16:creationId xmlns:a16="http://schemas.microsoft.com/office/drawing/2014/main" id="{0A0A1C22-2750-183C-734B-FB298D1593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4878D37D-90BF-7FF2-7954-7774191A0F99}"/>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3">
            <a:extLst>
              <a:ext uri="{FF2B5EF4-FFF2-40B4-BE49-F238E27FC236}">
                <a16:creationId xmlns:a16="http://schemas.microsoft.com/office/drawing/2014/main" id="{9C2880B0-3C54-0A42-6D9E-39D37BA29BF0}"/>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Debrief: Warning Signs</a:t>
            </a:r>
          </a:p>
        </p:txBody>
      </p:sp>
      <p:grpSp>
        <p:nvGrpSpPr>
          <p:cNvPr id="13" name="Group 12">
            <a:extLst>
              <a:ext uri="{FF2B5EF4-FFF2-40B4-BE49-F238E27FC236}">
                <a16:creationId xmlns:a16="http://schemas.microsoft.com/office/drawing/2014/main" id="{1F16A589-4E09-86F5-EC44-33E5849D06FC}"/>
              </a:ext>
            </a:extLst>
          </p:cNvPr>
          <p:cNvGrpSpPr/>
          <p:nvPr/>
        </p:nvGrpSpPr>
        <p:grpSpPr>
          <a:xfrm>
            <a:off x="131198" y="431"/>
            <a:ext cx="9015516" cy="1060759"/>
            <a:chOff x="131197" y="430"/>
            <a:chExt cx="9015516" cy="1060759"/>
          </a:xfrm>
        </p:grpSpPr>
        <p:pic>
          <p:nvPicPr>
            <p:cNvPr id="14" name="Picture 13" descr="Logo&#10;&#10;Description automatically generated">
              <a:extLst>
                <a:ext uri="{FF2B5EF4-FFF2-40B4-BE49-F238E27FC236}">
                  <a16:creationId xmlns:a16="http://schemas.microsoft.com/office/drawing/2014/main" id="{A1169E45-93CF-DE49-4435-6906BBDB1D0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15" name="Picture 14" descr="Logo&#10;&#10;Description automatically generated">
              <a:extLst>
                <a:ext uri="{FF2B5EF4-FFF2-40B4-BE49-F238E27FC236}">
                  <a16:creationId xmlns:a16="http://schemas.microsoft.com/office/drawing/2014/main" id="{1A813F82-B12E-915F-1534-2F3E2BB17EC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16" name="Picture 8">
            <a:extLst>
              <a:ext uri="{FF2B5EF4-FFF2-40B4-BE49-F238E27FC236}">
                <a16:creationId xmlns:a16="http://schemas.microsoft.com/office/drawing/2014/main" id="{FAE95E33-33B8-7B21-5313-3D5BF0FEE9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Qr code&#10;&#10;Description automatically generated with medium confidence">
            <a:extLst>
              <a:ext uri="{FF2B5EF4-FFF2-40B4-BE49-F238E27FC236}">
                <a16:creationId xmlns:a16="http://schemas.microsoft.com/office/drawing/2014/main" id="{C764A28B-DBC8-093F-BE36-F796A3B20ED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rot="634448">
            <a:off x="5287624" y="1456517"/>
            <a:ext cx="2942619" cy="41257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8013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4" name="Slide Number Placeholder 5"/>
          <p:cNvSpPr txBox="1">
            <a:spLocks/>
          </p:cNvSpPr>
          <p:nvPr/>
        </p:nvSpPr>
        <p:spPr>
          <a:xfrm>
            <a:off x="8743281"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18</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1266772"/>
            <a:ext cx="9143996" cy="5212078"/>
          </a:xfrm>
          <a:prstGeom prst="rect">
            <a:avLst/>
          </a:prstGeom>
        </p:spPr>
      </p:pic>
      <p:sp>
        <p:nvSpPr>
          <p:cNvPr id="28" name="Content Placeholder 2"/>
          <p:cNvSpPr>
            <a:spLocks noGrp="1"/>
          </p:cNvSpPr>
          <p:nvPr>
            <p:ph idx="1"/>
          </p:nvPr>
        </p:nvSpPr>
        <p:spPr>
          <a:xfrm>
            <a:off x="5118100" y="1725224"/>
            <a:ext cx="2760980" cy="3866004"/>
          </a:xfrm>
        </p:spPr>
        <p:txBody>
          <a:bodyPr>
            <a:noAutofit/>
          </a:bodyPr>
          <a:lstStyle/>
          <a:p>
            <a:pPr>
              <a:spcBef>
                <a:spcPts val="1200"/>
              </a:spcBef>
              <a:spcAft>
                <a:spcPts val="600"/>
              </a:spcAft>
            </a:pPr>
            <a:r>
              <a:rPr lang="en-US" sz="1800" dirty="0">
                <a:solidFill>
                  <a:schemeClr val="bg1"/>
                </a:solidFill>
                <a:latin typeface="+mj-lt"/>
                <a:ea typeface="Cambria" panose="02040503050406030204" pitchFamily="18" charset="0"/>
              </a:rPr>
              <a:t>You are now equipped to use ACE to bolster protective factors, mitigate risk, and support a Soldier in a crisis.</a:t>
            </a:r>
          </a:p>
          <a:p>
            <a:pPr>
              <a:spcBef>
                <a:spcPts val="1200"/>
              </a:spcBef>
              <a:spcAft>
                <a:spcPts val="600"/>
              </a:spcAft>
            </a:pPr>
            <a:r>
              <a:rPr lang="en-US" sz="1800" dirty="0">
                <a:solidFill>
                  <a:schemeClr val="bg1"/>
                </a:solidFill>
                <a:latin typeface="+mj-lt"/>
                <a:ea typeface="Cambria" panose="02040503050406030204" pitchFamily="18" charset="0"/>
              </a:rPr>
              <a:t>You cannot stand by and assume a person will reach out in a time of struggle or despair. A key takeaway from this training is to take initiative!</a:t>
            </a:r>
            <a:endParaRPr lang="en-US" sz="1800" b="0" i="0" baseline="0" dirty="0">
              <a:solidFill>
                <a:srgbClr val="FF0000"/>
              </a:solidFill>
              <a:latin typeface="Arial" panose="020B0604020202020204" pitchFamily="34" charset="0"/>
              <a:ea typeface="Cambria" panose="02040503050406030204" pitchFamily="18" charset="0"/>
              <a:cs typeface="Arial" panose="020B0604020202020204" pitchFamily="34" charset="0"/>
            </a:endParaRPr>
          </a:p>
        </p:txBody>
      </p:sp>
      <p:pic>
        <p:nvPicPr>
          <p:cNvPr id="5" name="Picture 8">
            <a:extLst>
              <a:ext uri="{FF2B5EF4-FFF2-40B4-BE49-F238E27FC236}">
                <a16:creationId xmlns:a16="http://schemas.microsoft.com/office/drawing/2014/main" id="{100C7EEF-113D-1284-6AF3-A798E4B10D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75D2706B-D792-0027-362E-63C767F19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576B524C-73DB-CA32-2A45-2229DEC2ADEB}"/>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F0A9B75E-3C8E-9A7A-9936-92CD66287969}"/>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You are Equipped to Take Action!</a:t>
            </a:r>
          </a:p>
        </p:txBody>
      </p:sp>
      <p:grpSp>
        <p:nvGrpSpPr>
          <p:cNvPr id="10" name="Group 9">
            <a:extLst>
              <a:ext uri="{FF2B5EF4-FFF2-40B4-BE49-F238E27FC236}">
                <a16:creationId xmlns:a16="http://schemas.microsoft.com/office/drawing/2014/main" id="{4B384965-67C9-4617-5547-BDB1291772DA}"/>
              </a:ext>
            </a:extLst>
          </p:cNvPr>
          <p:cNvGrpSpPr/>
          <p:nvPr/>
        </p:nvGrpSpPr>
        <p:grpSpPr>
          <a:xfrm>
            <a:off x="131198" y="431"/>
            <a:ext cx="9015516" cy="1060759"/>
            <a:chOff x="131197" y="430"/>
            <a:chExt cx="9015516" cy="1060759"/>
          </a:xfrm>
        </p:grpSpPr>
        <p:pic>
          <p:nvPicPr>
            <p:cNvPr id="11" name="Picture 10" descr="Logo&#10;&#10;Description automatically generated">
              <a:extLst>
                <a:ext uri="{FF2B5EF4-FFF2-40B4-BE49-F238E27FC236}">
                  <a16:creationId xmlns:a16="http://schemas.microsoft.com/office/drawing/2014/main" id="{819BCB82-DC05-E32F-3CBE-BB055F806B0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12" name="Picture 11" descr="Logo&#10;&#10;Description automatically generated">
              <a:extLst>
                <a:ext uri="{FF2B5EF4-FFF2-40B4-BE49-F238E27FC236}">
                  <a16:creationId xmlns:a16="http://schemas.microsoft.com/office/drawing/2014/main" id="{542A58DC-6D30-61A2-CC14-4F36E2C7E8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15" name="Picture 8">
            <a:extLst>
              <a:ext uri="{FF2B5EF4-FFF2-40B4-BE49-F238E27FC236}">
                <a16:creationId xmlns:a16="http://schemas.microsoft.com/office/drawing/2014/main" id="{03BBE76A-A708-90DE-81A1-94D6C77AAD4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8259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l="991" t="83023" r="1032" b="1363"/>
          <a:stretch/>
        </p:blipFill>
        <p:spPr>
          <a:xfrm>
            <a:off x="0" y="5764093"/>
            <a:ext cx="9144000" cy="1101928"/>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991" t="83023" r="1032" b="1363"/>
          <a:stretch/>
        </p:blipFill>
        <p:spPr>
          <a:xfrm>
            <a:off x="0" y="5756072"/>
            <a:ext cx="9144000" cy="1101928"/>
          </a:xfrm>
          <a:prstGeom prst="rect">
            <a:avLst/>
          </a:prstGeom>
        </p:spPr>
      </p:pic>
      <p:sp>
        <p:nvSpPr>
          <p:cNvPr id="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TextBox 8"/>
          <p:cNvSpPr txBox="1"/>
          <p:nvPr/>
        </p:nvSpPr>
        <p:spPr>
          <a:xfrm>
            <a:off x="1531076" y="5274320"/>
            <a:ext cx="3968750" cy="369332"/>
          </a:xfrm>
          <a:prstGeom prst="rect">
            <a:avLst/>
          </a:prstGeom>
          <a:noFill/>
          <a:ln>
            <a:noFill/>
          </a:ln>
        </p:spPr>
        <p:txBody>
          <a:bodyPr wrap="square" rtlCol="0">
            <a:spAutoFit/>
          </a:bodyPr>
          <a:lstStyle/>
          <a:p>
            <a:r>
              <a:rPr lang="en-US" b="1" i="1" dirty="0">
                <a:solidFill>
                  <a:schemeClr val="bg1"/>
                </a:solidFill>
              </a:rPr>
              <a:t>Lethal Means Safety</a:t>
            </a:r>
            <a:r>
              <a:rPr lang="en-US" i="1" dirty="0">
                <a:solidFill>
                  <a:schemeClr val="bg1"/>
                </a:solidFill>
              </a:rPr>
              <a:t> Module</a:t>
            </a:r>
          </a:p>
        </p:txBody>
      </p:sp>
      <p:sp>
        <p:nvSpPr>
          <p:cNvPr id="10" name="Slide Number Placeholder 5">
            <a:extLst>
              <a:ext uri="{FF2B5EF4-FFF2-40B4-BE49-F238E27FC236}">
                <a16:creationId xmlns:a16="http://schemas.microsoft.com/office/drawing/2014/main" id="{7EE4691D-8C51-48F8-82F2-FE6F25805096}"/>
              </a:ext>
            </a:extLst>
          </p:cNvPr>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a:t>
            </a:r>
          </a:p>
        </p:txBody>
      </p:sp>
      <p:pic>
        <p:nvPicPr>
          <p:cNvPr id="26" name="Picture 25" descr="A silhouette of a person holding an object&#10;&#10;Description automatically generated">
            <a:extLst>
              <a:ext uri="{FF2B5EF4-FFF2-40B4-BE49-F238E27FC236}">
                <a16:creationId xmlns:a16="http://schemas.microsoft.com/office/drawing/2014/main" id="{EE509DFE-E8EC-1AA4-D601-839DCF2661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3322" y="-19701"/>
            <a:ext cx="9770645" cy="6513763"/>
          </a:xfrm>
          <a:prstGeom prst="rect">
            <a:avLst/>
          </a:prstGeom>
        </p:spPr>
      </p:pic>
      <p:pic>
        <p:nvPicPr>
          <p:cNvPr id="15" name="Picture 14" descr="Logo&#10;&#10;Description automatically generated">
            <a:extLst>
              <a:ext uri="{FF2B5EF4-FFF2-40B4-BE49-F238E27FC236}">
                <a16:creationId xmlns:a16="http://schemas.microsoft.com/office/drawing/2014/main" id="{488992AB-1307-3529-3D4F-B588D82F538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5511" y="290604"/>
            <a:ext cx="1325412" cy="1656310"/>
          </a:xfrm>
          <a:prstGeom prst="rect">
            <a:avLst/>
          </a:prstGeom>
        </p:spPr>
      </p:pic>
      <p:pic>
        <p:nvPicPr>
          <p:cNvPr id="16" name="Picture 15" descr="Logo&#10;&#10;Description automatically generated">
            <a:extLst>
              <a:ext uri="{FF2B5EF4-FFF2-40B4-BE49-F238E27FC236}">
                <a16:creationId xmlns:a16="http://schemas.microsoft.com/office/drawing/2014/main" id="{25364FBD-7784-F8AE-2369-F8631595B2B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20312" y="134322"/>
            <a:ext cx="1967561" cy="1968873"/>
          </a:xfrm>
          <a:prstGeom prst="rect">
            <a:avLst/>
          </a:prstGeom>
        </p:spPr>
      </p:pic>
    </p:spTree>
    <p:extLst>
      <p:ext uri="{BB962C8B-B14F-4D97-AF65-F5344CB8AC3E}">
        <p14:creationId xmlns:p14="http://schemas.microsoft.com/office/powerpoint/2010/main" val="3223990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chemeClr val="bg1"/>
                </a:solidFill>
              </a:rPr>
              <a:t>Impact of Suicide on the Army</a:t>
            </a:r>
          </a:p>
        </p:txBody>
      </p:sp>
      <p:sp>
        <p:nvSpPr>
          <p:cNvPr id="15" name="Title 3">
            <a:extLst>
              <a:ext uri="{FF2B5EF4-FFF2-40B4-BE49-F238E27FC236}">
                <a16:creationId xmlns:a16="http://schemas.microsoft.com/office/drawing/2014/main" id="{210DDA3E-2EE8-6096-A79A-504FEA59A252}"/>
              </a:ext>
            </a:extLst>
          </p:cNvPr>
          <p:cNvSpPr txBox="1">
            <a:spLocks/>
          </p:cNvSpPr>
          <p:nvPr/>
        </p:nvSpPr>
        <p:spPr bwMode="auto">
          <a:xfrm>
            <a:off x="928943" y="274347"/>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Impact of Suicide</a:t>
            </a:r>
          </a:p>
        </p:txBody>
      </p:sp>
      <p:pic>
        <p:nvPicPr>
          <p:cNvPr id="1026" name="Picture 2" descr="A man speaks while men in military uniform stand behind him.">
            <a:extLst>
              <a:ext uri="{FF2B5EF4-FFF2-40B4-BE49-F238E27FC236}">
                <a16:creationId xmlns:a16="http://schemas.microsoft.com/office/drawing/2014/main" id="{934D0F6B-8CBD-EA47-508A-274F6DC575A8}"/>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061189"/>
            <a:ext cx="9144000" cy="541809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61DBA983-4385-ADFB-3BDC-4B1306E2227F}"/>
              </a:ext>
            </a:extLst>
          </p:cNvPr>
          <p:cNvSpPr/>
          <p:nvPr/>
        </p:nvSpPr>
        <p:spPr>
          <a:xfrm>
            <a:off x="4552687" y="3165827"/>
            <a:ext cx="4435186" cy="781845"/>
          </a:xfrm>
          <a:prstGeom prst="roundRect">
            <a:avLst/>
          </a:prstGeom>
          <a:solidFill>
            <a:schemeClr val="tx2">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7D3D9CE2-4A70-B0AA-06B1-B66E3CCE9F84}"/>
              </a:ext>
            </a:extLst>
          </p:cNvPr>
          <p:cNvSpPr/>
          <p:nvPr/>
        </p:nvSpPr>
        <p:spPr>
          <a:xfrm>
            <a:off x="4572000" y="4191000"/>
            <a:ext cx="4435186" cy="2174922"/>
          </a:xfrm>
          <a:prstGeom prst="roundRect">
            <a:avLst/>
          </a:prstGeom>
          <a:solidFill>
            <a:srgbClr val="F4B71A">
              <a:alpha val="6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764093"/>
            <a:ext cx="9144000" cy="1101928"/>
          </a:xfrm>
          <a:prstGeom prst="rect">
            <a:avLst/>
          </a:prstGeom>
        </p:spPr>
      </p:pic>
      <p:sp>
        <p:nvSpPr>
          <p:cNvPr id="33"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4"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2</a:t>
            </a:r>
          </a:p>
        </p:txBody>
      </p:sp>
      <p:sp>
        <p:nvSpPr>
          <p:cNvPr id="4" name="TextBox 3">
            <a:extLst>
              <a:ext uri="{FF2B5EF4-FFF2-40B4-BE49-F238E27FC236}">
                <a16:creationId xmlns:a16="http://schemas.microsoft.com/office/drawing/2014/main" id="{A524B5CD-D63E-55B1-4C88-D7A07A0E2A8A}"/>
              </a:ext>
            </a:extLst>
          </p:cNvPr>
          <p:cNvSpPr txBox="1"/>
          <p:nvPr/>
        </p:nvSpPr>
        <p:spPr>
          <a:xfrm>
            <a:off x="4710226" y="4283732"/>
            <a:ext cx="4234624" cy="2031325"/>
          </a:xfrm>
          <a:prstGeom prst="rect">
            <a:avLst/>
          </a:prstGeom>
          <a:noFill/>
        </p:spPr>
        <p:txBody>
          <a:bodyPr wrap="square">
            <a:spAutoFit/>
          </a:bodyPr>
          <a:lstStyle/>
          <a:p>
            <a:pPr algn="ctr"/>
            <a:r>
              <a:rPr lang="en-US" b="1" i="0" dirty="0">
                <a:solidFill>
                  <a:schemeClr val="bg1"/>
                </a:solidFill>
                <a:effectLst/>
              </a:rPr>
              <a:t>“Every death by suicide is a tragedy that </a:t>
            </a:r>
            <a:r>
              <a:rPr lang="en-US" b="1" i="0" u="sng" dirty="0">
                <a:solidFill>
                  <a:schemeClr val="bg1"/>
                </a:solidFill>
                <a:effectLst/>
              </a:rPr>
              <a:t>impacts</a:t>
            </a:r>
            <a:r>
              <a:rPr lang="en-US" b="1" i="0" dirty="0">
                <a:solidFill>
                  <a:schemeClr val="bg1"/>
                </a:solidFill>
                <a:effectLst/>
              </a:rPr>
              <a:t> our </a:t>
            </a:r>
            <a:r>
              <a:rPr lang="en-US" b="1" i="0" u="sng" dirty="0">
                <a:solidFill>
                  <a:schemeClr val="bg1"/>
                </a:solidFill>
                <a:effectLst/>
              </a:rPr>
              <a:t>people</a:t>
            </a:r>
            <a:r>
              <a:rPr lang="en-US" b="1" i="0" dirty="0">
                <a:solidFill>
                  <a:schemeClr val="bg1"/>
                </a:solidFill>
                <a:effectLst/>
              </a:rPr>
              <a:t>, our military </a:t>
            </a:r>
            <a:r>
              <a:rPr lang="en-US" b="1" i="0" u="sng" dirty="0">
                <a:solidFill>
                  <a:schemeClr val="bg1"/>
                </a:solidFill>
                <a:effectLst/>
              </a:rPr>
              <a:t>units</a:t>
            </a:r>
            <a:r>
              <a:rPr lang="en-US" b="1" i="0" dirty="0">
                <a:solidFill>
                  <a:schemeClr val="bg1"/>
                </a:solidFill>
                <a:effectLst/>
              </a:rPr>
              <a:t>, and our </a:t>
            </a:r>
            <a:r>
              <a:rPr lang="en-US" b="1" i="0" u="sng" dirty="0">
                <a:solidFill>
                  <a:schemeClr val="bg1"/>
                </a:solidFill>
                <a:effectLst/>
              </a:rPr>
              <a:t>readiness</a:t>
            </a:r>
            <a:r>
              <a:rPr lang="en-US" b="1" i="0" dirty="0">
                <a:solidFill>
                  <a:schemeClr val="bg1"/>
                </a:solidFill>
                <a:effectLst/>
              </a:rPr>
              <a:t>. </a:t>
            </a:r>
          </a:p>
          <a:p>
            <a:pPr algn="ctr"/>
            <a:endParaRPr lang="en-US" b="1" dirty="0">
              <a:solidFill>
                <a:schemeClr val="bg1"/>
              </a:solidFill>
            </a:endParaRPr>
          </a:p>
          <a:p>
            <a:pPr algn="ctr"/>
            <a:r>
              <a:rPr lang="en-US" b="1" i="0" dirty="0">
                <a:solidFill>
                  <a:schemeClr val="bg1"/>
                </a:solidFill>
                <a:effectLst/>
              </a:rPr>
              <a:t>That's why we remain committed to a comprehensive and integrated approach to suicide prevention.”</a:t>
            </a:r>
            <a:endParaRPr lang="en-US" b="1" dirty="0">
              <a:solidFill>
                <a:schemeClr val="bg1"/>
              </a:solidFill>
            </a:endParaRPr>
          </a:p>
        </p:txBody>
      </p:sp>
      <p:sp>
        <p:nvSpPr>
          <p:cNvPr id="14" name="TextBox 13">
            <a:extLst>
              <a:ext uri="{FF2B5EF4-FFF2-40B4-BE49-F238E27FC236}">
                <a16:creationId xmlns:a16="http://schemas.microsoft.com/office/drawing/2014/main" id="{C9BBC810-9846-9683-267B-5BFFE5C4CE93}"/>
              </a:ext>
            </a:extLst>
          </p:cNvPr>
          <p:cNvSpPr txBox="1"/>
          <p:nvPr/>
        </p:nvSpPr>
        <p:spPr>
          <a:xfrm>
            <a:off x="0" y="5719591"/>
            <a:ext cx="4435186" cy="646331"/>
          </a:xfrm>
          <a:prstGeom prst="rect">
            <a:avLst/>
          </a:prstGeom>
          <a:noFill/>
        </p:spPr>
        <p:txBody>
          <a:bodyPr wrap="square">
            <a:spAutoFit/>
          </a:bodyPr>
          <a:lstStyle/>
          <a:p>
            <a:pPr algn="ctr"/>
            <a:r>
              <a:rPr lang="en-US" b="1" dirty="0">
                <a:solidFill>
                  <a:schemeClr val="bg1"/>
                </a:solidFill>
                <a:latin typeface="+mj-lt"/>
              </a:rPr>
              <a:t>Secretary of Defense Lloyd Austin III</a:t>
            </a:r>
            <a:br>
              <a:rPr lang="en-US" b="1" dirty="0">
                <a:solidFill>
                  <a:schemeClr val="bg1"/>
                </a:solidFill>
                <a:latin typeface="+mj-lt"/>
              </a:rPr>
            </a:br>
            <a:r>
              <a:rPr lang="en-US" b="1" dirty="0">
                <a:solidFill>
                  <a:schemeClr val="bg1"/>
                </a:solidFill>
                <a:latin typeface="+mj-lt"/>
              </a:rPr>
              <a:t>Retired U.S. Army four-star general</a:t>
            </a:r>
          </a:p>
        </p:txBody>
      </p:sp>
      <p:sp>
        <p:nvSpPr>
          <p:cNvPr id="18" name="TextBox 17">
            <a:extLst>
              <a:ext uri="{FF2B5EF4-FFF2-40B4-BE49-F238E27FC236}">
                <a16:creationId xmlns:a16="http://schemas.microsoft.com/office/drawing/2014/main" id="{EF51FD09-DE1D-A9D9-DCF5-24E28F982A2D}"/>
              </a:ext>
            </a:extLst>
          </p:cNvPr>
          <p:cNvSpPr txBox="1"/>
          <p:nvPr/>
        </p:nvSpPr>
        <p:spPr>
          <a:xfrm>
            <a:off x="4572000" y="3118785"/>
            <a:ext cx="4435186" cy="785343"/>
          </a:xfrm>
          <a:prstGeom prst="rect">
            <a:avLst/>
          </a:prstGeom>
          <a:noFill/>
        </p:spPr>
        <p:txBody>
          <a:bodyPr wrap="square">
            <a:spAutoFit/>
          </a:bodyPr>
          <a:lstStyle/>
          <a:p>
            <a:pPr algn="ctr">
              <a:lnSpc>
                <a:spcPct val="150000"/>
              </a:lnSpc>
            </a:pPr>
            <a:r>
              <a:rPr lang="en-US" sz="1600" b="1" dirty="0">
                <a:solidFill>
                  <a:schemeClr val="bg1"/>
                </a:solidFill>
                <a:latin typeface="+mj-lt"/>
              </a:rPr>
              <a:t>One suicide is too many!</a:t>
            </a:r>
          </a:p>
          <a:p>
            <a:pPr algn="ctr">
              <a:lnSpc>
                <a:spcPct val="150000"/>
              </a:lnSpc>
            </a:pPr>
            <a:r>
              <a:rPr lang="en-US" sz="1600" b="1" dirty="0">
                <a:solidFill>
                  <a:schemeClr val="bg1"/>
                </a:solidFill>
                <a:latin typeface="+mj-lt"/>
              </a:rPr>
              <a:t>Each suicide death impacts ~135 people.</a:t>
            </a:r>
          </a:p>
        </p:txBody>
      </p:sp>
      <p:grpSp>
        <p:nvGrpSpPr>
          <p:cNvPr id="7" name="Group 6">
            <a:extLst>
              <a:ext uri="{FF2B5EF4-FFF2-40B4-BE49-F238E27FC236}">
                <a16:creationId xmlns:a16="http://schemas.microsoft.com/office/drawing/2014/main" id="{759C53B2-0DF1-B28F-C8A9-CF9D7CF41B6E}"/>
              </a:ext>
            </a:extLst>
          </p:cNvPr>
          <p:cNvGrpSpPr/>
          <p:nvPr/>
        </p:nvGrpSpPr>
        <p:grpSpPr>
          <a:xfrm>
            <a:off x="131197" y="430"/>
            <a:ext cx="9015516" cy="1060759"/>
            <a:chOff x="131197" y="430"/>
            <a:chExt cx="9015516" cy="1060759"/>
          </a:xfrm>
        </p:grpSpPr>
        <p:pic>
          <p:nvPicPr>
            <p:cNvPr id="3" name="Picture 2" descr="Logo&#10;&#10;Description automatically generated">
              <a:extLst>
                <a:ext uri="{FF2B5EF4-FFF2-40B4-BE49-F238E27FC236}">
                  <a16:creationId xmlns:a16="http://schemas.microsoft.com/office/drawing/2014/main" id="{ED68E99D-EC82-84E9-DB4D-B6AD3D130E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6" name="Picture 5" descr="Logo&#10;&#10;Description automatically generated">
              <a:extLst>
                <a:ext uri="{FF2B5EF4-FFF2-40B4-BE49-F238E27FC236}">
                  <a16:creationId xmlns:a16="http://schemas.microsoft.com/office/drawing/2014/main" id="{BABC7A64-EEF6-AFD2-A5AD-5CA861914CE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30"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8ED6F0B-ED62-E5DB-E301-181280307949}"/>
              </a:ext>
            </a:extLst>
          </p:cNvPr>
          <p:cNvSpPr/>
          <p:nvPr/>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spTree>
    <p:extLst>
      <p:ext uri="{BB962C8B-B14F-4D97-AF65-F5344CB8AC3E}">
        <p14:creationId xmlns:p14="http://schemas.microsoft.com/office/powerpoint/2010/main" val="3322391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chemeClr val="bg1"/>
                </a:solidFill>
              </a:rPr>
              <a:t>Impact of Suicide on the Army</a:t>
            </a:r>
          </a:p>
        </p:txBody>
      </p:sp>
      <p:sp>
        <p:nvSpPr>
          <p:cNvPr id="15" name="Title 3">
            <a:extLst>
              <a:ext uri="{FF2B5EF4-FFF2-40B4-BE49-F238E27FC236}">
                <a16:creationId xmlns:a16="http://schemas.microsoft.com/office/drawing/2014/main" id="{210DDA3E-2EE8-6096-A79A-504FEA59A252}"/>
              </a:ext>
            </a:extLst>
          </p:cNvPr>
          <p:cNvSpPr txBox="1">
            <a:spLocks/>
          </p:cNvSpPr>
          <p:nvPr/>
        </p:nvSpPr>
        <p:spPr bwMode="auto">
          <a:xfrm>
            <a:off x="928943" y="274347"/>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chemeClr val="tx1">
                    <a:lumMod val="75000"/>
                    <a:lumOff val="25000"/>
                  </a:schemeClr>
                </a:solidFill>
              </a:rPr>
              <a:t>Concrete Experience: The Story of Drew Robinson</a:t>
            </a:r>
            <a:endParaRPr lang="en-US" sz="2000" cap="none" dirty="0">
              <a:solidFill>
                <a:srgbClr val="404040"/>
              </a:solidFill>
            </a:endParaRPr>
          </a:p>
        </p:txBody>
      </p:sp>
      <p:pic>
        <p:nvPicPr>
          <p:cNvPr id="35" name="Picture 34"/>
          <p:cNvPicPr>
            <a:picLocks noChangeAspect="1"/>
          </p:cNvPicPr>
          <p:nvPr/>
        </p:nvPicPr>
        <p:blipFill rotWithShape="1">
          <a:blip r:embed="rId3" cstate="screen">
            <a:extLst>
              <a:ext uri="{28A0092B-C50C-407E-A947-70E740481C1C}">
                <a14:useLocalDpi xmlns:a14="http://schemas.microsoft.com/office/drawing/2010/main"/>
              </a:ext>
            </a:extLst>
          </a:blip>
          <a:srcRect l="991" t="83023" r="1032" b="1363"/>
          <a:stretch/>
        </p:blipFill>
        <p:spPr>
          <a:xfrm>
            <a:off x="0" y="5726835"/>
            <a:ext cx="9144000" cy="1101928"/>
          </a:xfrm>
          <a:prstGeom prst="rect">
            <a:avLst/>
          </a:prstGeom>
        </p:spPr>
      </p:pic>
      <p:sp>
        <p:nvSpPr>
          <p:cNvPr id="33"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4"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2</a:t>
            </a:r>
          </a:p>
        </p:txBody>
      </p:sp>
      <p:grpSp>
        <p:nvGrpSpPr>
          <p:cNvPr id="7" name="Group 6">
            <a:extLst>
              <a:ext uri="{FF2B5EF4-FFF2-40B4-BE49-F238E27FC236}">
                <a16:creationId xmlns:a16="http://schemas.microsoft.com/office/drawing/2014/main" id="{759C53B2-0DF1-B28F-C8A9-CF9D7CF41B6E}"/>
              </a:ext>
            </a:extLst>
          </p:cNvPr>
          <p:cNvGrpSpPr/>
          <p:nvPr/>
        </p:nvGrpSpPr>
        <p:grpSpPr>
          <a:xfrm>
            <a:off x="132649" y="9846"/>
            <a:ext cx="9015516" cy="1060759"/>
            <a:chOff x="131197" y="430"/>
            <a:chExt cx="9015516" cy="1060759"/>
          </a:xfrm>
        </p:grpSpPr>
        <p:pic>
          <p:nvPicPr>
            <p:cNvPr id="3" name="Picture 2" descr="Logo&#10;&#10;Description automatically generated">
              <a:extLst>
                <a:ext uri="{FF2B5EF4-FFF2-40B4-BE49-F238E27FC236}">
                  <a16:creationId xmlns:a16="http://schemas.microsoft.com/office/drawing/2014/main" id="{ED68E99D-EC82-84E9-DB4D-B6AD3D130E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6" name="Picture 5" descr="Logo&#10;&#10;Description automatically generated">
              <a:extLst>
                <a:ext uri="{FF2B5EF4-FFF2-40B4-BE49-F238E27FC236}">
                  <a16:creationId xmlns:a16="http://schemas.microsoft.com/office/drawing/2014/main" id="{BABC7A64-EEF6-AFD2-A5AD-5CA861914C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30"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4">
            <a:extLst>
              <a:ext uri="{FF2B5EF4-FFF2-40B4-BE49-F238E27FC236}">
                <a16:creationId xmlns:a16="http://schemas.microsoft.com/office/drawing/2014/main" id="{109DD203-3504-F8B1-300A-9E8B8CF216F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4881"/>
          <a:stretch/>
        </p:blipFill>
        <p:spPr>
          <a:xfrm>
            <a:off x="928943" y="1331729"/>
            <a:ext cx="1569124" cy="2090850"/>
          </a:xfrm>
          <a:prstGeom prst="rect">
            <a:avLst/>
          </a:prstGeom>
        </p:spPr>
      </p:pic>
      <p:sp>
        <p:nvSpPr>
          <p:cNvPr id="16" name="Rectangle 15">
            <a:extLst>
              <a:ext uri="{FF2B5EF4-FFF2-40B4-BE49-F238E27FC236}">
                <a16:creationId xmlns:a16="http://schemas.microsoft.com/office/drawing/2014/main" id="{4ED91E00-0197-6A01-D393-784C69F163C7}"/>
              </a:ext>
            </a:extLst>
          </p:cNvPr>
          <p:cNvSpPr/>
          <p:nvPr/>
        </p:nvSpPr>
        <p:spPr>
          <a:xfrm>
            <a:off x="1713504" y="5329768"/>
            <a:ext cx="6434760" cy="8211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600"/>
              </a:spcAft>
              <a:defRPr/>
            </a:pPr>
            <a:r>
              <a:rPr lang="en-US" sz="1800" b="0" i="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What risk factors or warning signs can you identify in Drew’s story</a:t>
            </a:r>
            <a:r>
              <a:rPr lang="en-US" dirty="0">
                <a:solidFill>
                  <a:schemeClr val="dk1"/>
                </a:solidFill>
                <a:latin typeface="Arial" panose="020B0604020202020204" pitchFamily="34" charset="0"/>
                <a:ea typeface="Verdana" panose="020B0604030504040204" pitchFamily="34" charset="0"/>
                <a:cs typeface="Arial" panose="020B0604020202020204" pitchFamily="34" charset="0"/>
              </a:rPr>
              <a:t>? If he was one of your friends, what would you do?</a:t>
            </a:r>
          </a:p>
        </p:txBody>
      </p:sp>
      <p:pic>
        <p:nvPicPr>
          <p:cNvPr id="17" name="Picture 16">
            <a:extLst>
              <a:ext uri="{FF2B5EF4-FFF2-40B4-BE49-F238E27FC236}">
                <a16:creationId xmlns:a16="http://schemas.microsoft.com/office/drawing/2014/main" id="{95C0B46F-322C-9794-6F0F-9AD4762952E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57205" y="5093553"/>
            <a:ext cx="512597" cy="512597"/>
          </a:xfrm>
          <a:prstGeom prst="rect">
            <a:avLst/>
          </a:prstGeom>
        </p:spPr>
      </p:pic>
      <p:sp>
        <p:nvSpPr>
          <p:cNvPr id="18" name="TextBox 17">
            <a:extLst>
              <a:ext uri="{FF2B5EF4-FFF2-40B4-BE49-F238E27FC236}">
                <a16:creationId xmlns:a16="http://schemas.microsoft.com/office/drawing/2014/main" id="{9C18A207-BDB7-CD46-736A-919B6213FEC2}"/>
              </a:ext>
            </a:extLst>
          </p:cNvPr>
          <p:cNvSpPr txBox="1"/>
          <p:nvPr/>
        </p:nvSpPr>
        <p:spPr>
          <a:xfrm>
            <a:off x="2580090" y="1218055"/>
            <a:ext cx="6226534" cy="2604752"/>
          </a:xfrm>
          <a:prstGeom prst="rect">
            <a:avLst/>
          </a:prstGeom>
          <a:noFill/>
        </p:spPr>
        <p:txBody>
          <a:bodyPr wrap="square" rtlCol="0">
            <a:spAutoFit/>
          </a:bodyPr>
          <a:lstStyle/>
          <a:p>
            <a:pPr defTabSz="685800">
              <a:lnSpc>
                <a:spcPts val="2200"/>
              </a:lnSpc>
              <a:spcBef>
                <a:spcPts val="600"/>
              </a:spcBef>
            </a:pPr>
            <a:r>
              <a:rPr lang="en-US" sz="1500" dirty="0">
                <a:solidFill>
                  <a:srgbClr val="000000"/>
                </a:solidFill>
                <a:latin typeface="Arial"/>
              </a:rPr>
              <a:t>Drew Robinson was once known for being a Major League Baseball (MLB) player of the Texas Rangers and the St. Louis Cardinals. While having achieved his goal of making it to the big leagues, his experience was anything but easy. He had been demoted to the minor leagues several times, and he had injured his left elbow and required surgery. In August of 2019, the Cardinals released him. Despite his continuation with behavioral health therapy, he felt increasingly frustrated with himself and he was worried he was going to end up in the minor leagues again. Little did anyone know that Drew suffered from </a:t>
            </a:r>
          </a:p>
        </p:txBody>
      </p:sp>
      <p:sp>
        <p:nvSpPr>
          <p:cNvPr id="20" name="TextBox 19">
            <a:extLst>
              <a:ext uri="{FF2B5EF4-FFF2-40B4-BE49-F238E27FC236}">
                <a16:creationId xmlns:a16="http://schemas.microsoft.com/office/drawing/2014/main" id="{621B70F2-B878-5C9F-675E-38C2C4BF70FD}"/>
              </a:ext>
            </a:extLst>
          </p:cNvPr>
          <p:cNvSpPr txBox="1"/>
          <p:nvPr/>
        </p:nvSpPr>
        <p:spPr>
          <a:xfrm>
            <a:off x="865602" y="3744992"/>
            <a:ext cx="8035482" cy="1476238"/>
          </a:xfrm>
          <a:prstGeom prst="rect">
            <a:avLst/>
          </a:prstGeom>
          <a:noFill/>
        </p:spPr>
        <p:txBody>
          <a:bodyPr wrap="square">
            <a:spAutoFit/>
          </a:bodyPr>
          <a:lstStyle/>
          <a:p>
            <a:pPr>
              <a:lnSpc>
                <a:spcPts val="2200"/>
              </a:lnSpc>
              <a:spcBef>
                <a:spcPts val="600"/>
              </a:spcBef>
            </a:pPr>
            <a:r>
              <a:rPr lang="en-US" sz="1500" dirty="0">
                <a:solidFill>
                  <a:srgbClr val="000000"/>
                </a:solidFill>
                <a:latin typeface="Arial"/>
              </a:rPr>
              <a:t>depression and suicidal ideation. Drew felt as though he was not good enough for his fiancée and he called off the wedding. After becoming increasingly isolated by the COVID-19 pandemic, he asked himself, “Who would care if I’m gone?” That evening, on April 16, 2020, Drew sat on his living room couch, drinking whiskey, and shot himself in the right temple. Drew Robinson survived.</a:t>
            </a:r>
            <a:endParaRPr lang="en-US" sz="1500" dirty="0"/>
          </a:p>
        </p:txBody>
      </p:sp>
    </p:spTree>
    <p:extLst>
      <p:ext uri="{BB962C8B-B14F-4D97-AF65-F5344CB8AC3E}">
        <p14:creationId xmlns:p14="http://schemas.microsoft.com/office/powerpoint/2010/main" val="1689287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3</a:t>
            </a:r>
          </a:p>
        </p:txBody>
      </p:sp>
      <p:sp>
        <p:nvSpPr>
          <p:cNvPr id="14" name="Rectangle 13">
            <a:extLst>
              <a:ext uri="{FF2B5EF4-FFF2-40B4-BE49-F238E27FC236}">
                <a16:creationId xmlns:a16="http://schemas.microsoft.com/office/drawing/2014/main" id="{CAD80807-FD78-4E05-31B6-AFAA08D1CB37}"/>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468C5F94-45FF-A63C-B1C1-78BDC366B7A0}"/>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Training Purpose</a:t>
            </a:r>
          </a:p>
        </p:txBody>
      </p:sp>
      <p:grpSp>
        <p:nvGrpSpPr>
          <p:cNvPr id="17" name="Group 16">
            <a:extLst>
              <a:ext uri="{FF2B5EF4-FFF2-40B4-BE49-F238E27FC236}">
                <a16:creationId xmlns:a16="http://schemas.microsoft.com/office/drawing/2014/main" id="{D8671800-0D04-2710-12CD-2E3D0325EAE9}"/>
              </a:ext>
            </a:extLst>
          </p:cNvPr>
          <p:cNvGrpSpPr/>
          <p:nvPr/>
        </p:nvGrpSpPr>
        <p:grpSpPr>
          <a:xfrm>
            <a:off x="131197" y="430"/>
            <a:ext cx="9015516" cy="1060759"/>
            <a:chOff x="131197" y="430"/>
            <a:chExt cx="9015516" cy="1060759"/>
          </a:xfrm>
        </p:grpSpPr>
        <p:pic>
          <p:nvPicPr>
            <p:cNvPr id="18" name="Picture 17" descr="Logo&#10;&#10;Description automatically generated">
              <a:extLst>
                <a:ext uri="{FF2B5EF4-FFF2-40B4-BE49-F238E27FC236}">
                  <a16:creationId xmlns:a16="http://schemas.microsoft.com/office/drawing/2014/main" id="{E59FE37B-87D2-7C11-6EFC-862D355E0F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19" name="Picture 18" descr="Logo&#10;&#10;Description automatically generated">
              <a:extLst>
                <a:ext uri="{FF2B5EF4-FFF2-40B4-BE49-F238E27FC236}">
                  <a16:creationId xmlns:a16="http://schemas.microsoft.com/office/drawing/2014/main" id="{2F61B1AE-D996-F727-1CFF-92AC41E15A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20" name="Picture 8">
            <a:extLst>
              <a:ext uri="{FF2B5EF4-FFF2-40B4-BE49-F238E27FC236}">
                <a16:creationId xmlns:a16="http://schemas.microsoft.com/office/drawing/2014/main" id="{D23DEAF8-CA33-58CE-82F5-53D4957581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tent Placeholder 10">
            <a:extLst>
              <a:ext uri="{FF2B5EF4-FFF2-40B4-BE49-F238E27FC236}">
                <a16:creationId xmlns:a16="http://schemas.microsoft.com/office/drawing/2014/main" id="{DB0D3889-1BFA-94A3-DDA6-CB0C9AB9B77D}"/>
              </a:ext>
            </a:extLst>
          </p:cNvPr>
          <p:cNvPicPr>
            <a:picLocks noGrp="1" noChangeAspect="1"/>
          </p:cNvPicPr>
          <p:nvPr>
            <p:ph idx="1"/>
          </p:nvPr>
        </p:nvPicPr>
        <p:blipFill>
          <a:blip r:embed="rId6" cstate="screen">
            <a:extLst>
              <a:ext uri="{28A0092B-C50C-407E-A947-70E740481C1C}">
                <a14:useLocalDpi xmlns:a14="http://schemas.microsoft.com/office/drawing/2010/main"/>
              </a:ext>
            </a:extLst>
          </a:blip>
          <a:stretch>
            <a:fillRect/>
          </a:stretch>
        </p:blipFill>
        <p:spPr>
          <a:xfrm>
            <a:off x="467020" y="1228725"/>
            <a:ext cx="8281397" cy="4714875"/>
          </a:xfrm>
          <a:prstGeom prst="rect">
            <a:avLst/>
          </a:prstGeom>
        </p:spPr>
      </p:pic>
      <p:sp>
        <p:nvSpPr>
          <p:cNvPr id="3" name="TextBox 2">
            <a:extLst>
              <a:ext uri="{FF2B5EF4-FFF2-40B4-BE49-F238E27FC236}">
                <a16:creationId xmlns:a16="http://schemas.microsoft.com/office/drawing/2014/main" id="{2FA3C248-F85B-87D7-9675-8D642A2C058F}"/>
              </a:ext>
            </a:extLst>
          </p:cNvPr>
          <p:cNvSpPr txBox="1"/>
          <p:nvPr/>
        </p:nvSpPr>
        <p:spPr>
          <a:xfrm>
            <a:off x="4911047" y="1739503"/>
            <a:ext cx="2917860" cy="3693319"/>
          </a:xfrm>
          <a:prstGeom prst="rect">
            <a:avLst/>
          </a:prstGeom>
          <a:noFill/>
        </p:spPr>
        <p:txBody>
          <a:bodyPr wrap="square" rtlCol="0">
            <a:spAutoFit/>
          </a:bodyPr>
          <a:lstStyle/>
          <a:p>
            <a:r>
              <a:rPr lang="en-US" dirty="0">
                <a:solidFill>
                  <a:schemeClr val="bg1"/>
                </a:solidFill>
              </a:rPr>
              <a:t>To enhance Soldiers’ understanding of Lethal Means Safety (LMS) </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To provide an opportunity for Soldiers to consider and discuss ways to promote LMS for themselves and others</a:t>
            </a:r>
          </a:p>
          <a:p>
            <a:endParaRPr lang="en-US" dirty="0">
              <a:solidFill>
                <a:schemeClr val="bg1"/>
              </a:solidFill>
            </a:endParaRPr>
          </a:p>
          <a:p>
            <a:r>
              <a:rPr lang="en-US" dirty="0">
                <a:solidFill>
                  <a:schemeClr val="bg1"/>
                </a:solidFill>
              </a:rPr>
              <a:t>To help Soldiers prevent suicide in their unit and in their circles of support</a:t>
            </a:r>
          </a:p>
        </p:txBody>
      </p:sp>
    </p:spTree>
    <p:extLst>
      <p:ext uri="{BB962C8B-B14F-4D97-AF65-F5344CB8AC3E}">
        <p14:creationId xmlns:p14="http://schemas.microsoft.com/office/powerpoint/2010/main" val="3617998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5DA4E9E5-41A8-2685-AF1F-9A55BFF22F94}"/>
              </a:ext>
            </a:extLst>
          </p:cNvPr>
          <p:cNvSpPr/>
          <p:nvPr/>
        </p:nvSpPr>
        <p:spPr>
          <a:xfrm>
            <a:off x="4388910" y="1447946"/>
            <a:ext cx="4257040" cy="180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4</a:t>
            </a:r>
          </a:p>
        </p:txBody>
      </p:sp>
      <p:sp>
        <p:nvSpPr>
          <p:cNvPr id="18" name="Rectangle 17">
            <a:extLst>
              <a:ext uri="{FF2B5EF4-FFF2-40B4-BE49-F238E27FC236}">
                <a16:creationId xmlns:a16="http://schemas.microsoft.com/office/drawing/2014/main" id="{78E43CCC-FD6C-9FCE-5B7C-F405CFBCE58F}"/>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3">
            <a:extLst>
              <a:ext uri="{FF2B5EF4-FFF2-40B4-BE49-F238E27FC236}">
                <a16:creationId xmlns:a16="http://schemas.microsoft.com/office/drawing/2014/main" id="{A811AC3B-4673-0858-3E99-C084887D16DE}"/>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Lethal Means, Lethality, and Influencing Factors</a:t>
            </a:r>
          </a:p>
        </p:txBody>
      </p:sp>
      <p:grpSp>
        <p:nvGrpSpPr>
          <p:cNvPr id="24" name="Group 23">
            <a:extLst>
              <a:ext uri="{FF2B5EF4-FFF2-40B4-BE49-F238E27FC236}">
                <a16:creationId xmlns:a16="http://schemas.microsoft.com/office/drawing/2014/main" id="{66FD586D-A5FE-DB19-D386-E87728F616D7}"/>
              </a:ext>
            </a:extLst>
          </p:cNvPr>
          <p:cNvGrpSpPr/>
          <p:nvPr/>
        </p:nvGrpSpPr>
        <p:grpSpPr>
          <a:xfrm>
            <a:off x="131197" y="430"/>
            <a:ext cx="9015516" cy="1060759"/>
            <a:chOff x="131197" y="430"/>
            <a:chExt cx="9015516" cy="1060759"/>
          </a:xfrm>
        </p:grpSpPr>
        <p:pic>
          <p:nvPicPr>
            <p:cNvPr id="25" name="Picture 24" descr="Logo&#10;&#10;Description automatically generated">
              <a:extLst>
                <a:ext uri="{FF2B5EF4-FFF2-40B4-BE49-F238E27FC236}">
                  <a16:creationId xmlns:a16="http://schemas.microsoft.com/office/drawing/2014/main" id="{D17F2B93-CCF5-B8A1-9C9F-8AFB45D7E2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26" name="Picture 25" descr="Logo&#10;&#10;Description automatically generated">
              <a:extLst>
                <a:ext uri="{FF2B5EF4-FFF2-40B4-BE49-F238E27FC236}">
                  <a16:creationId xmlns:a16="http://schemas.microsoft.com/office/drawing/2014/main" id="{5BA8A80C-4355-D746-446A-044523F969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27" name="Picture 8">
            <a:extLst>
              <a:ext uri="{FF2B5EF4-FFF2-40B4-BE49-F238E27FC236}">
                <a16:creationId xmlns:a16="http://schemas.microsoft.com/office/drawing/2014/main" id="{A73F4601-D91F-841C-BED3-2D17F95A99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1">
            <a:extLst>
              <a:ext uri="{FF2B5EF4-FFF2-40B4-BE49-F238E27FC236}">
                <a16:creationId xmlns:a16="http://schemas.microsoft.com/office/drawing/2014/main" id="{AD0A22F2-6FBD-55E0-DECA-8C933B297D64}"/>
              </a:ext>
            </a:extLst>
          </p:cNvPr>
          <p:cNvSpPr>
            <a:spLocks noGrp="1"/>
          </p:cNvSpPr>
          <p:nvPr>
            <p:ph idx="1"/>
          </p:nvPr>
        </p:nvSpPr>
        <p:spPr>
          <a:xfrm>
            <a:off x="4540918" y="1538420"/>
            <a:ext cx="4132254" cy="1662878"/>
          </a:xfrm>
          <a:ln w="28575">
            <a:noFill/>
            <a:extLst>
              <a:ext uri="{C807C97D-BFC1-408E-A445-0C87EB9F89A2}">
                <ask:lineSketchStyleProps xmlns:ask="http://schemas.microsoft.com/office/drawing/2018/sketchyshapes" sd="4238763619">
                  <a:custGeom>
                    <a:avLst/>
                    <a:gdLst>
                      <a:gd name="connsiteX0" fmla="*/ 0 w 4007468"/>
                      <a:gd name="connsiteY0" fmla="*/ 0 h 1662878"/>
                      <a:gd name="connsiteX1" fmla="*/ 572495 w 4007468"/>
                      <a:gd name="connsiteY1" fmla="*/ 0 h 1662878"/>
                      <a:gd name="connsiteX2" fmla="*/ 1225140 w 4007468"/>
                      <a:gd name="connsiteY2" fmla="*/ 0 h 1662878"/>
                      <a:gd name="connsiteX3" fmla="*/ 1757561 w 4007468"/>
                      <a:gd name="connsiteY3" fmla="*/ 0 h 1662878"/>
                      <a:gd name="connsiteX4" fmla="*/ 2289982 w 4007468"/>
                      <a:gd name="connsiteY4" fmla="*/ 0 h 1662878"/>
                      <a:gd name="connsiteX5" fmla="*/ 2862477 w 4007468"/>
                      <a:gd name="connsiteY5" fmla="*/ 0 h 1662878"/>
                      <a:gd name="connsiteX6" fmla="*/ 3394898 w 4007468"/>
                      <a:gd name="connsiteY6" fmla="*/ 0 h 1662878"/>
                      <a:gd name="connsiteX7" fmla="*/ 4007468 w 4007468"/>
                      <a:gd name="connsiteY7" fmla="*/ 0 h 1662878"/>
                      <a:gd name="connsiteX8" fmla="*/ 4007468 w 4007468"/>
                      <a:gd name="connsiteY8" fmla="*/ 570921 h 1662878"/>
                      <a:gd name="connsiteX9" fmla="*/ 4007468 w 4007468"/>
                      <a:gd name="connsiteY9" fmla="*/ 1158472 h 1662878"/>
                      <a:gd name="connsiteX10" fmla="*/ 4007468 w 4007468"/>
                      <a:gd name="connsiteY10" fmla="*/ 1662878 h 1662878"/>
                      <a:gd name="connsiteX11" fmla="*/ 3434973 w 4007468"/>
                      <a:gd name="connsiteY11" fmla="*/ 1662878 h 1662878"/>
                      <a:gd name="connsiteX12" fmla="*/ 2902552 w 4007468"/>
                      <a:gd name="connsiteY12" fmla="*/ 1662878 h 1662878"/>
                      <a:gd name="connsiteX13" fmla="*/ 2410206 w 4007468"/>
                      <a:gd name="connsiteY13" fmla="*/ 1662878 h 1662878"/>
                      <a:gd name="connsiteX14" fmla="*/ 1757561 w 4007468"/>
                      <a:gd name="connsiteY14" fmla="*/ 1662878 h 1662878"/>
                      <a:gd name="connsiteX15" fmla="*/ 1305290 w 4007468"/>
                      <a:gd name="connsiteY15" fmla="*/ 1662878 h 1662878"/>
                      <a:gd name="connsiteX16" fmla="*/ 812944 w 4007468"/>
                      <a:gd name="connsiteY16" fmla="*/ 1662878 h 1662878"/>
                      <a:gd name="connsiteX17" fmla="*/ 0 w 4007468"/>
                      <a:gd name="connsiteY17" fmla="*/ 1662878 h 1662878"/>
                      <a:gd name="connsiteX18" fmla="*/ 0 w 4007468"/>
                      <a:gd name="connsiteY18" fmla="*/ 1141843 h 1662878"/>
                      <a:gd name="connsiteX19" fmla="*/ 0 w 4007468"/>
                      <a:gd name="connsiteY19" fmla="*/ 620808 h 1662878"/>
                      <a:gd name="connsiteX20" fmla="*/ 0 w 4007468"/>
                      <a:gd name="connsiteY20" fmla="*/ 0 h 16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7468" h="1662878" extrusionOk="0">
                        <a:moveTo>
                          <a:pt x="0" y="0"/>
                        </a:moveTo>
                        <a:cubicBezTo>
                          <a:pt x="245867" y="-58486"/>
                          <a:pt x="426612" y="17276"/>
                          <a:pt x="572495" y="0"/>
                        </a:cubicBezTo>
                        <a:cubicBezTo>
                          <a:pt x="718378" y="-17276"/>
                          <a:pt x="1037842" y="18518"/>
                          <a:pt x="1225140" y="0"/>
                        </a:cubicBezTo>
                        <a:cubicBezTo>
                          <a:pt x="1412438" y="-18518"/>
                          <a:pt x="1535095" y="35249"/>
                          <a:pt x="1757561" y="0"/>
                        </a:cubicBezTo>
                        <a:cubicBezTo>
                          <a:pt x="1980027" y="-35249"/>
                          <a:pt x="2123099" y="5733"/>
                          <a:pt x="2289982" y="0"/>
                        </a:cubicBezTo>
                        <a:cubicBezTo>
                          <a:pt x="2456865" y="-5733"/>
                          <a:pt x="2678480" y="13453"/>
                          <a:pt x="2862477" y="0"/>
                        </a:cubicBezTo>
                        <a:cubicBezTo>
                          <a:pt x="3046475" y="-13453"/>
                          <a:pt x="3174492" y="10070"/>
                          <a:pt x="3394898" y="0"/>
                        </a:cubicBezTo>
                        <a:cubicBezTo>
                          <a:pt x="3615304" y="-10070"/>
                          <a:pt x="3746145" y="69129"/>
                          <a:pt x="4007468" y="0"/>
                        </a:cubicBezTo>
                        <a:cubicBezTo>
                          <a:pt x="4028522" y="256069"/>
                          <a:pt x="3999862" y="345929"/>
                          <a:pt x="4007468" y="570921"/>
                        </a:cubicBezTo>
                        <a:cubicBezTo>
                          <a:pt x="4015074" y="795913"/>
                          <a:pt x="4002374" y="969336"/>
                          <a:pt x="4007468" y="1158472"/>
                        </a:cubicBezTo>
                        <a:cubicBezTo>
                          <a:pt x="4012562" y="1347608"/>
                          <a:pt x="3970386" y="1417502"/>
                          <a:pt x="4007468" y="1662878"/>
                        </a:cubicBezTo>
                        <a:cubicBezTo>
                          <a:pt x="3823486" y="1731160"/>
                          <a:pt x="3655320" y="1619800"/>
                          <a:pt x="3434973" y="1662878"/>
                        </a:cubicBezTo>
                        <a:cubicBezTo>
                          <a:pt x="3214626" y="1705956"/>
                          <a:pt x="3118438" y="1636174"/>
                          <a:pt x="2902552" y="1662878"/>
                        </a:cubicBezTo>
                        <a:cubicBezTo>
                          <a:pt x="2686666" y="1689582"/>
                          <a:pt x="2534156" y="1648707"/>
                          <a:pt x="2410206" y="1662878"/>
                        </a:cubicBezTo>
                        <a:cubicBezTo>
                          <a:pt x="2286256" y="1677049"/>
                          <a:pt x="2071193" y="1607522"/>
                          <a:pt x="1757561" y="1662878"/>
                        </a:cubicBezTo>
                        <a:cubicBezTo>
                          <a:pt x="1443930" y="1718234"/>
                          <a:pt x="1404939" y="1610651"/>
                          <a:pt x="1305290" y="1662878"/>
                        </a:cubicBezTo>
                        <a:cubicBezTo>
                          <a:pt x="1205641" y="1715105"/>
                          <a:pt x="988764" y="1632024"/>
                          <a:pt x="812944" y="1662878"/>
                        </a:cubicBezTo>
                        <a:cubicBezTo>
                          <a:pt x="637124" y="1693732"/>
                          <a:pt x="212135" y="1656337"/>
                          <a:pt x="0" y="1662878"/>
                        </a:cubicBezTo>
                        <a:cubicBezTo>
                          <a:pt x="-32973" y="1452502"/>
                          <a:pt x="53448" y="1348049"/>
                          <a:pt x="0" y="1141843"/>
                        </a:cubicBezTo>
                        <a:cubicBezTo>
                          <a:pt x="-53448" y="935637"/>
                          <a:pt x="27984" y="790742"/>
                          <a:pt x="0" y="620808"/>
                        </a:cubicBezTo>
                        <a:cubicBezTo>
                          <a:pt x="-27984" y="450875"/>
                          <a:pt x="524" y="262962"/>
                          <a:pt x="0" y="0"/>
                        </a:cubicBezTo>
                        <a:close/>
                      </a:path>
                    </a:pathLst>
                  </a:custGeom>
                  <ask:type>
                    <ask:lineSketchNone/>
                  </ask:type>
                </ask:lineSketchStyleProps>
              </a:ext>
            </a:extLst>
          </a:ln>
        </p:spPr>
        <p:txBody>
          <a:bodyPr/>
          <a:lstStyle/>
          <a:p>
            <a:r>
              <a:rPr lang="en-US" sz="1800" b="1" u="sng" dirty="0"/>
              <a:t>Lethality</a:t>
            </a:r>
            <a:r>
              <a:rPr lang="en-US" sz="1800" dirty="0"/>
              <a:t>: the capacity to cause death or serious harm or damage</a:t>
            </a:r>
          </a:p>
          <a:p>
            <a:endParaRPr lang="en-US" sz="1800" dirty="0"/>
          </a:p>
          <a:p>
            <a:r>
              <a:rPr lang="en-US" sz="1800" b="1" u="sng" dirty="0"/>
              <a:t>Lethal Means</a:t>
            </a:r>
            <a:r>
              <a:rPr lang="en-US" sz="1800" b="1" dirty="0"/>
              <a:t>: </a:t>
            </a:r>
            <a:r>
              <a:rPr lang="en-US" sz="1800" kern="0" dirty="0">
                <a:solidFill>
                  <a:schemeClr val="tx1"/>
                </a:solidFill>
              </a:rPr>
              <a:t>the methods that can be used in a suicide attempt</a:t>
            </a:r>
          </a:p>
          <a:p>
            <a:endParaRPr lang="en-US" sz="1800" b="1" u="sng" kern="0" dirty="0"/>
          </a:p>
        </p:txBody>
      </p:sp>
      <p:sp>
        <p:nvSpPr>
          <p:cNvPr id="30" name="Rectangle 29">
            <a:extLst>
              <a:ext uri="{FF2B5EF4-FFF2-40B4-BE49-F238E27FC236}">
                <a16:creationId xmlns:a16="http://schemas.microsoft.com/office/drawing/2014/main" id="{7B93B398-9E6C-34BA-77A0-A1F84033A7D2}"/>
              </a:ext>
            </a:extLst>
          </p:cNvPr>
          <p:cNvSpPr/>
          <p:nvPr/>
        </p:nvSpPr>
        <p:spPr>
          <a:xfrm>
            <a:off x="4572000" y="4404365"/>
            <a:ext cx="4132254" cy="13075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457200" rtl="0" eaLnBrk="1" fontAlgn="auto" latinLnBrk="0" hangingPunct="1">
              <a:lnSpc>
                <a:spcPct val="100000"/>
              </a:lnSpc>
              <a:spcBef>
                <a:spcPts val="600"/>
              </a:spcBef>
              <a:spcAft>
                <a:spcPts val="0"/>
              </a:spcAft>
              <a:buClrTx/>
              <a:buSzTx/>
              <a:tabLst/>
              <a:defRPr/>
            </a:pPr>
            <a:r>
              <a:rPr lang="en-US" sz="1800" dirty="0">
                <a:solidFill>
                  <a:schemeClr val="tx1"/>
                </a:solidFill>
                <a:latin typeface="Arial" panose="020B0604020202020204" pitchFamily="34" charset="0"/>
                <a:cs typeface="Arial" panose="020B0604020202020204" pitchFamily="34" charset="0"/>
              </a:rPr>
              <a:t>Why might the lethality rate be higher for firearms, jumping, or hanging versus drug poisoning or cutting?</a:t>
            </a:r>
          </a:p>
        </p:txBody>
      </p:sp>
      <p:pic>
        <p:nvPicPr>
          <p:cNvPr id="31" name="Picture 30">
            <a:extLst>
              <a:ext uri="{FF2B5EF4-FFF2-40B4-BE49-F238E27FC236}">
                <a16:creationId xmlns:a16="http://schemas.microsoft.com/office/drawing/2014/main" id="{4751BD33-4816-7976-98F4-3FF643018C9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07357" y="4147635"/>
            <a:ext cx="512597" cy="512597"/>
          </a:xfrm>
          <a:prstGeom prst="rect">
            <a:avLst/>
          </a:prstGeom>
        </p:spPr>
      </p:pic>
      <p:sp>
        <p:nvSpPr>
          <p:cNvPr id="33" name="Content Placeholder 1">
            <a:extLst>
              <a:ext uri="{FF2B5EF4-FFF2-40B4-BE49-F238E27FC236}">
                <a16:creationId xmlns:a16="http://schemas.microsoft.com/office/drawing/2014/main" id="{FC529FF7-9BA2-43A1-030F-5D1145A91B03}"/>
              </a:ext>
            </a:extLst>
          </p:cNvPr>
          <p:cNvSpPr txBox="1">
            <a:spLocks/>
          </p:cNvSpPr>
          <p:nvPr/>
        </p:nvSpPr>
        <p:spPr bwMode="auto">
          <a:xfrm>
            <a:off x="386830" y="4377963"/>
            <a:ext cx="3664894" cy="1662878"/>
          </a:xfrm>
          <a:prstGeom prst="rect">
            <a:avLst/>
          </a:prstGeom>
          <a:noFill/>
          <a:ln w="28575">
            <a:noFill/>
            <a:miter lim="800000"/>
            <a:headEnd/>
            <a:tailEnd/>
            <a:extLst>
              <a:ext uri="{C807C97D-BFC1-408E-A445-0C87EB9F89A2}">
                <ask:lineSketchStyleProps xmlns:ask="http://schemas.microsoft.com/office/drawing/2018/sketchyshapes" sd="4238763619">
                  <a:custGeom>
                    <a:avLst/>
                    <a:gdLst>
                      <a:gd name="connsiteX0" fmla="*/ 0 w 4007468"/>
                      <a:gd name="connsiteY0" fmla="*/ 0 h 1662878"/>
                      <a:gd name="connsiteX1" fmla="*/ 572495 w 4007468"/>
                      <a:gd name="connsiteY1" fmla="*/ 0 h 1662878"/>
                      <a:gd name="connsiteX2" fmla="*/ 1225140 w 4007468"/>
                      <a:gd name="connsiteY2" fmla="*/ 0 h 1662878"/>
                      <a:gd name="connsiteX3" fmla="*/ 1757561 w 4007468"/>
                      <a:gd name="connsiteY3" fmla="*/ 0 h 1662878"/>
                      <a:gd name="connsiteX4" fmla="*/ 2289982 w 4007468"/>
                      <a:gd name="connsiteY4" fmla="*/ 0 h 1662878"/>
                      <a:gd name="connsiteX5" fmla="*/ 2862477 w 4007468"/>
                      <a:gd name="connsiteY5" fmla="*/ 0 h 1662878"/>
                      <a:gd name="connsiteX6" fmla="*/ 3394898 w 4007468"/>
                      <a:gd name="connsiteY6" fmla="*/ 0 h 1662878"/>
                      <a:gd name="connsiteX7" fmla="*/ 4007468 w 4007468"/>
                      <a:gd name="connsiteY7" fmla="*/ 0 h 1662878"/>
                      <a:gd name="connsiteX8" fmla="*/ 4007468 w 4007468"/>
                      <a:gd name="connsiteY8" fmla="*/ 570921 h 1662878"/>
                      <a:gd name="connsiteX9" fmla="*/ 4007468 w 4007468"/>
                      <a:gd name="connsiteY9" fmla="*/ 1158472 h 1662878"/>
                      <a:gd name="connsiteX10" fmla="*/ 4007468 w 4007468"/>
                      <a:gd name="connsiteY10" fmla="*/ 1662878 h 1662878"/>
                      <a:gd name="connsiteX11" fmla="*/ 3434973 w 4007468"/>
                      <a:gd name="connsiteY11" fmla="*/ 1662878 h 1662878"/>
                      <a:gd name="connsiteX12" fmla="*/ 2902552 w 4007468"/>
                      <a:gd name="connsiteY12" fmla="*/ 1662878 h 1662878"/>
                      <a:gd name="connsiteX13" fmla="*/ 2410206 w 4007468"/>
                      <a:gd name="connsiteY13" fmla="*/ 1662878 h 1662878"/>
                      <a:gd name="connsiteX14" fmla="*/ 1757561 w 4007468"/>
                      <a:gd name="connsiteY14" fmla="*/ 1662878 h 1662878"/>
                      <a:gd name="connsiteX15" fmla="*/ 1305290 w 4007468"/>
                      <a:gd name="connsiteY15" fmla="*/ 1662878 h 1662878"/>
                      <a:gd name="connsiteX16" fmla="*/ 812944 w 4007468"/>
                      <a:gd name="connsiteY16" fmla="*/ 1662878 h 1662878"/>
                      <a:gd name="connsiteX17" fmla="*/ 0 w 4007468"/>
                      <a:gd name="connsiteY17" fmla="*/ 1662878 h 1662878"/>
                      <a:gd name="connsiteX18" fmla="*/ 0 w 4007468"/>
                      <a:gd name="connsiteY18" fmla="*/ 1141843 h 1662878"/>
                      <a:gd name="connsiteX19" fmla="*/ 0 w 4007468"/>
                      <a:gd name="connsiteY19" fmla="*/ 620808 h 1662878"/>
                      <a:gd name="connsiteX20" fmla="*/ 0 w 4007468"/>
                      <a:gd name="connsiteY20" fmla="*/ 0 h 16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7468" h="1662878" extrusionOk="0">
                        <a:moveTo>
                          <a:pt x="0" y="0"/>
                        </a:moveTo>
                        <a:cubicBezTo>
                          <a:pt x="245867" y="-58486"/>
                          <a:pt x="426612" y="17276"/>
                          <a:pt x="572495" y="0"/>
                        </a:cubicBezTo>
                        <a:cubicBezTo>
                          <a:pt x="718378" y="-17276"/>
                          <a:pt x="1037842" y="18518"/>
                          <a:pt x="1225140" y="0"/>
                        </a:cubicBezTo>
                        <a:cubicBezTo>
                          <a:pt x="1412438" y="-18518"/>
                          <a:pt x="1535095" y="35249"/>
                          <a:pt x="1757561" y="0"/>
                        </a:cubicBezTo>
                        <a:cubicBezTo>
                          <a:pt x="1980027" y="-35249"/>
                          <a:pt x="2123099" y="5733"/>
                          <a:pt x="2289982" y="0"/>
                        </a:cubicBezTo>
                        <a:cubicBezTo>
                          <a:pt x="2456865" y="-5733"/>
                          <a:pt x="2678480" y="13453"/>
                          <a:pt x="2862477" y="0"/>
                        </a:cubicBezTo>
                        <a:cubicBezTo>
                          <a:pt x="3046475" y="-13453"/>
                          <a:pt x="3174492" y="10070"/>
                          <a:pt x="3394898" y="0"/>
                        </a:cubicBezTo>
                        <a:cubicBezTo>
                          <a:pt x="3615304" y="-10070"/>
                          <a:pt x="3746145" y="69129"/>
                          <a:pt x="4007468" y="0"/>
                        </a:cubicBezTo>
                        <a:cubicBezTo>
                          <a:pt x="4028522" y="256069"/>
                          <a:pt x="3999862" y="345929"/>
                          <a:pt x="4007468" y="570921"/>
                        </a:cubicBezTo>
                        <a:cubicBezTo>
                          <a:pt x="4015074" y="795913"/>
                          <a:pt x="4002374" y="969336"/>
                          <a:pt x="4007468" y="1158472"/>
                        </a:cubicBezTo>
                        <a:cubicBezTo>
                          <a:pt x="4012562" y="1347608"/>
                          <a:pt x="3970386" y="1417502"/>
                          <a:pt x="4007468" y="1662878"/>
                        </a:cubicBezTo>
                        <a:cubicBezTo>
                          <a:pt x="3823486" y="1731160"/>
                          <a:pt x="3655320" y="1619800"/>
                          <a:pt x="3434973" y="1662878"/>
                        </a:cubicBezTo>
                        <a:cubicBezTo>
                          <a:pt x="3214626" y="1705956"/>
                          <a:pt x="3118438" y="1636174"/>
                          <a:pt x="2902552" y="1662878"/>
                        </a:cubicBezTo>
                        <a:cubicBezTo>
                          <a:pt x="2686666" y="1689582"/>
                          <a:pt x="2534156" y="1648707"/>
                          <a:pt x="2410206" y="1662878"/>
                        </a:cubicBezTo>
                        <a:cubicBezTo>
                          <a:pt x="2286256" y="1677049"/>
                          <a:pt x="2071193" y="1607522"/>
                          <a:pt x="1757561" y="1662878"/>
                        </a:cubicBezTo>
                        <a:cubicBezTo>
                          <a:pt x="1443930" y="1718234"/>
                          <a:pt x="1404939" y="1610651"/>
                          <a:pt x="1305290" y="1662878"/>
                        </a:cubicBezTo>
                        <a:cubicBezTo>
                          <a:pt x="1205641" y="1715105"/>
                          <a:pt x="988764" y="1632024"/>
                          <a:pt x="812944" y="1662878"/>
                        </a:cubicBezTo>
                        <a:cubicBezTo>
                          <a:pt x="637124" y="1693732"/>
                          <a:pt x="212135" y="1656337"/>
                          <a:pt x="0" y="1662878"/>
                        </a:cubicBezTo>
                        <a:cubicBezTo>
                          <a:pt x="-32973" y="1452502"/>
                          <a:pt x="53448" y="1348049"/>
                          <a:pt x="0" y="1141843"/>
                        </a:cubicBezTo>
                        <a:cubicBezTo>
                          <a:pt x="-53448" y="935637"/>
                          <a:pt x="27984" y="790742"/>
                          <a:pt x="0" y="620808"/>
                        </a:cubicBezTo>
                        <a:cubicBezTo>
                          <a:pt x="-27984" y="450875"/>
                          <a:pt x="524" y="262962"/>
                          <a:pt x="0" y="0"/>
                        </a:cubicBezTo>
                        <a:close/>
                      </a:path>
                    </a:pathLst>
                  </a:custGeom>
                  <ask:type>
                    <ask:lineSketchNone/>
                  </ask:type>
                </ask:lineSketchStyleProps>
              </a:ext>
            </a:extLst>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r>
              <a:rPr lang="en-US" sz="1800" b="1" u="sng" dirty="0"/>
              <a:t>Influencing factors:</a:t>
            </a:r>
          </a:p>
          <a:p>
            <a:pPr marL="285750" indent="-285750" defTabSz="914400">
              <a:buFont typeface="Arial" panose="020B0604020202020204" pitchFamily="34" charset="0"/>
              <a:buChar char="•"/>
            </a:pPr>
            <a:r>
              <a:rPr lang="en-US" sz="1800" dirty="0"/>
              <a:t>Ease of accessibility and use</a:t>
            </a:r>
          </a:p>
          <a:p>
            <a:pPr marL="285750" indent="-285750" defTabSz="914400">
              <a:buFont typeface="Arial" panose="020B0604020202020204" pitchFamily="34" charset="0"/>
              <a:buChar char="•"/>
            </a:pPr>
            <a:r>
              <a:rPr lang="en-US" sz="1800" dirty="0"/>
              <a:t>Acceptability to the attempter</a:t>
            </a:r>
          </a:p>
          <a:p>
            <a:pPr marL="285750" indent="-285750" defTabSz="914400">
              <a:buFont typeface="Arial" panose="020B0604020202020204" pitchFamily="34" charset="0"/>
              <a:buChar char="•"/>
            </a:pPr>
            <a:r>
              <a:rPr lang="en-US" sz="1800" dirty="0"/>
              <a:t>Inherent deadliness</a:t>
            </a:r>
          </a:p>
          <a:p>
            <a:pPr marL="285750" indent="-285750" defTabSz="914400">
              <a:buFont typeface="Arial" panose="020B0604020202020204" pitchFamily="34" charset="0"/>
              <a:buChar char="•"/>
            </a:pPr>
            <a:r>
              <a:rPr lang="en-US" sz="1800" dirty="0"/>
              <a:t>Ability to abort mid-attempt</a:t>
            </a:r>
          </a:p>
        </p:txBody>
      </p:sp>
      <p:pic>
        <p:nvPicPr>
          <p:cNvPr id="5" name="Picture 4" descr="An object and pills with a bridge and a warning sign&#10;&#10;Description automatically generated">
            <a:extLst>
              <a:ext uri="{FF2B5EF4-FFF2-40B4-BE49-F238E27FC236}">
                <a16:creationId xmlns:a16="http://schemas.microsoft.com/office/drawing/2014/main" id="{32F27F9B-3802-AF7C-6223-5E2B77AD09E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5671" y="1278420"/>
            <a:ext cx="3015351" cy="2909960"/>
          </a:xfrm>
          <a:prstGeom prst="rect">
            <a:avLst/>
          </a:prstGeom>
        </p:spPr>
      </p:pic>
    </p:spTree>
    <p:extLst>
      <p:ext uri="{BB962C8B-B14F-4D97-AF65-F5344CB8AC3E}">
        <p14:creationId xmlns:p14="http://schemas.microsoft.com/office/powerpoint/2010/main" val="2621440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5</a:t>
            </a:r>
          </a:p>
        </p:txBody>
      </p:sp>
      <p:sp>
        <p:nvSpPr>
          <p:cNvPr id="14" name="Rectangle 13">
            <a:extLst>
              <a:ext uri="{FF2B5EF4-FFF2-40B4-BE49-F238E27FC236}">
                <a16:creationId xmlns:a16="http://schemas.microsoft.com/office/drawing/2014/main" id="{CAD80807-FD78-4E05-31B6-AFAA08D1CB37}"/>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468C5F94-45FF-A63C-B1C1-78BDC366B7A0}"/>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Lethal Means Safety in Action</a:t>
            </a:r>
          </a:p>
        </p:txBody>
      </p:sp>
      <p:grpSp>
        <p:nvGrpSpPr>
          <p:cNvPr id="17" name="Group 16">
            <a:extLst>
              <a:ext uri="{FF2B5EF4-FFF2-40B4-BE49-F238E27FC236}">
                <a16:creationId xmlns:a16="http://schemas.microsoft.com/office/drawing/2014/main" id="{D8671800-0D04-2710-12CD-2E3D0325EAE9}"/>
              </a:ext>
            </a:extLst>
          </p:cNvPr>
          <p:cNvGrpSpPr/>
          <p:nvPr/>
        </p:nvGrpSpPr>
        <p:grpSpPr>
          <a:xfrm>
            <a:off x="131197" y="430"/>
            <a:ext cx="9015516" cy="1060759"/>
            <a:chOff x="131197" y="430"/>
            <a:chExt cx="9015516" cy="1060759"/>
          </a:xfrm>
        </p:grpSpPr>
        <p:pic>
          <p:nvPicPr>
            <p:cNvPr id="18" name="Picture 17" descr="Logo&#10;&#10;Description automatically generated">
              <a:extLst>
                <a:ext uri="{FF2B5EF4-FFF2-40B4-BE49-F238E27FC236}">
                  <a16:creationId xmlns:a16="http://schemas.microsoft.com/office/drawing/2014/main" id="{E59FE37B-87D2-7C11-6EFC-862D355E0F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19" name="Picture 18" descr="Logo&#10;&#10;Description automatically generated">
              <a:extLst>
                <a:ext uri="{FF2B5EF4-FFF2-40B4-BE49-F238E27FC236}">
                  <a16:creationId xmlns:a16="http://schemas.microsoft.com/office/drawing/2014/main" id="{2F61B1AE-D996-F727-1CFF-92AC41E15A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20" name="Picture 8">
            <a:extLst>
              <a:ext uri="{FF2B5EF4-FFF2-40B4-BE49-F238E27FC236}">
                <a16:creationId xmlns:a16="http://schemas.microsoft.com/office/drawing/2014/main" id="{D23DEAF8-CA33-58CE-82F5-53D4957581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21A0036-7B53-5EE1-F3A5-E47073881290}"/>
              </a:ext>
            </a:extLst>
          </p:cNvPr>
          <p:cNvSpPr txBox="1"/>
          <p:nvPr/>
        </p:nvSpPr>
        <p:spPr>
          <a:xfrm>
            <a:off x="1151834" y="1301571"/>
            <a:ext cx="6840332" cy="1200329"/>
          </a:xfrm>
          <a:prstGeom prst="rect">
            <a:avLst/>
          </a:prstGeom>
          <a:noFill/>
        </p:spPr>
        <p:txBody>
          <a:bodyPr wrap="square">
            <a:spAutoFit/>
          </a:bodyPr>
          <a:lstStyle/>
          <a:p>
            <a:pPr>
              <a:spcBef>
                <a:spcPts val="600"/>
              </a:spcBef>
              <a:defRPr/>
            </a:pPr>
            <a:r>
              <a:rPr lang="en-US" sz="1800" dirty="0">
                <a:latin typeface="Arial" panose="020B0604020202020204" pitchFamily="34" charset="0"/>
                <a:cs typeface="Arial" panose="020B0604020202020204" pitchFamily="34" charset="0"/>
              </a:rPr>
              <a:t>The </a:t>
            </a:r>
            <a:r>
              <a:rPr lang="en-US" sz="1800" b="1" dirty="0">
                <a:latin typeface="Arial" panose="020B0604020202020204" pitchFamily="34" charset="0"/>
                <a:cs typeface="Arial" panose="020B0604020202020204" pitchFamily="34" charset="0"/>
              </a:rPr>
              <a:t>goal of lethal means safety </a:t>
            </a:r>
            <a:r>
              <a:rPr lang="en-US" sz="1800" dirty="0">
                <a:latin typeface="Arial" panose="020B0604020202020204" pitchFamily="34" charset="0"/>
                <a:cs typeface="Arial" panose="020B0604020202020204" pitchFamily="34" charset="0"/>
              </a:rPr>
              <a:t>is to put time and distance between a means of suicide and a person at risk for suicide, thus making immediate access to the means more difficult and ultimately lowering the risk of death by suicide.</a:t>
            </a:r>
            <a:endParaRPr lang="en-US" sz="1800" dirty="0"/>
          </a:p>
        </p:txBody>
      </p:sp>
      <p:sp>
        <p:nvSpPr>
          <p:cNvPr id="23" name="TextBox 22">
            <a:extLst>
              <a:ext uri="{FF2B5EF4-FFF2-40B4-BE49-F238E27FC236}">
                <a16:creationId xmlns:a16="http://schemas.microsoft.com/office/drawing/2014/main" id="{D15DDC0C-315F-968B-DBBB-3B2871564AC6}"/>
              </a:ext>
            </a:extLst>
          </p:cNvPr>
          <p:cNvSpPr txBox="1"/>
          <p:nvPr/>
        </p:nvSpPr>
        <p:spPr>
          <a:xfrm>
            <a:off x="4179744" y="3562033"/>
            <a:ext cx="4699000" cy="2523768"/>
          </a:xfrm>
          <a:prstGeom prst="rect">
            <a:avLst/>
          </a:prstGeom>
          <a:noFill/>
        </p:spPr>
        <p:txBody>
          <a:bodyPr wrap="square">
            <a:spAutoFit/>
          </a:bodyPr>
          <a:lstStyle/>
          <a:p>
            <a:pPr marL="285750" lvl="0" indent="-285750">
              <a:spcBef>
                <a:spcPts val="600"/>
              </a:spcBef>
              <a:spcAft>
                <a:spcPts val="600"/>
              </a:spcAft>
              <a:buFont typeface="Arial" panose="020B0604020202020204" pitchFamily="34" charset="0"/>
              <a:buChar char="•"/>
            </a:pPr>
            <a:r>
              <a:rPr lang="en-US" sz="1800" i="1" dirty="0"/>
              <a:t>lock firearms</a:t>
            </a:r>
          </a:p>
          <a:p>
            <a:pPr marL="285750" indent="-285750">
              <a:spcBef>
                <a:spcPts val="600"/>
              </a:spcBef>
              <a:spcAft>
                <a:spcPts val="600"/>
              </a:spcAft>
              <a:buFont typeface="Arial" panose="020B0604020202020204" pitchFamily="34" charset="0"/>
              <a:buChar char="•"/>
            </a:pPr>
            <a:r>
              <a:rPr lang="en-US" sz="1800" i="1" dirty="0"/>
              <a:t>separate the ammunition from the firearm</a:t>
            </a:r>
          </a:p>
          <a:p>
            <a:pPr marL="285750" lvl="0" indent="-285750">
              <a:spcBef>
                <a:spcPts val="600"/>
              </a:spcBef>
              <a:spcAft>
                <a:spcPts val="600"/>
              </a:spcAft>
              <a:buFont typeface="Arial" panose="020B0604020202020204" pitchFamily="34" charset="0"/>
              <a:buChar char="•"/>
            </a:pPr>
            <a:r>
              <a:rPr lang="en-US" sz="1800" i="1" dirty="0"/>
              <a:t>use gun locks and breach barriers</a:t>
            </a:r>
          </a:p>
          <a:p>
            <a:pPr marL="285750" lvl="0" indent="-285750">
              <a:spcBef>
                <a:spcPts val="600"/>
              </a:spcBef>
              <a:spcAft>
                <a:spcPts val="600"/>
              </a:spcAft>
              <a:buFont typeface="Arial" panose="020B0604020202020204" pitchFamily="34" charset="0"/>
              <a:buChar char="•"/>
            </a:pPr>
            <a:r>
              <a:rPr lang="en-US" sz="1800" i="1" dirty="0"/>
              <a:t>take away firing pins</a:t>
            </a:r>
          </a:p>
          <a:p>
            <a:pPr marL="285750" lvl="0" indent="-285750">
              <a:spcBef>
                <a:spcPts val="600"/>
              </a:spcBef>
              <a:spcAft>
                <a:spcPts val="600"/>
              </a:spcAft>
              <a:buFont typeface="Arial" panose="020B0604020202020204" pitchFamily="34" charset="0"/>
              <a:buChar char="•"/>
            </a:pPr>
            <a:r>
              <a:rPr lang="en-US" sz="1800" i="1" dirty="0"/>
              <a:t>lock pharmaceuticals / medication</a:t>
            </a:r>
          </a:p>
          <a:p>
            <a:pPr marL="285750" lvl="0" indent="-285750">
              <a:spcBef>
                <a:spcPts val="600"/>
              </a:spcBef>
              <a:spcAft>
                <a:spcPts val="600"/>
              </a:spcAft>
              <a:buFont typeface="Arial" panose="020B0604020202020204" pitchFamily="34" charset="0"/>
              <a:buChar char="•"/>
            </a:pPr>
            <a:r>
              <a:rPr lang="en-US" sz="1800" i="1" dirty="0"/>
              <a:t>use tear-resistant bedsheets</a:t>
            </a:r>
          </a:p>
        </p:txBody>
      </p:sp>
      <p:sp>
        <p:nvSpPr>
          <p:cNvPr id="25" name="TextBox 24">
            <a:extLst>
              <a:ext uri="{FF2B5EF4-FFF2-40B4-BE49-F238E27FC236}">
                <a16:creationId xmlns:a16="http://schemas.microsoft.com/office/drawing/2014/main" id="{DB178E5E-E7D5-CF18-832F-BDF266A3887C}"/>
              </a:ext>
            </a:extLst>
          </p:cNvPr>
          <p:cNvSpPr txBox="1"/>
          <p:nvPr/>
        </p:nvSpPr>
        <p:spPr>
          <a:xfrm>
            <a:off x="941790" y="2631191"/>
            <a:ext cx="7673685" cy="461665"/>
          </a:xfrm>
          <a:prstGeom prst="rect">
            <a:avLst/>
          </a:prstGeom>
          <a:noFill/>
        </p:spPr>
        <p:txBody>
          <a:bodyPr wrap="square">
            <a:spAutoFit/>
          </a:bodyPr>
          <a:lstStyle/>
          <a:p>
            <a:pPr lvl="0">
              <a:spcBef>
                <a:spcPts val="600"/>
              </a:spcBef>
              <a:spcAft>
                <a:spcPts val="600"/>
              </a:spcAft>
            </a:pPr>
            <a:r>
              <a:rPr lang="en-US" sz="2400" dirty="0"/>
              <a:t>Practicing lethal means safety to prevent loss of life.</a:t>
            </a:r>
          </a:p>
        </p:txBody>
      </p:sp>
      <p:pic>
        <p:nvPicPr>
          <p:cNvPr id="6" name="Picture 5" descr="A close-up of a road sign&#10;&#10;Description automatically generated">
            <a:extLst>
              <a:ext uri="{FF2B5EF4-FFF2-40B4-BE49-F238E27FC236}">
                <a16:creationId xmlns:a16="http://schemas.microsoft.com/office/drawing/2014/main" id="{6F1479CE-3DFC-A6FB-F8F4-1838DE1886D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8373" y="3244494"/>
            <a:ext cx="3285915" cy="2980148"/>
          </a:xfrm>
          <a:prstGeom prst="rect">
            <a:avLst/>
          </a:prstGeom>
        </p:spPr>
      </p:pic>
    </p:spTree>
    <p:extLst>
      <p:ext uri="{BB962C8B-B14F-4D97-AF65-F5344CB8AC3E}">
        <p14:creationId xmlns:p14="http://schemas.microsoft.com/office/powerpoint/2010/main" val="873753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7</a:t>
            </a:r>
          </a:p>
          <a:p>
            <a:pPr>
              <a:defRPr/>
            </a:pPr>
            <a:endParaRPr lang="en-US" altLang="en-US" sz="1200" dirty="0">
              <a:solidFill>
                <a:srgbClr val="FFC626"/>
              </a:solidFill>
              <a:latin typeface="Arial"/>
            </a:endParaRPr>
          </a:p>
        </p:txBody>
      </p:sp>
      <p:sp>
        <p:nvSpPr>
          <p:cNvPr id="2" name="Rectangle 1">
            <a:extLst>
              <a:ext uri="{FF2B5EF4-FFF2-40B4-BE49-F238E27FC236}">
                <a16:creationId xmlns:a16="http://schemas.microsoft.com/office/drawing/2014/main" id="{836152F0-6D37-DF79-4CC5-1392A3313EAC}"/>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3">
            <a:extLst>
              <a:ext uri="{FF2B5EF4-FFF2-40B4-BE49-F238E27FC236}">
                <a16:creationId xmlns:a16="http://schemas.microsoft.com/office/drawing/2014/main" id="{3B67B94E-892D-9A0F-3C68-128E0F543647}"/>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t>Debrief Discussion Questions</a:t>
            </a:r>
          </a:p>
        </p:txBody>
      </p:sp>
      <p:grpSp>
        <p:nvGrpSpPr>
          <p:cNvPr id="4" name="Group 3">
            <a:extLst>
              <a:ext uri="{FF2B5EF4-FFF2-40B4-BE49-F238E27FC236}">
                <a16:creationId xmlns:a16="http://schemas.microsoft.com/office/drawing/2014/main" id="{4C4CE07B-80A9-7CBB-31FC-4CE6A44037EE}"/>
              </a:ext>
            </a:extLst>
          </p:cNvPr>
          <p:cNvGrpSpPr/>
          <p:nvPr/>
        </p:nvGrpSpPr>
        <p:grpSpPr>
          <a:xfrm>
            <a:off x="131197" y="430"/>
            <a:ext cx="9015516" cy="1060759"/>
            <a:chOff x="131197" y="430"/>
            <a:chExt cx="9015516" cy="1060759"/>
          </a:xfrm>
        </p:grpSpPr>
        <p:pic>
          <p:nvPicPr>
            <p:cNvPr id="5" name="Picture 4" descr="Logo&#10;&#10;Description automatically generated">
              <a:extLst>
                <a:ext uri="{FF2B5EF4-FFF2-40B4-BE49-F238E27FC236}">
                  <a16:creationId xmlns:a16="http://schemas.microsoft.com/office/drawing/2014/main" id="{FBE483E7-9735-A37D-B680-F129049860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6" name="Picture 5" descr="Logo&#10;&#10;Description automatically generated">
              <a:extLst>
                <a:ext uri="{FF2B5EF4-FFF2-40B4-BE49-F238E27FC236}">
                  <a16:creationId xmlns:a16="http://schemas.microsoft.com/office/drawing/2014/main" id="{4718B724-B6E8-569B-1667-D600B6F4E3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8" name="Picture 8">
            <a:extLst>
              <a:ext uri="{FF2B5EF4-FFF2-40B4-BE49-F238E27FC236}">
                <a16:creationId xmlns:a16="http://schemas.microsoft.com/office/drawing/2014/main" id="{2A5AEFE0-32B8-73CB-214D-B52BEEF4DB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a:extLst>
              <a:ext uri="{FF2B5EF4-FFF2-40B4-BE49-F238E27FC236}">
                <a16:creationId xmlns:a16="http://schemas.microsoft.com/office/drawing/2014/main" id="{C9E651F5-2D7C-6C8E-031D-31A1C4832BC1}"/>
              </a:ext>
            </a:extLst>
          </p:cNvPr>
          <p:cNvGraphicFramePr/>
          <p:nvPr/>
        </p:nvGraphicFramePr>
        <p:xfrm>
          <a:off x="1159523" y="1069758"/>
          <a:ext cx="7212668" cy="505116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TextBox 11">
            <a:extLst>
              <a:ext uri="{FF2B5EF4-FFF2-40B4-BE49-F238E27FC236}">
                <a16:creationId xmlns:a16="http://schemas.microsoft.com/office/drawing/2014/main" id="{1E9F0F43-21F9-0124-9C5F-03C526C34E1F}"/>
              </a:ext>
            </a:extLst>
          </p:cNvPr>
          <p:cNvSpPr txBox="1"/>
          <p:nvPr/>
        </p:nvSpPr>
        <p:spPr>
          <a:xfrm>
            <a:off x="1584960" y="1681296"/>
            <a:ext cx="447040" cy="769441"/>
          </a:xfrm>
          <a:prstGeom prst="rect">
            <a:avLst/>
          </a:prstGeom>
          <a:noFill/>
        </p:spPr>
        <p:txBody>
          <a:bodyPr wrap="square" rtlCol="0">
            <a:spAutoFit/>
          </a:bodyPr>
          <a:lstStyle/>
          <a:p>
            <a:r>
              <a:rPr lang="en-US" sz="4400" dirty="0">
                <a:solidFill>
                  <a:schemeClr val="bg1"/>
                </a:solidFill>
              </a:rPr>
              <a:t>1</a:t>
            </a:r>
          </a:p>
        </p:txBody>
      </p:sp>
      <p:sp>
        <p:nvSpPr>
          <p:cNvPr id="13" name="TextBox 12">
            <a:extLst>
              <a:ext uri="{FF2B5EF4-FFF2-40B4-BE49-F238E27FC236}">
                <a16:creationId xmlns:a16="http://schemas.microsoft.com/office/drawing/2014/main" id="{68F8CCC3-AEF7-7244-AFAF-78F8172CDFF6}"/>
              </a:ext>
            </a:extLst>
          </p:cNvPr>
          <p:cNvSpPr txBox="1"/>
          <p:nvPr/>
        </p:nvSpPr>
        <p:spPr>
          <a:xfrm>
            <a:off x="1981200" y="3205628"/>
            <a:ext cx="447040" cy="769441"/>
          </a:xfrm>
          <a:prstGeom prst="rect">
            <a:avLst/>
          </a:prstGeom>
          <a:noFill/>
        </p:spPr>
        <p:txBody>
          <a:bodyPr wrap="square" rtlCol="0">
            <a:spAutoFit/>
          </a:bodyPr>
          <a:lstStyle/>
          <a:p>
            <a:r>
              <a:rPr lang="en-US" sz="4400" dirty="0">
                <a:solidFill>
                  <a:schemeClr val="bg1"/>
                </a:solidFill>
              </a:rPr>
              <a:t>2</a:t>
            </a:r>
          </a:p>
        </p:txBody>
      </p:sp>
      <p:sp>
        <p:nvSpPr>
          <p:cNvPr id="14" name="TextBox 13">
            <a:extLst>
              <a:ext uri="{FF2B5EF4-FFF2-40B4-BE49-F238E27FC236}">
                <a16:creationId xmlns:a16="http://schemas.microsoft.com/office/drawing/2014/main" id="{67DF392A-194E-06B5-07F6-0B7F6F530458}"/>
              </a:ext>
            </a:extLst>
          </p:cNvPr>
          <p:cNvSpPr txBox="1"/>
          <p:nvPr/>
        </p:nvSpPr>
        <p:spPr>
          <a:xfrm>
            <a:off x="1596136" y="4707515"/>
            <a:ext cx="447040" cy="769441"/>
          </a:xfrm>
          <a:prstGeom prst="rect">
            <a:avLst/>
          </a:prstGeom>
          <a:noFill/>
        </p:spPr>
        <p:txBody>
          <a:bodyPr wrap="square" rtlCol="0">
            <a:spAutoFit/>
          </a:bodyPr>
          <a:lstStyle/>
          <a:p>
            <a:r>
              <a:rPr lang="en-US" sz="4400" dirty="0">
                <a:solidFill>
                  <a:schemeClr val="bg1"/>
                </a:solidFill>
              </a:rPr>
              <a:t>3</a:t>
            </a:r>
          </a:p>
        </p:txBody>
      </p:sp>
      <p:sp>
        <p:nvSpPr>
          <p:cNvPr id="11" name="Oval 10">
            <a:extLst>
              <a:ext uri="{FF2B5EF4-FFF2-40B4-BE49-F238E27FC236}">
                <a16:creationId xmlns:a16="http://schemas.microsoft.com/office/drawing/2014/main" id="{F1C39AFD-0CFA-152D-5073-6F0CED078FC7}"/>
              </a:ext>
            </a:extLst>
          </p:cNvPr>
          <p:cNvSpPr/>
          <p:nvPr/>
        </p:nvSpPr>
        <p:spPr>
          <a:xfrm>
            <a:off x="1231845" y="1437004"/>
            <a:ext cx="1262790" cy="1262790"/>
          </a:xfrm>
          <a:prstGeom prst="ellipse">
            <a:avLst/>
          </a:prstGeom>
          <a:solidFill>
            <a:schemeClr val="accent4"/>
          </a:solidFill>
        </p:spPr>
        <p:style>
          <a:lnRef idx="2">
            <a:schemeClr val="dk2">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a:lstStyle/>
          <a:p>
            <a:endParaRPr lang="en-US"/>
          </a:p>
        </p:txBody>
      </p:sp>
      <p:sp>
        <p:nvSpPr>
          <p:cNvPr id="15" name="Oval 14">
            <a:extLst>
              <a:ext uri="{FF2B5EF4-FFF2-40B4-BE49-F238E27FC236}">
                <a16:creationId xmlns:a16="http://schemas.microsoft.com/office/drawing/2014/main" id="{92327DE8-3354-D129-ACAF-BC0FAF1AC620}"/>
              </a:ext>
            </a:extLst>
          </p:cNvPr>
          <p:cNvSpPr/>
          <p:nvPr/>
        </p:nvSpPr>
        <p:spPr>
          <a:xfrm>
            <a:off x="1599064" y="2952352"/>
            <a:ext cx="1262790" cy="1262790"/>
          </a:xfrm>
          <a:prstGeom prst="ellipse">
            <a:avLst/>
          </a:prstGeom>
          <a:solidFill>
            <a:srgbClr val="FFFF00"/>
          </a:solidFill>
        </p:spPr>
        <p:style>
          <a:lnRef idx="2">
            <a:schemeClr val="dk2">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a:lstStyle/>
          <a:p>
            <a:endParaRPr lang="en-US"/>
          </a:p>
        </p:txBody>
      </p:sp>
      <p:sp>
        <p:nvSpPr>
          <p:cNvPr id="16" name="Oval 15">
            <a:extLst>
              <a:ext uri="{FF2B5EF4-FFF2-40B4-BE49-F238E27FC236}">
                <a16:creationId xmlns:a16="http://schemas.microsoft.com/office/drawing/2014/main" id="{8252AE26-50C6-2850-A741-959F7EB6F151}"/>
              </a:ext>
            </a:extLst>
          </p:cNvPr>
          <p:cNvSpPr/>
          <p:nvPr/>
        </p:nvSpPr>
        <p:spPr>
          <a:xfrm>
            <a:off x="1231845" y="4467701"/>
            <a:ext cx="1262790" cy="1262790"/>
          </a:xfrm>
          <a:prstGeom prst="ellipse">
            <a:avLst/>
          </a:prstGeom>
          <a:solidFill>
            <a:srgbClr val="FF0000"/>
          </a:solidFill>
        </p:spPr>
        <p:style>
          <a:lnRef idx="2">
            <a:schemeClr val="dk2">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a:lstStyle/>
          <a:p>
            <a:endParaRPr lang="en-US"/>
          </a:p>
        </p:txBody>
      </p:sp>
      <p:sp>
        <p:nvSpPr>
          <p:cNvPr id="17" name="TextBox 16">
            <a:extLst>
              <a:ext uri="{FF2B5EF4-FFF2-40B4-BE49-F238E27FC236}">
                <a16:creationId xmlns:a16="http://schemas.microsoft.com/office/drawing/2014/main" id="{9FCFC5D7-16EC-B76F-EF73-4C079044E465}"/>
              </a:ext>
            </a:extLst>
          </p:cNvPr>
          <p:cNvSpPr txBox="1"/>
          <p:nvPr/>
        </p:nvSpPr>
        <p:spPr>
          <a:xfrm>
            <a:off x="1622443" y="4745371"/>
            <a:ext cx="447040" cy="769441"/>
          </a:xfrm>
          <a:prstGeom prst="rect">
            <a:avLst/>
          </a:prstGeom>
          <a:noFill/>
        </p:spPr>
        <p:txBody>
          <a:bodyPr wrap="square" rtlCol="0">
            <a:spAutoFit/>
          </a:bodyPr>
          <a:lstStyle/>
          <a:p>
            <a:r>
              <a:rPr lang="en-US" sz="4400" dirty="0">
                <a:solidFill>
                  <a:schemeClr val="bg1"/>
                </a:solidFill>
              </a:rPr>
              <a:t>3</a:t>
            </a:r>
          </a:p>
        </p:txBody>
      </p:sp>
      <p:sp>
        <p:nvSpPr>
          <p:cNvPr id="18" name="TextBox 17">
            <a:extLst>
              <a:ext uri="{FF2B5EF4-FFF2-40B4-BE49-F238E27FC236}">
                <a16:creationId xmlns:a16="http://schemas.microsoft.com/office/drawing/2014/main" id="{F3221664-4DD5-5834-FA67-93FE52430ABE}"/>
              </a:ext>
            </a:extLst>
          </p:cNvPr>
          <p:cNvSpPr txBox="1"/>
          <p:nvPr/>
        </p:nvSpPr>
        <p:spPr>
          <a:xfrm>
            <a:off x="1998363" y="3188620"/>
            <a:ext cx="447040" cy="769441"/>
          </a:xfrm>
          <a:prstGeom prst="rect">
            <a:avLst/>
          </a:prstGeom>
          <a:noFill/>
        </p:spPr>
        <p:txBody>
          <a:bodyPr wrap="square" rtlCol="0">
            <a:spAutoFit/>
          </a:bodyPr>
          <a:lstStyle/>
          <a:p>
            <a:r>
              <a:rPr lang="en-US" sz="4400" dirty="0"/>
              <a:t>2</a:t>
            </a:r>
          </a:p>
        </p:txBody>
      </p:sp>
      <p:sp>
        <p:nvSpPr>
          <p:cNvPr id="19" name="TextBox 18">
            <a:extLst>
              <a:ext uri="{FF2B5EF4-FFF2-40B4-BE49-F238E27FC236}">
                <a16:creationId xmlns:a16="http://schemas.microsoft.com/office/drawing/2014/main" id="{FE51D2FE-9A83-6D0A-910B-FE8F5562BC09}"/>
              </a:ext>
            </a:extLst>
          </p:cNvPr>
          <p:cNvSpPr txBox="1"/>
          <p:nvPr/>
        </p:nvSpPr>
        <p:spPr>
          <a:xfrm>
            <a:off x="1602123" y="1664288"/>
            <a:ext cx="447040" cy="769441"/>
          </a:xfrm>
          <a:prstGeom prst="rect">
            <a:avLst/>
          </a:prstGeom>
          <a:noFill/>
        </p:spPr>
        <p:txBody>
          <a:bodyPr wrap="square" rtlCol="0">
            <a:spAutoFit/>
          </a:bodyPr>
          <a:lstStyle/>
          <a:p>
            <a:r>
              <a:rPr lang="en-US" sz="4400" dirty="0">
                <a:solidFill>
                  <a:schemeClr val="bg1"/>
                </a:solidFill>
              </a:rPr>
              <a:t>1</a:t>
            </a:r>
          </a:p>
        </p:txBody>
      </p:sp>
    </p:spTree>
    <p:extLst>
      <p:ext uri="{BB962C8B-B14F-4D97-AF65-F5344CB8AC3E}">
        <p14:creationId xmlns:p14="http://schemas.microsoft.com/office/powerpoint/2010/main" val="942088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8</a:t>
            </a:r>
          </a:p>
        </p:txBody>
      </p:sp>
      <p:sp>
        <p:nvSpPr>
          <p:cNvPr id="3" name="Rectangle 2">
            <a:extLst>
              <a:ext uri="{FF2B5EF4-FFF2-40B4-BE49-F238E27FC236}">
                <a16:creationId xmlns:a16="http://schemas.microsoft.com/office/drawing/2014/main" id="{27C6D395-1021-A016-1DC4-348FBF0330D1}"/>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FCF67ED-E4D0-89C2-62DD-ADCD7C802E74}"/>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t>Lethal Means Safety from a Distance</a:t>
            </a:r>
          </a:p>
        </p:txBody>
      </p:sp>
      <p:grpSp>
        <p:nvGrpSpPr>
          <p:cNvPr id="6" name="Group 5">
            <a:extLst>
              <a:ext uri="{FF2B5EF4-FFF2-40B4-BE49-F238E27FC236}">
                <a16:creationId xmlns:a16="http://schemas.microsoft.com/office/drawing/2014/main" id="{ED554ADC-F678-9994-A281-49653D6D325F}"/>
              </a:ext>
            </a:extLst>
          </p:cNvPr>
          <p:cNvGrpSpPr/>
          <p:nvPr/>
        </p:nvGrpSpPr>
        <p:grpSpPr>
          <a:xfrm>
            <a:off x="131197" y="430"/>
            <a:ext cx="9015516" cy="1060759"/>
            <a:chOff x="131197" y="430"/>
            <a:chExt cx="9015516" cy="1060759"/>
          </a:xfrm>
        </p:grpSpPr>
        <p:pic>
          <p:nvPicPr>
            <p:cNvPr id="7" name="Picture 6" descr="Logo&#10;&#10;Description automatically generated">
              <a:extLst>
                <a:ext uri="{FF2B5EF4-FFF2-40B4-BE49-F238E27FC236}">
                  <a16:creationId xmlns:a16="http://schemas.microsoft.com/office/drawing/2014/main" id="{D5E55E9D-5C60-ABA2-DAD2-021CA2822F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9" name="Picture 8" descr="Logo&#10;&#10;Description automatically generated">
              <a:extLst>
                <a:ext uri="{FF2B5EF4-FFF2-40B4-BE49-F238E27FC236}">
                  <a16:creationId xmlns:a16="http://schemas.microsoft.com/office/drawing/2014/main" id="{A78CE7B7-83A1-5699-3239-98D076F3C1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10" name="Picture 8">
            <a:extLst>
              <a:ext uri="{FF2B5EF4-FFF2-40B4-BE49-F238E27FC236}">
                <a16:creationId xmlns:a16="http://schemas.microsoft.com/office/drawing/2014/main" id="{08C837FE-2E8D-FDB2-188C-7CC7588C13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5B17844-4401-1C98-28B4-8FF33621ED12}"/>
              </a:ext>
            </a:extLst>
          </p:cNvPr>
          <p:cNvSpPr/>
          <p:nvPr/>
        </p:nvSpPr>
        <p:spPr>
          <a:xfrm>
            <a:off x="0" y="1574800"/>
            <a:ext cx="1894840" cy="49072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1E4A4A9F-D995-C720-784C-2CE0113A3E59}"/>
              </a:ext>
            </a:extLst>
          </p:cNvPr>
          <p:cNvSpPr txBox="1"/>
          <p:nvPr/>
        </p:nvSpPr>
        <p:spPr>
          <a:xfrm>
            <a:off x="5715992" y="1502467"/>
            <a:ext cx="3090632" cy="4616648"/>
          </a:xfrm>
          <a:prstGeom prst="rect">
            <a:avLst/>
          </a:prstGeom>
          <a:noFill/>
        </p:spPr>
        <p:txBody>
          <a:bodyPr wrap="square" rtlCol="0">
            <a:spAutoFit/>
          </a:bodyPr>
          <a:lstStyle/>
          <a:p>
            <a:endParaRPr lang="en-US" dirty="0">
              <a:solidFill>
                <a:schemeClr val="tx1">
                  <a:lumMod val="95000"/>
                  <a:lumOff val="5000"/>
                </a:schemeClr>
              </a:solidFill>
              <a:latin typeface="Arial" panose="020B0604020202020204" pitchFamily="34" charset="0"/>
            </a:endParaRPr>
          </a:p>
          <a:p>
            <a:r>
              <a:rPr lang="en-US" sz="2400" dirty="0">
                <a:solidFill>
                  <a:schemeClr val="tx1">
                    <a:lumMod val="95000"/>
                    <a:lumOff val="5000"/>
                  </a:schemeClr>
                </a:solidFill>
                <a:latin typeface="Arial" panose="020B0604020202020204" pitchFamily="34" charset="0"/>
                <a:cs typeface="Arial" panose="020B0604020202020204" pitchFamily="34" charset="0"/>
              </a:rPr>
              <a:t>B</a:t>
            </a:r>
            <a:r>
              <a:rPr lang="en-US" sz="2400" dirty="0">
                <a:latin typeface="Arial" panose="020B0604020202020204" pitchFamily="34" charset="0"/>
                <a:cs typeface="Arial" panose="020B0604020202020204" pitchFamily="34" charset="0"/>
              </a:rPr>
              <a:t>ased on the discussion we just had, what are some ways you can help other Soldiers or Circle of Support members with lethal means safety when you are not physically present?</a:t>
            </a:r>
          </a:p>
          <a:p>
            <a:endParaRPr lang="en-US" dirty="0">
              <a:solidFill>
                <a:schemeClr val="tx1">
                  <a:lumMod val="95000"/>
                  <a:lumOff val="5000"/>
                </a:schemeClr>
              </a:solidFill>
              <a:latin typeface="Arial" panose="020B0604020202020204" pitchFamily="34" charset="0"/>
            </a:endParaRPr>
          </a:p>
          <a:p>
            <a:endParaRPr lang="en-US" dirty="0">
              <a:solidFill>
                <a:schemeClr val="tx1">
                  <a:lumMod val="95000"/>
                  <a:lumOff val="5000"/>
                </a:schemeClr>
              </a:solidFill>
              <a:latin typeface="Arial" panose="020B0604020202020204" pitchFamily="34" charset="0"/>
            </a:endParaRPr>
          </a:p>
        </p:txBody>
      </p:sp>
      <p:pic>
        <p:nvPicPr>
          <p:cNvPr id="12" name="Content Placeholder 11" descr="A person in military uniform holding a cell phone&#10;&#10;Description automatically generated">
            <a:extLst>
              <a:ext uri="{FF2B5EF4-FFF2-40B4-BE49-F238E27FC236}">
                <a16:creationId xmlns:a16="http://schemas.microsoft.com/office/drawing/2014/main" id="{33F1D6EE-791D-60D6-E43F-E5B0ACEAFC6D}"/>
              </a:ext>
            </a:extLst>
          </p:cNvPr>
          <p:cNvPicPr>
            <a:picLocks noGrp="1" noChangeAspect="1"/>
          </p:cNvPicPr>
          <p:nvPr>
            <p:ph idx="1"/>
          </p:nvPr>
        </p:nvPicPr>
        <p:blipFill>
          <a:blip r:embed="rId6" cstate="screen">
            <a:extLst>
              <a:ext uri="{28A0092B-C50C-407E-A947-70E740481C1C}">
                <a14:useLocalDpi xmlns:a14="http://schemas.microsoft.com/office/drawing/2010/main"/>
              </a:ext>
            </a:extLst>
          </a:blip>
          <a:stretch>
            <a:fillRect/>
          </a:stretch>
        </p:blipFill>
        <p:spPr>
          <a:xfrm>
            <a:off x="325891" y="1993361"/>
            <a:ext cx="4796447" cy="3597335"/>
          </a:xfrm>
        </p:spPr>
      </p:pic>
    </p:spTree>
    <p:extLst>
      <p:ext uri="{BB962C8B-B14F-4D97-AF65-F5344CB8AC3E}">
        <p14:creationId xmlns:p14="http://schemas.microsoft.com/office/powerpoint/2010/main" val="25815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7</a:t>
            </a:r>
          </a:p>
          <a:p>
            <a:pPr>
              <a:defRPr/>
            </a:pPr>
            <a:endParaRPr lang="en-US" altLang="en-US" sz="1200" dirty="0">
              <a:solidFill>
                <a:srgbClr val="FFC626"/>
              </a:solidFill>
              <a:latin typeface="Arial"/>
            </a:endParaRPr>
          </a:p>
        </p:txBody>
      </p:sp>
      <p:sp>
        <p:nvSpPr>
          <p:cNvPr id="2" name="Rectangle 1">
            <a:extLst>
              <a:ext uri="{FF2B5EF4-FFF2-40B4-BE49-F238E27FC236}">
                <a16:creationId xmlns:a16="http://schemas.microsoft.com/office/drawing/2014/main" id="{836152F0-6D37-DF79-4CC5-1392A3313EAC}"/>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3">
            <a:extLst>
              <a:ext uri="{FF2B5EF4-FFF2-40B4-BE49-F238E27FC236}">
                <a16:creationId xmlns:a16="http://schemas.microsoft.com/office/drawing/2014/main" id="{3B67B94E-892D-9A0F-3C68-128E0F543647}"/>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Next Steps: Plan to Implement</a:t>
            </a:r>
          </a:p>
        </p:txBody>
      </p:sp>
      <p:grpSp>
        <p:nvGrpSpPr>
          <p:cNvPr id="4" name="Group 3">
            <a:extLst>
              <a:ext uri="{FF2B5EF4-FFF2-40B4-BE49-F238E27FC236}">
                <a16:creationId xmlns:a16="http://schemas.microsoft.com/office/drawing/2014/main" id="{4C4CE07B-80A9-7CBB-31FC-4CE6A44037EE}"/>
              </a:ext>
            </a:extLst>
          </p:cNvPr>
          <p:cNvGrpSpPr/>
          <p:nvPr/>
        </p:nvGrpSpPr>
        <p:grpSpPr>
          <a:xfrm>
            <a:off x="131197" y="430"/>
            <a:ext cx="9015516" cy="1060759"/>
            <a:chOff x="131197" y="430"/>
            <a:chExt cx="9015516" cy="1060759"/>
          </a:xfrm>
        </p:grpSpPr>
        <p:pic>
          <p:nvPicPr>
            <p:cNvPr id="5" name="Picture 4" descr="Logo&#10;&#10;Description automatically generated">
              <a:extLst>
                <a:ext uri="{FF2B5EF4-FFF2-40B4-BE49-F238E27FC236}">
                  <a16:creationId xmlns:a16="http://schemas.microsoft.com/office/drawing/2014/main" id="{FBE483E7-9735-A37D-B680-F129049860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6" name="Picture 5" descr="Logo&#10;&#10;Description automatically generated">
              <a:extLst>
                <a:ext uri="{FF2B5EF4-FFF2-40B4-BE49-F238E27FC236}">
                  <a16:creationId xmlns:a16="http://schemas.microsoft.com/office/drawing/2014/main" id="{4718B724-B6E8-569B-1667-D600B6F4E3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8" name="Picture 8">
            <a:extLst>
              <a:ext uri="{FF2B5EF4-FFF2-40B4-BE49-F238E27FC236}">
                <a16:creationId xmlns:a16="http://schemas.microsoft.com/office/drawing/2014/main" id="{2A5AEFE0-32B8-73CB-214D-B52BEEF4DB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F461861-4BBB-E8B2-D98F-7A7370F8E2CC}"/>
              </a:ext>
            </a:extLst>
          </p:cNvPr>
          <p:cNvSpPr txBox="1"/>
          <p:nvPr/>
        </p:nvSpPr>
        <p:spPr>
          <a:xfrm>
            <a:off x="2393844" y="5599814"/>
            <a:ext cx="5991899" cy="369332"/>
          </a:xfrm>
          <a:prstGeom prst="rect">
            <a:avLst/>
          </a:prstGeom>
          <a:noFill/>
        </p:spPr>
        <p:txBody>
          <a:bodyPr wrap="square">
            <a:spAutoFit/>
          </a:bodyPr>
          <a:lstStyle/>
          <a:p>
            <a:pPr>
              <a:spcBef>
                <a:spcPts val="1200"/>
              </a:spcBef>
              <a:spcAft>
                <a:spcPts val="600"/>
              </a:spcAft>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Preventing suicide requires taking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proactive steps</a:t>
            </a:r>
            <a:endParaRPr lang="en-US" sz="1800" b="1" dirty="0">
              <a:latin typeface="+mj-lt"/>
              <a:ea typeface="Cambria" panose="02040503050406030204" pitchFamily="18" charset="0"/>
            </a:endParaRPr>
          </a:p>
        </p:txBody>
      </p:sp>
      <p:sp>
        <p:nvSpPr>
          <p:cNvPr id="11" name="Rectangle 10">
            <a:extLst>
              <a:ext uri="{FF2B5EF4-FFF2-40B4-BE49-F238E27FC236}">
                <a16:creationId xmlns:a16="http://schemas.microsoft.com/office/drawing/2014/main" id="{688C926E-32F5-5235-F863-35B6B2659102}"/>
              </a:ext>
            </a:extLst>
          </p:cNvPr>
          <p:cNvSpPr/>
          <p:nvPr/>
        </p:nvSpPr>
        <p:spPr>
          <a:xfrm>
            <a:off x="2374727" y="1257636"/>
            <a:ext cx="6152062" cy="11926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TextBox 11">
            <a:extLst>
              <a:ext uri="{FF2B5EF4-FFF2-40B4-BE49-F238E27FC236}">
                <a16:creationId xmlns:a16="http://schemas.microsoft.com/office/drawing/2014/main" id="{92217FD7-F984-9AA6-DF29-7952CB2E439F}"/>
              </a:ext>
            </a:extLst>
          </p:cNvPr>
          <p:cNvSpPr txBox="1"/>
          <p:nvPr/>
        </p:nvSpPr>
        <p:spPr>
          <a:xfrm>
            <a:off x="2519067" y="1385091"/>
            <a:ext cx="5847559" cy="923330"/>
          </a:xfrm>
          <a:prstGeom prst="rect">
            <a:avLst/>
          </a:prstGeom>
          <a:noFill/>
        </p:spPr>
        <p:txBody>
          <a:bodyPr wrap="square" rtlCol="0">
            <a:spAutoFit/>
          </a:bodyPr>
          <a:lstStyle/>
          <a:p>
            <a:pPr lvl="0">
              <a:spcAft>
                <a:spcPts val="600"/>
              </a:spcAft>
              <a:defRPr/>
            </a:pPr>
            <a:r>
              <a:rPr lang="en-US" dirty="0">
                <a:solidFill>
                  <a:schemeClr val="dk1"/>
                </a:solidFill>
                <a:latin typeface="Arial" panose="020B0604020202020204" pitchFamily="34" charset="0"/>
                <a:ea typeface="Verdana" panose="020B0604030504040204" pitchFamily="34" charset="0"/>
                <a:cs typeface="Arial" panose="020B0604020202020204" pitchFamily="34" charset="0"/>
              </a:rPr>
              <a:t>What is </a:t>
            </a:r>
            <a:r>
              <a:rPr lang="en-US" b="1" dirty="0">
                <a:solidFill>
                  <a:schemeClr val="dk1"/>
                </a:solidFill>
                <a:latin typeface="Arial" panose="020B0604020202020204" pitchFamily="34" charset="0"/>
                <a:ea typeface="Verdana" panose="020B0604030504040204" pitchFamily="34" charset="0"/>
                <a:cs typeface="Arial" panose="020B0604020202020204" pitchFamily="34" charset="0"/>
              </a:rPr>
              <a:t>one thing </a:t>
            </a:r>
            <a:r>
              <a:rPr lang="en-US" dirty="0">
                <a:solidFill>
                  <a:schemeClr val="dk1"/>
                </a:solidFill>
                <a:latin typeface="Arial" panose="020B0604020202020204" pitchFamily="34" charset="0"/>
                <a:ea typeface="Verdana" panose="020B0604030504040204" pitchFamily="34" charset="0"/>
                <a:cs typeface="Arial" panose="020B0604020202020204" pitchFamily="34" charset="0"/>
              </a:rPr>
              <a:t>you plan to do within the next week or two </a:t>
            </a:r>
            <a:r>
              <a:rPr lang="en-US" b="1" dirty="0">
                <a:solidFill>
                  <a:schemeClr val="dk1"/>
                </a:solidFill>
                <a:latin typeface="Arial" panose="020B0604020202020204" pitchFamily="34" charset="0"/>
                <a:ea typeface="Verdana" panose="020B0604030504040204" pitchFamily="34" charset="0"/>
                <a:cs typeface="Arial" panose="020B0604020202020204" pitchFamily="34" charset="0"/>
              </a:rPr>
              <a:t>that can help lower the risk of suicide </a:t>
            </a:r>
            <a:r>
              <a:rPr lang="en-US" dirty="0">
                <a:solidFill>
                  <a:schemeClr val="dk1"/>
                </a:solidFill>
                <a:latin typeface="Arial" panose="020B0604020202020204" pitchFamily="34" charset="0"/>
                <a:ea typeface="Verdana" panose="020B0604030504040204" pitchFamily="34" charset="0"/>
                <a:cs typeface="Arial" panose="020B0604020202020204" pitchFamily="34" charset="0"/>
              </a:rPr>
              <a:t>within your unit or among your friends and family members?</a:t>
            </a:r>
          </a:p>
        </p:txBody>
      </p:sp>
      <p:pic>
        <p:nvPicPr>
          <p:cNvPr id="13" name="Picture 12">
            <a:extLst>
              <a:ext uri="{FF2B5EF4-FFF2-40B4-BE49-F238E27FC236}">
                <a16:creationId xmlns:a16="http://schemas.microsoft.com/office/drawing/2014/main" id="{4197BEA6-C4A0-CB58-F839-607EBC77750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37546" y="1009568"/>
            <a:ext cx="512597" cy="512597"/>
          </a:xfrm>
          <a:prstGeom prst="rect">
            <a:avLst/>
          </a:prstGeom>
        </p:spPr>
      </p:pic>
      <p:sp>
        <p:nvSpPr>
          <p:cNvPr id="14" name="Rectangle 13">
            <a:extLst>
              <a:ext uri="{FF2B5EF4-FFF2-40B4-BE49-F238E27FC236}">
                <a16:creationId xmlns:a16="http://schemas.microsoft.com/office/drawing/2014/main" id="{A4FDF7A7-0A81-973C-FEDE-EBC8BF137995}"/>
              </a:ext>
            </a:extLst>
          </p:cNvPr>
          <p:cNvSpPr/>
          <p:nvPr/>
        </p:nvSpPr>
        <p:spPr>
          <a:xfrm>
            <a:off x="0" y="1574800"/>
            <a:ext cx="1894840" cy="49072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1476077A-D3E7-A066-0170-8695C5E5FE2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p:blipFill>
        <p:spPr bwMode="auto">
          <a:xfrm>
            <a:off x="1432420" y="2782656"/>
            <a:ext cx="3728223" cy="2491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674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441" y="75908"/>
            <a:ext cx="925065" cy="110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10</a:t>
            </a:r>
          </a:p>
        </p:txBody>
      </p:sp>
      <p:sp>
        <p:nvSpPr>
          <p:cNvPr id="35" name="Rectangle 34">
            <a:extLst>
              <a:ext uri="{FF2B5EF4-FFF2-40B4-BE49-F238E27FC236}">
                <a16:creationId xmlns:a16="http://schemas.microsoft.com/office/drawing/2014/main" id="{E0A378EE-8E65-8A39-7B71-AA3D8993A386}"/>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3">
            <a:extLst>
              <a:ext uri="{FF2B5EF4-FFF2-40B4-BE49-F238E27FC236}">
                <a16:creationId xmlns:a16="http://schemas.microsoft.com/office/drawing/2014/main" id="{800AC74E-21FB-AD80-5D81-B5715D0272C5}"/>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t>Have that Conversation </a:t>
            </a:r>
          </a:p>
        </p:txBody>
      </p:sp>
      <p:grpSp>
        <p:nvGrpSpPr>
          <p:cNvPr id="37" name="Group 36">
            <a:extLst>
              <a:ext uri="{FF2B5EF4-FFF2-40B4-BE49-F238E27FC236}">
                <a16:creationId xmlns:a16="http://schemas.microsoft.com/office/drawing/2014/main" id="{7239740F-EEB7-7A69-8F63-C6AA212DC31B}"/>
              </a:ext>
            </a:extLst>
          </p:cNvPr>
          <p:cNvGrpSpPr/>
          <p:nvPr/>
        </p:nvGrpSpPr>
        <p:grpSpPr>
          <a:xfrm>
            <a:off x="131198" y="431"/>
            <a:ext cx="9015516" cy="1060759"/>
            <a:chOff x="131197" y="430"/>
            <a:chExt cx="9015516" cy="1060759"/>
          </a:xfrm>
        </p:grpSpPr>
        <p:pic>
          <p:nvPicPr>
            <p:cNvPr id="38" name="Picture 37" descr="Logo&#10;&#10;Description automatically generated">
              <a:extLst>
                <a:ext uri="{FF2B5EF4-FFF2-40B4-BE49-F238E27FC236}">
                  <a16:creationId xmlns:a16="http://schemas.microsoft.com/office/drawing/2014/main" id="{1762CD97-B4FF-BD4E-E045-8040008A51C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39" name="Picture 38" descr="Logo&#10;&#10;Description automatically generated">
              <a:extLst>
                <a:ext uri="{FF2B5EF4-FFF2-40B4-BE49-F238E27FC236}">
                  <a16:creationId xmlns:a16="http://schemas.microsoft.com/office/drawing/2014/main" id="{FF104665-F9AC-62E5-3F61-66C0E98EAED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40" name="Picture 8">
            <a:extLst>
              <a:ext uri="{FF2B5EF4-FFF2-40B4-BE49-F238E27FC236}">
                <a16:creationId xmlns:a16="http://schemas.microsoft.com/office/drawing/2014/main" id="{BA96A033-D5BA-CF67-25C4-1D87EB232C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B9EDB78D-4D77-992C-B796-559BCF9093D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975" y="1271143"/>
            <a:ext cx="9140490" cy="5208175"/>
          </a:xfrm>
          <a:prstGeom prst="rect">
            <a:avLst/>
          </a:prstGeom>
        </p:spPr>
      </p:pic>
      <p:sp>
        <p:nvSpPr>
          <p:cNvPr id="3" name="Content Placeholder 2">
            <a:extLst>
              <a:ext uri="{FF2B5EF4-FFF2-40B4-BE49-F238E27FC236}">
                <a16:creationId xmlns:a16="http://schemas.microsoft.com/office/drawing/2014/main" id="{5BF9AA07-9712-CD3D-1AD9-1E0A77877E70}"/>
              </a:ext>
            </a:extLst>
          </p:cNvPr>
          <p:cNvSpPr txBox="1">
            <a:spLocks/>
          </p:cNvSpPr>
          <p:nvPr/>
        </p:nvSpPr>
        <p:spPr bwMode="auto">
          <a:xfrm>
            <a:off x="5168901" y="1805578"/>
            <a:ext cx="2689860" cy="378127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spcAft>
                <a:spcPts val="1200"/>
              </a:spcAft>
            </a:pPr>
            <a:r>
              <a:rPr lang="en-US" sz="1600" dirty="0">
                <a:solidFill>
                  <a:schemeClr val="bg1"/>
                </a:solidFill>
              </a:rPr>
              <a:t>You know someone who has not secured their lethal means. </a:t>
            </a:r>
            <a:endParaRPr lang="en-US" sz="1600" dirty="0">
              <a:solidFill>
                <a:schemeClr val="bg1"/>
              </a:solidFill>
              <a:latin typeface="Calibri" panose="020F0502020204030204" pitchFamily="34" charset="0"/>
              <a:cs typeface="Times New Roman" panose="02020603050405020304" pitchFamily="18" charset="0"/>
            </a:endParaRPr>
          </a:p>
          <a:p>
            <a:pPr>
              <a:spcBef>
                <a:spcPts val="600"/>
              </a:spcBef>
              <a:spcAft>
                <a:spcPts val="1200"/>
              </a:spcAft>
            </a:pPr>
            <a:r>
              <a:rPr lang="en-US" sz="1600" dirty="0">
                <a:solidFill>
                  <a:schemeClr val="bg1"/>
                </a:solidFill>
                <a:latin typeface="+mj-lt"/>
                <a:cs typeface="Times New Roman" panose="02020603050405020304" pitchFamily="18" charset="0"/>
              </a:rPr>
              <a:t>Demonstrate care by having that conversation with your friends and loved ones.</a:t>
            </a:r>
          </a:p>
          <a:p>
            <a:pPr>
              <a:spcBef>
                <a:spcPts val="600"/>
              </a:spcBef>
              <a:spcAft>
                <a:spcPts val="1200"/>
              </a:spcAft>
            </a:pPr>
            <a:r>
              <a:rPr lang="en-US" sz="1600" dirty="0">
                <a:solidFill>
                  <a:schemeClr val="bg1"/>
                </a:solidFill>
                <a:latin typeface="+mj-lt"/>
                <a:cs typeface="Times New Roman" panose="02020603050405020304" pitchFamily="18" charset="0"/>
              </a:rPr>
              <a:t>Lethal means safety plays an important role in suicide prevention and intervention.</a:t>
            </a:r>
          </a:p>
          <a:p>
            <a:pPr>
              <a:spcBef>
                <a:spcPts val="600"/>
              </a:spcBef>
              <a:spcAft>
                <a:spcPts val="1200"/>
              </a:spcAft>
            </a:pPr>
            <a:endParaRPr lang="en-US" sz="1600" dirty="0">
              <a:solidFill>
                <a:schemeClr val="bg1"/>
              </a:solidFill>
            </a:endParaRPr>
          </a:p>
        </p:txBody>
      </p:sp>
    </p:spTree>
    <p:extLst>
      <p:ext uri="{BB962C8B-B14F-4D97-AF65-F5344CB8AC3E}">
        <p14:creationId xmlns:p14="http://schemas.microsoft.com/office/powerpoint/2010/main" val="3303794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20800"/>
            <a:ext cx="9144000" cy="5160432"/>
          </a:xfrm>
          <a:prstGeom prst="rect">
            <a:avLst/>
          </a:prstGeom>
        </p:spPr>
      </p:pic>
      <p:sp>
        <p:nvSpPr>
          <p:cNvPr id="57" name="Rectangle 56"/>
          <p:cNvSpPr/>
          <p:nvPr/>
        </p:nvSpPr>
        <p:spPr>
          <a:xfrm>
            <a:off x="487680" y="3651359"/>
            <a:ext cx="1178560" cy="214521"/>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00" dirty="0"/>
          </a:p>
        </p:txBody>
      </p:sp>
      <p:sp>
        <p:nvSpPr>
          <p:cNvPr id="1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3</a:t>
            </a:r>
          </a:p>
        </p:txBody>
      </p:sp>
      <p:pic>
        <p:nvPicPr>
          <p:cNvPr id="22" name="Picture 21"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248" y="4533810"/>
            <a:ext cx="345246" cy="340722"/>
          </a:xfrm>
          <a:prstGeom prst="rect">
            <a:avLst/>
          </a:prstGeom>
        </p:spPr>
      </p:pic>
      <p:sp>
        <p:nvSpPr>
          <p:cNvPr id="18" name="Rectangle 17">
            <a:extLst>
              <a:ext uri="{FF2B5EF4-FFF2-40B4-BE49-F238E27FC236}">
                <a16:creationId xmlns:a16="http://schemas.microsoft.com/office/drawing/2014/main" id="{7BB38FDF-6C02-47DE-B983-A26F806D63EC}"/>
              </a:ext>
            </a:extLst>
          </p:cNvPr>
          <p:cNvSpPr/>
          <p:nvPr/>
        </p:nvSpPr>
        <p:spPr>
          <a:xfrm>
            <a:off x="6559464" y="5126490"/>
            <a:ext cx="1842855" cy="1025390"/>
          </a:xfrm>
          <a:prstGeom prst="rect">
            <a:avLst/>
          </a:prstGeom>
          <a:solidFill>
            <a:schemeClr val="bg1"/>
          </a:solidFill>
          <a:ln>
            <a:solidFill>
              <a:srgbClr val="C4B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4B5A2"/>
              </a:solidFill>
              <a:latin typeface="Arial" panose="020B0604020202020204" pitchFamily="34" charset="0"/>
            </a:endParaRPr>
          </a:p>
        </p:txBody>
      </p:sp>
      <p:sp>
        <p:nvSpPr>
          <p:cNvPr id="29" name="TextBox 28">
            <a:extLst>
              <a:ext uri="{FF2B5EF4-FFF2-40B4-BE49-F238E27FC236}">
                <a16:creationId xmlns:a16="http://schemas.microsoft.com/office/drawing/2014/main" id="{75AE2224-BAE5-4B98-B0BC-009373D5DB20}"/>
              </a:ext>
            </a:extLst>
          </p:cNvPr>
          <p:cNvSpPr txBox="1"/>
          <p:nvPr/>
        </p:nvSpPr>
        <p:spPr>
          <a:xfrm>
            <a:off x="6632365" y="5225368"/>
            <a:ext cx="1812977" cy="830997"/>
          </a:xfrm>
          <a:prstGeom prst="rect">
            <a:avLst/>
          </a:prstGeom>
          <a:noFill/>
        </p:spPr>
        <p:txBody>
          <a:bodyPr wrap="square" rtlCol="0">
            <a:spAutoFit/>
          </a:bodyPr>
          <a:lstStyle/>
          <a:p>
            <a:r>
              <a:rPr lang="en-US" sz="1200" dirty="0">
                <a:latin typeface="Arial" panose="020B0604020202020204" pitchFamily="34" charset="0"/>
              </a:rPr>
              <a:t>How could a Soldier </a:t>
            </a:r>
            <a:r>
              <a:rPr lang="en-US" sz="1200" b="1" dirty="0">
                <a:latin typeface="Arial" panose="020B0604020202020204" pitchFamily="34" charset="0"/>
              </a:rPr>
              <a:t>leverage that value(s) </a:t>
            </a:r>
            <a:r>
              <a:rPr lang="en-US" sz="1200" dirty="0">
                <a:latin typeface="Arial" panose="020B0604020202020204" pitchFamily="34" charset="0"/>
              </a:rPr>
              <a:t>to help reduce suicide in the unit?</a:t>
            </a:r>
          </a:p>
        </p:txBody>
      </p:sp>
      <p:sp>
        <p:nvSpPr>
          <p:cNvPr id="33" name="Rectangle 32"/>
          <p:cNvSpPr/>
          <p:nvPr/>
        </p:nvSpPr>
        <p:spPr>
          <a:xfrm>
            <a:off x="570185" y="3604863"/>
            <a:ext cx="2478224" cy="861774"/>
          </a:xfrm>
          <a:prstGeom prst="rect">
            <a:avLst/>
          </a:prstGeom>
        </p:spPr>
        <p:txBody>
          <a:bodyPr wrap="square">
            <a:spAutoFit/>
          </a:bodyPr>
          <a:lstStyle/>
          <a:p>
            <a:pPr lvl="0" defTabSz="914400">
              <a:defRPr/>
            </a:pPr>
            <a:r>
              <a:rPr lang="en-US" sz="1400" b="1" dirty="0">
                <a:solidFill>
                  <a:srgbClr val="FECC0D"/>
                </a:solidFill>
                <a:latin typeface="Arial" panose="020B0604020202020204" pitchFamily="34" charset="0"/>
                <a:cs typeface="Arial" panose="020B0604020202020204" pitchFamily="34" charset="0"/>
              </a:rPr>
              <a:t>LOYALTY</a:t>
            </a:r>
            <a:br>
              <a:rPr lang="en-US" sz="2400" dirty="0">
                <a:latin typeface="Arial" panose="020B0604020202020204" pitchFamily="34" charset="0"/>
                <a:cs typeface="Arial" panose="020B0604020202020204" pitchFamily="34" charset="0"/>
              </a:rPr>
            </a:br>
            <a:r>
              <a:rPr lang="en-US" sz="1200" dirty="0">
                <a:solidFill>
                  <a:schemeClr val="bg1"/>
                </a:solidFill>
                <a:latin typeface="Arial" panose="020B0604020202020204" pitchFamily="34" charset="0"/>
                <a:cs typeface="Arial" panose="020B0604020202020204" pitchFamily="34" charset="0"/>
              </a:rPr>
              <a:t>Bear true faith and allegiance to the U.S. Constitution, the Army, your unit, and other Soldiers.</a:t>
            </a:r>
            <a:r>
              <a:rPr lang="en-US" sz="1200" dirty="0">
                <a:latin typeface="Arial" panose="020B0604020202020204" pitchFamily="34" charset="0"/>
                <a:cs typeface="Arial" panose="020B0604020202020204" pitchFamily="34" charset="0"/>
              </a:rPr>
              <a:t>.</a:t>
            </a:r>
            <a:endParaRPr lang="en-US" sz="1200" dirty="0">
              <a:solidFill>
                <a:schemeClr val="bg1"/>
              </a:solidFill>
              <a:latin typeface="Arial" panose="020B0604020202020204" pitchFamily="34" charset="0"/>
              <a:cs typeface="Arial" panose="020B0604020202020204" pitchFamily="34" charset="0"/>
            </a:endParaRPr>
          </a:p>
        </p:txBody>
      </p:sp>
      <p:sp>
        <p:nvSpPr>
          <p:cNvPr id="60" name="Rectangle 59"/>
          <p:cNvSpPr/>
          <p:nvPr/>
        </p:nvSpPr>
        <p:spPr>
          <a:xfrm>
            <a:off x="-1" y="3130306"/>
            <a:ext cx="4140857" cy="326537"/>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00" dirty="0"/>
          </a:p>
        </p:txBody>
      </p:sp>
      <p:sp>
        <p:nvSpPr>
          <p:cNvPr id="34" name="Rectangle 33"/>
          <p:cNvSpPr/>
          <p:nvPr/>
        </p:nvSpPr>
        <p:spPr>
          <a:xfrm>
            <a:off x="573443" y="4506010"/>
            <a:ext cx="4572000" cy="507831"/>
          </a:xfrm>
          <a:prstGeom prst="rect">
            <a:avLst/>
          </a:prstGeom>
        </p:spPr>
        <p:txBody>
          <a:bodyPr>
            <a:spAutoFit/>
          </a:bodyPr>
          <a:lstStyle/>
          <a:p>
            <a:r>
              <a:rPr lang="en-US" sz="1400" b="1" dirty="0">
                <a:solidFill>
                  <a:srgbClr val="FECC0D"/>
                </a:solidFill>
                <a:latin typeface="Arial" panose="020B0604020202020204" pitchFamily="34" charset="0"/>
                <a:cs typeface="Arial" panose="020B0604020202020204" pitchFamily="34" charset="0"/>
              </a:rPr>
              <a:t>DUTY</a:t>
            </a:r>
          </a:p>
          <a:p>
            <a:r>
              <a:rPr lang="en-US" sz="1200" dirty="0">
                <a:solidFill>
                  <a:schemeClr val="bg1"/>
                </a:solidFill>
                <a:latin typeface="Arial" panose="020B0604020202020204" pitchFamily="34" charset="0"/>
                <a:cs typeface="Arial" panose="020B0604020202020204" pitchFamily="34" charset="0"/>
              </a:rPr>
              <a:t>Fulfill your obligations.</a:t>
            </a:r>
          </a:p>
        </p:txBody>
      </p:sp>
      <p:sp>
        <p:nvSpPr>
          <p:cNvPr id="35" name="Rectangle 34"/>
          <p:cNvSpPr/>
          <p:nvPr/>
        </p:nvSpPr>
        <p:spPr>
          <a:xfrm>
            <a:off x="857427" y="3087077"/>
            <a:ext cx="2649636" cy="446276"/>
          </a:xfrm>
          <a:prstGeom prst="rect">
            <a:avLst/>
          </a:prstGeom>
        </p:spPr>
        <p:txBody>
          <a:bodyPr wrap="none">
            <a:spAutoFit/>
          </a:bodyPr>
          <a:lstStyle/>
          <a:p>
            <a:r>
              <a:rPr lang="en-US" sz="2300" b="1" dirty="0">
                <a:solidFill>
                  <a:srgbClr val="FECC0D"/>
                </a:solidFill>
                <a:latin typeface="Arial Black" panose="020B0A04020102020204" pitchFamily="34" charset="0"/>
                <a:cs typeface="Arial" panose="020B0604020202020204" pitchFamily="34" charset="0"/>
              </a:rPr>
              <a:t> ARMY VALUES</a:t>
            </a:r>
            <a:endParaRPr lang="en-US" sz="2300" dirty="0">
              <a:solidFill>
                <a:srgbClr val="FECC0D"/>
              </a:solidFill>
              <a:latin typeface="Arial Black" panose="020B0A04020102020204" pitchFamily="34" charset="0"/>
            </a:endParaRPr>
          </a:p>
        </p:txBody>
      </p:sp>
      <p:sp>
        <p:nvSpPr>
          <p:cNvPr id="36" name="Rectangle 35"/>
          <p:cNvSpPr/>
          <p:nvPr/>
        </p:nvSpPr>
        <p:spPr>
          <a:xfrm>
            <a:off x="575527" y="5077707"/>
            <a:ext cx="2136665" cy="677108"/>
          </a:xfrm>
          <a:prstGeom prst="rect">
            <a:avLst/>
          </a:prstGeom>
        </p:spPr>
        <p:txBody>
          <a:bodyPr wrap="square">
            <a:spAutoFit/>
          </a:bodyPr>
          <a:lstStyle/>
          <a:p>
            <a:r>
              <a:rPr lang="en-US" sz="1400" b="1" dirty="0">
                <a:solidFill>
                  <a:srgbClr val="FECC0D"/>
                </a:solidFill>
                <a:latin typeface="Arial" panose="020B0604020202020204" pitchFamily="34" charset="0"/>
                <a:cs typeface="Arial" panose="020B0604020202020204" pitchFamily="34" charset="0"/>
              </a:rPr>
              <a:t>RESPECT</a:t>
            </a:r>
          </a:p>
          <a:p>
            <a:r>
              <a:rPr lang="en-US" sz="1200" dirty="0">
                <a:solidFill>
                  <a:schemeClr val="bg1"/>
                </a:solidFill>
                <a:latin typeface="Arial" panose="020B0604020202020204" pitchFamily="34" charset="0"/>
                <a:cs typeface="Arial" panose="020B0604020202020204" pitchFamily="34" charset="0"/>
              </a:rPr>
              <a:t>Treat people as they should be treated.</a:t>
            </a:r>
          </a:p>
        </p:txBody>
      </p:sp>
      <p:sp>
        <p:nvSpPr>
          <p:cNvPr id="59" name="Rectangle 58"/>
          <p:cNvSpPr/>
          <p:nvPr/>
        </p:nvSpPr>
        <p:spPr>
          <a:xfrm>
            <a:off x="3196671" y="4325038"/>
            <a:ext cx="944186" cy="214521"/>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00" dirty="0"/>
          </a:p>
        </p:txBody>
      </p:sp>
      <p:sp>
        <p:nvSpPr>
          <p:cNvPr id="37" name="Rectangle 36"/>
          <p:cNvSpPr/>
          <p:nvPr/>
        </p:nvSpPr>
        <p:spPr>
          <a:xfrm>
            <a:off x="3307374" y="4821355"/>
            <a:ext cx="2892254" cy="677108"/>
          </a:xfrm>
          <a:prstGeom prst="rect">
            <a:avLst/>
          </a:prstGeom>
        </p:spPr>
        <p:txBody>
          <a:bodyPr wrap="square">
            <a:spAutoFit/>
          </a:bodyPr>
          <a:lstStyle/>
          <a:p>
            <a:r>
              <a:rPr lang="en-US" sz="1400" b="1" dirty="0">
                <a:solidFill>
                  <a:srgbClr val="FECC0D"/>
                </a:solidFill>
                <a:latin typeface="Arial" panose="020B0604020202020204" pitchFamily="34" charset="0"/>
                <a:cs typeface="Arial" panose="020B0604020202020204" pitchFamily="34" charset="0"/>
              </a:rPr>
              <a:t>SELFLESS SERVICE</a:t>
            </a:r>
          </a:p>
          <a:p>
            <a:r>
              <a:rPr lang="en-US" sz="1200" dirty="0">
                <a:solidFill>
                  <a:schemeClr val="bg1"/>
                </a:solidFill>
                <a:latin typeface="Arial" panose="020B0604020202020204" pitchFamily="34" charset="0"/>
                <a:cs typeface="Arial" panose="020B0604020202020204" pitchFamily="34" charset="0"/>
              </a:rPr>
              <a:t>Put the welfare of the Nation, the Army, and subordinates before your own.</a:t>
            </a:r>
          </a:p>
        </p:txBody>
      </p:sp>
      <p:sp>
        <p:nvSpPr>
          <p:cNvPr id="39" name="Rectangle 38"/>
          <p:cNvSpPr/>
          <p:nvPr/>
        </p:nvSpPr>
        <p:spPr>
          <a:xfrm>
            <a:off x="3302294" y="4280784"/>
            <a:ext cx="4572000" cy="507831"/>
          </a:xfrm>
          <a:prstGeom prst="rect">
            <a:avLst/>
          </a:prstGeom>
        </p:spPr>
        <p:txBody>
          <a:bodyPr>
            <a:spAutoFit/>
          </a:bodyPr>
          <a:lstStyle/>
          <a:p>
            <a:r>
              <a:rPr lang="en-US" sz="1400" b="1" dirty="0">
                <a:solidFill>
                  <a:srgbClr val="FECC0D"/>
                </a:solidFill>
                <a:latin typeface="Arial" panose="020B0604020202020204" pitchFamily="34" charset="0"/>
                <a:cs typeface="Arial" panose="020B0604020202020204" pitchFamily="34" charset="0"/>
              </a:rPr>
              <a:t>HONOR</a:t>
            </a:r>
          </a:p>
          <a:p>
            <a:r>
              <a:rPr lang="en-US" sz="1200" dirty="0">
                <a:solidFill>
                  <a:schemeClr val="bg1"/>
                </a:solidFill>
                <a:latin typeface="Arial" panose="020B0604020202020204" pitchFamily="34" charset="0"/>
                <a:cs typeface="Arial" panose="020B0604020202020204" pitchFamily="34" charset="0"/>
              </a:rPr>
              <a:t>Live up to the Army Values.</a:t>
            </a:r>
          </a:p>
        </p:txBody>
      </p:sp>
      <p:sp>
        <p:nvSpPr>
          <p:cNvPr id="58" name="Rectangle 57"/>
          <p:cNvSpPr/>
          <p:nvPr/>
        </p:nvSpPr>
        <p:spPr>
          <a:xfrm>
            <a:off x="3186717" y="3668492"/>
            <a:ext cx="2198083" cy="214521"/>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00" dirty="0"/>
          </a:p>
        </p:txBody>
      </p:sp>
      <p:sp>
        <p:nvSpPr>
          <p:cNvPr id="40" name="Rectangle 39"/>
          <p:cNvSpPr/>
          <p:nvPr/>
        </p:nvSpPr>
        <p:spPr>
          <a:xfrm>
            <a:off x="3307374" y="5541834"/>
            <a:ext cx="4572000" cy="492443"/>
          </a:xfrm>
          <a:prstGeom prst="rect">
            <a:avLst/>
          </a:prstGeom>
        </p:spPr>
        <p:txBody>
          <a:bodyPr>
            <a:spAutoFit/>
          </a:bodyPr>
          <a:lstStyle/>
          <a:p>
            <a:r>
              <a:rPr lang="en-US" sz="1400" b="1" dirty="0">
                <a:solidFill>
                  <a:srgbClr val="FECC0D"/>
                </a:solidFill>
                <a:latin typeface="Arial" panose="020B0604020202020204" pitchFamily="34" charset="0"/>
                <a:cs typeface="Arial" panose="020B0604020202020204" pitchFamily="34" charset="0"/>
              </a:rPr>
              <a:t>INTEGRITY</a:t>
            </a:r>
          </a:p>
          <a:p>
            <a:r>
              <a:rPr lang="en-US" sz="1200" dirty="0">
                <a:solidFill>
                  <a:schemeClr val="bg1"/>
                </a:solidFill>
                <a:latin typeface="Arial" panose="020B0604020202020204" pitchFamily="34" charset="0"/>
                <a:cs typeface="Arial" panose="020B0604020202020204" pitchFamily="34" charset="0"/>
              </a:rPr>
              <a:t>Do what’s right, legally and morally.</a:t>
            </a:r>
          </a:p>
        </p:txBody>
      </p:sp>
      <p:sp>
        <p:nvSpPr>
          <p:cNvPr id="41" name="Rectangle 40"/>
          <p:cNvSpPr/>
          <p:nvPr/>
        </p:nvSpPr>
        <p:spPr>
          <a:xfrm>
            <a:off x="3302424" y="3628637"/>
            <a:ext cx="2255096" cy="677108"/>
          </a:xfrm>
          <a:prstGeom prst="rect">
            <a:avLst/>
          </a:prstGeom>
        </p:spPr>
        <p:txBody>
          <a:bodyPr wrap="square">
            <a:spAutoFit/>
          </a:bodyPr>
          <a:lstStyle/>
          <a:p>
            <a:r>
              <a:rPr lang="en-US" sz="1400" b="1" dirty="0">
                <a:solidFill>
                  <a:srgbClr val="FECC0D"/>
                </a:solidFill>
                <a:latin typeface="Arial" panose="020B0604020202020204" pitchFamily="34" charset="0"/>
                <a:cs typeface="Arial" panose="020B0604020202020204" pitchFamily="34" charset="0"/>
              </a:rPr>
              <a:t>PERSONAL</a:t>
            </a:r>
            <a:r>
              <a:rPr lang="en-US" sz="1400" dirty="0">
                <a:latin typeface="Arial" panose="020B0604020202020204" pitchFamily="34" charset="0"/>
                <a:cs typeface="Arial" panose="020B0604020202020204" pitchFamily="34" charset="0"/>
              </a:rPr>
              <a:t> </a:t>
            </a:r>
            <a:r>
              <a:rPr lang="en-US" sz="1400" b="1" dirty="0">
                <a:solidFill>
                  <a:srgbClr val="FECC0D"/>
                </a:solidFill>
                <a:latin typeface="Arial" panose="020B0604020202020204" pitchFamily="34" charset="0"/>
                <a:cs typeface="Arial" panose="020B0604020202020204" pitchFamily="34" charset="0"/>
              </a:rPr>
              <a:t>COURAGE</a:t>
            </a:r>
          </a:p>
          <a:p>
            <a:r>
              <a:rPr lang="en-US" sz="1200" dirty="0">
                <a:solidFill>
                  <a:schemeClr val="bg1"/>
                </a:solidFill>
                <a:latin typeface="Arial" panose="020B0604020202020204" pitchFamily="34" charset="0"/>
                <a:cs typeface="Arial" panose="020B0604020202020204" pitchFamily="34" charset="0"/>
              </a:rPr>
              <a:t>Face fear, danger, or adversity (physical or moral).</a:t>
            </a:r>
          </a:p>
        </p:txBody>
      </p:sp>
      <p:pic>
        <p:nvPicPr>
          <p:cNvPr id="43" name="Picture 42"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5341" y="3651359"/>
            <a:ext cx="345246" cy="340722"/>
          </a:xfrm>
          <a:prstGeom prst="rect">
            <a:avLst/>
          </a:prstGeom>
        </p:spPr>
      </p:pic>
      <p:pic>
        <p:nvPicPr>
          <p:cNvPr id="44" name="Picture 43"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0466" y="5075539"/>
            <a:ext cx="345246" cy="340722"/>
          </a:xfrm>
          <a:prstGeom prst="rect">
            <a:avLst/>
          </a:prstGeom>
        </p:spPr>
      </p:pic>
      <p:pic>
        <p:nvPicPr>
          <p:cNvPr id="45" name="Picture 44"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24047" y="3656117"/>
            <a:ext cx="345246" cy="340722"/>
          </a:xfrm>
          <a:prstGeom prst="rect">
            <a:avLst/>
          </a:prstGeom>
        </p:spPr>
      </p:pic>
      <p:pic>
        <p:nvPicPr>
          <p:cNvPr id="46" name="Picture 45"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28019" y="4323245"/>
            <a:ext cx="345246" cy="340722"/>
          </a:xfrm>
          <a:prstGeom prst="rect">
            <a:avLst/>
          </a:prstGeom>
        </p:spPr>
      </p:pic>
      <p:pic>
        <p:nvPicPr>
          <p:cNvPr id="47" name="Picture 46"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28019" y="4859246"/>
            <a:ext cx="345246" cy="340722"/>
          </a:xfrm>
          <a:prstGeom prst="rect">
            <a:avLst/>
          </a:prstGeom>
        </p:spPr>
      </p:pic>
      <p:pic>
        <p:nvPicPr>
          <p:cNvPr id="48" name="Picture 47"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28019" y="5576515"/>
            <a:ext cx="345246" cy="340722"/>
          </a:xfrm>
          <a:prstGeom prst="rect">
            <a:avLst/>
          </a:prstGeom>
        </p:spPr>
      </p:pic>
      <p:sp>
        <p:nvSpPr>
          <p:cNvPr id="49" name="Rectangle 48">
            <a:extLst>
              <a:ext uri="{FF2B5EF4-FFF2-40B4-BE49-F238E27FC236}">
                <a16:creationId xmlns:a16="http://schemas.microsoft.com/office/drawing/2014/main" id="{7BB38FDF-6C02-47DE-B983-A26F806D63EC}"/>
              </a:ext>
            </a:extLst>
          </p:cNvPr>
          <p:cNvSpPr/>
          <p:nvPr/>
        </p:nvSpPr>
        <p:spPr>
          <a:xfrm>
            <a:off x="6864627" y="4016111"/>
            <a:ext cx="1919537" cy="962011"/>
          </a:xfrm>
          <a:prstGeom prst="rect">
            <a:avLst/>
          </a:prstGeom>
          <a:solidFill>
            <a:schemeClr val="bg1"/>
          </a:solidFill>
          <a:ln>
            <a:solidFill>
              <a:srgbClr val="C4B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4B5A2"/>
              </a:solidFill>
              <a:latin typeface="Arial" panose="020B0604020202020204" pitchFamily="34" charset="0"/>
            </a:endParaRPr>
          </a:p>
        </p:txBody>
      </p:sp>
      <p:sp>
        <p:nvSpPr>
          <p:cNvPr id="50" name="TextBox 49">
            <a:extLst>
              <a:ext uri="{FF2B5EF4-FFF2-40B4-BE49-F238E27FC236}">
                <a16:creationId xmlns:a16="http://schemas.microsoft.com/office/drawing/2014/main" id="{75AE2224-BAE5-4B98-B0BC-009373D5DB20}"/>
              </a:ext>
            </a:extLst>
          </p:cNvPr>
          <p:cNvSpPr txBox="1"/>
          <p:nvPr/>
        </p:nvSpPr>
        <p:spPr>
          <a:xfrm>
            <a:off x="6911852" y="4072454"/>
            <a:ext cx="1872312" cy="830997"/>
          </a:xfrm>
          <a:prstGeom prst="rect">
            <a:avLst/>
          </a:prstGeom>
          <a:noFill/>
        </p:spPr>
        <p:txBody>
          <a:bodyPr wrap="square" rtlCol="0">
            <a:spAutoFit/>
          </a:bodyPr>
          <a:lstStyle/>
          <a:p>
            <a:r>
              <a:rPr lang="en-US" sz="1200" dirty="0">
                <a:latin typeface="Arial" panose="020B0604020202020204" pitchFamily="34" charset="0"/>
              </a:rPr>
              <a:t>Which </a:t>
            </a:r>
            <a:r>
              <a:rPr lang="en-US" sz="1200" b="1" dirty="0">
                <a:latin typeface="Arial" panose="020B0604020202020204" pitchFamily="34" charset="0"/>
              </a:rPr>
              <a:t>Army Value(s) </a:t>
            </a:r>
            <a:r>
              <a:rPr lang="en-US" sz="1200" dirty="0">
                <a:latin typeface="Arial" panose="020B0604020202020204" pitchFamily="34" charset="0"/>
              </a:rPr>
              <a:t>do you believe are most impactful to your role in preventing suicide?</a:t>
            </a:r>
          </a:p>
        </p:txBody>
      </p:sp>
      <p:cxnSp>
        <p:nvCxnSpPr>
          <p:cNvPr id="53" name="Straight Connector 52"/>
          <p:cNvCxnSpPr/>
          <p:nvPr/>
        </p:nvCxnSpPr>
        <p:spPr>
          <a:xfrm>
            <a:off x="320466" y="3498912"/>
            <a:ext cx="569933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91211" y="3719032"/>
            <a:ext cx="511257" cy="511257"/>
          </a:xfrm>
          <a:prstGeom prst="rect">
            <a:avLst/>
          </a:prstGeom>
          <a:effectLst>
            <a:outerShdw dist="25400" dir="2700000" algn="tl" rotWithShape="0">
              <a:prstClr val="black">
                <a:alpha val="15000"/>
              </a:prstClr>
            </a:outerShdw>
          </a:effectLst>
        </p:spPr>
      </p:pic>
      <p:pic>
        <p:nvPicPr>
          <p:cNvPr id="54" name="Picture 5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6953" y="4831796"/>
            <a:ext cx="511257" cy="511257"/>
          </a:xfrm>
          <a:prstGeom prst="rect">
            <a:avLst/>
          </a:prstGeom>
          <a:effectLst>
            <a:outerShdw dist="25400" dir="2700000" algn="tl" rotWithShape="0">
              <a:prstClr val="black">
                <a:alpha val="15000"/>
              </a:prstClr>
            </a:outerShdw>
          </a:effectLst>
        </p:spPr>
      </p:pic>
      <p:sp>
        <p:nvSpPr>
          <p:cNvPr id="61" name="Rectangle 60">
            <a:extLst>
              <a:ext uri="{FF2B5EF4-FFF2-40B4-BE49-F238E27FC236}">
                <a16:creationId xmlns:a16="http://schemas.microsoft.com/office/drawing/2014/main" id="{20737131-D219-1DAD-110B-C525487A9DBA}"/>
              </a:ext>
            </a:extLst>
          </p:cNvPr>
          <p:cNvSpPr/>
          <p:nvPr/>
        </p:nvSpPr>
        <p:spPr>
          <a:xfrm>
            <a:off x="-59267" y="-45093"/>
            <a:ext cx="9398000" cy="1365891"/>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itle 3">
            <a:extLst>
              <a:ext uri="{FF2B5EF4-FFF2-40B4-BE49-F238E27FC236}">
                <a16:creationId xmlns:a16="http://schemas.microsoft.com/office/drawing/2014/main" id="{FB4E2378-F6AB-6D54-A233-BE0213C850AC}"/>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The Army Values and Suicide Prevention</a:t>
            </a:r>
          </a:p>
        </p:txBody>
      </p:sp>
      <p:grpSp>
        <p:nvGrpSpPr>
          <p:cNvPr id="63" name="Group 62">
            <a:extLst>
              <a:ext uri="{FF2B5EF4-FFF2-40B4-BE49-F238E27FC236}">
                <a16:creationId xmlns:a16="http://schemas.microsoft.com/office/drawing/2014/main" id="{FED4CF08-AA26-9AD4-0689-D3C60818B9FD}"/>
              </a:ext>
            </a:extLst>
          </p:cNvPr>
          <p:cNvGrpSpPr/>
          <p:nvPr/>
        </p:nvGrpSpPr>
        <p:grpSpPr>
          <a:xfrm>
            <a:off x="131197" y="430"/>
            <a:ext cx="9015516" cy="1060759"/>
            <a:chOff x="131197" y="430"/>
            <a:chExt cx="9015516" cy="1060759"/>
          </a:xfrm>
        </p:grpSpPr>
        <p:pic>
          <p:nvPicPr>
            <p:cNvPr id="64" name="Picture 63" descr="Logo&#10;&#10;Description automatically generated">
              <a:extLst>
                <a:ext uri="{FF2B5EF4-FFF2-40B4-BE49-F238E27FC236}">
                  <a16:creationId xmlns:a16="http://schemas.microsoft.com/office/drawing/2014/main" id="{5C531725-81E8-1008-46D7-DCB0C2B046B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65" name="Picture 64" descr="Logo&#10;&#10;Description automatically generated">
              <a:extLst>
                <a:ext uri="{FF2B5EF4-FFF2-40B4-BE49-F238E27FC236}">
                  <a16:creationId xmlns:a16="http://schemas.microsoft.com/office/drawing/2014/main" id="{A986D166-6737-68FD-7836-8950F379AD0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66" name="Picture 8">
            <a:extLst>
              <a:ext uri="{FF2B5EF4-FFF2-40B4-BE49-F238E27FC236}">
                <a16:creationId xmlns:a16="http://schemas.microsoft.com/office/drawing/2014/main" id="{30F25DE2-3D91-5453-7328-50CB31E7320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0347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276413"/>
            <a:ext cx="9143998" cy="5205982"/>
          </a:xfrm>
          <a:prstGeom prst="rect">
            <a:avLst/>
          </a:prstGeom>
        </p:spPr>
      </p:pic>
      <p:sp>
        <p:nvSpPr>
          <p:cNvPr id="2" name="Title 1"/>
          <p:cNvSpPr>
            <a:spLocks noGrp="1"/>
          </p:cNvSpPr>
          <p:nvPr>
            <p:ph type="title"/>
          </p:nvPr>
        </p:nvSpPr>
        <p:spPr>
          <a:xfrm>
            <a:off x="910043" y="322734"/>
            <a:ext cx="7175586" cy="457200"/>
          </a:xfrm>
        </p:spPr>
        <p:txBody>
          <a:bodyPr/>
          <a:lstStyle/>
          <a:p>
            <a:r>
              <a:rPr lang="en-US" sz="2000" cap="none" dirty="0">
                <a:solidFill>
                  <a:schemeClr val="tx1">
                    <a:lumMod val="75000"/>
                    <a:lumOff val="25000"/>
                  </a:schemeClr>
                </a:solidFill>
              </a:rPr>
              <a:t>Training Purpose</a:t>
            </a:r>
          </a:p>
        </p:txBody>
      </p:sp>
      <p:sp>
        <p:nvSpPr>
          <p:cNvPr id="4" name="Rectangle 3"/>
          <p:cNvSpPr/>
          <p:nvPr/>
        </p:nvSpPr>
        <p:spPr>
          <a:xfrm>
            <a:off x="5016500" y="2057399"/>
            <a:ext cx="2851150" cy="3600986"/>
          </a:xfrm>
          <a:prstGeom prst="rect">
            <a:avLst/>
          </a:prstGeom>
        </p:spPr>
        <p:txBody>
          <a:bodyPr wrap="square">
            <a:spAutoFit/>
          </a:bodyPr>
          <a:lstStyle/>
          <a:p>
            <a:pPr marL="57150" lvl="1">
              <a:spcBef>
                <a:spcPts val="1200"/>
              </a:spcBef>
              <a:spcAft>
                <a:spcPts val="1200"/>
              </a:spcAft>
              <a:defRPr/>
            </a:pPr>
            <a:r>
              <a:rPr lang="en-US" sz="1600" dirty="0">
                <a:solidFill>
                  <a:schemeClr val="bg1"/>
                </a:solidFill>
                <a:latin typeface="+mj-lt"/>
                <a:cs typeface="Arial" panose="020B0604020202020204" pitchFamily="34" charset="0"/>
              </a:rPr>
              <a:t>To increase awareness of protective factors, risk factors, and warning signs that contribute to a person’s level of risk for suicide</a:t>
            </a:r>
          </a:p>
          <a:p>
            <a:pPr marL="57150" lvl="1">
              <a:spcBef>
                <a:spcPts val="1200"/>
              </a:spcBef>
              <a:spcAft>
                <a:spcPts val="1200"/>
              </a:spcAft>
              <a:defRPr/>
            </a:pPr>
            <a:r>
              <a:rPr lang="en-US" sz="1600" dirty="0">
                <a:solidFill>
                  <a:schemeClr val="bg1"/>
                </a:solidFill>
                <a:latin typeface="+mj-lt"/>
                <a:cs typeface="Arial" panose="020B0604020202020204" pitchFamily="34" charset="0"/>
              </a:rPr>
              <a:t>To equip you with specific actions that can be taken to bolster protective factors, mitigate risk, and intervene in a crisis in order to help prevent suicide by utilizing the steps Ask, Care, Escort (ACE)</a:t>
            </a:r>
          </a:p>
        </p:txBody>
      </p:sp>
      <p:sp>
        <p:nvSpPr>
          <p:cNvPr id="10"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4</a:t>
            </a:r>
          </a:p>
        </p:txBody>
      </p:sp>
      <p:sp>
        <p:nvSpPr>
          <p:cNvPr id="31" name="Rectangle 30">
            <a:extLst>
              <a:ext uri="{FF2B5EF4-FFF2-40B4-BE49-F238E27FC236}">
                <a16:creationId xmlns:a16="http://schemas.microsoft.com/office/drawing/2014/main" id="{85E41F46-964E-B385-ADAC-3CCC3909B738}"/>
              </a:ext>
            </a:extLst>
          </p:cNvPr>
          <p:cNvSpPr/>
          <p:nvPr/>
        </p:nvSpPr>
        <p:spPr>
          <a:xfrm>
            <a:off x="-59267" y="-45093"/>
            <a:ext cx="9228389" cy="1321505"/>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3">
            <a:extLst>
              <a:ext uri="{FF2B5EF4-FFF2-40B4-BE49-F238E27FC236}">
                <a16:creationId xmlns:a16="http://schemas.microsoft.com/office/drawing/2014/main" id="{5ECE0B5A-D80C-0AE6-2DD4-63B1A42D4FE2}"/>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Training Purpose</a:t>
            </a:r>
          </a:p>
        </p:txBody>
      </p:sp>
      <p:grpSp>
        <p:nvGrpSpPr>
          <p:cNvPr id="35" name="Group 34">
            <a:extLst>
              <a:ext uri="{FF2B5EF4-FFF2-40B4-BE49-F238E27FC236}">
                <a16:creationId xmlns:a16="http://schemas.microsoft.com/office/drawing/2014/main" id="{6E872985-6663-D5DF-5660-AF31E85B688C}"/>
              </a:ext>
            </a:extLst>
          </p:cNvPr>
          <p:cNvGrpSpPr/>
          <p:nvPr/>
        </p:nvGrpSpPr>
        <p:grpSpPr>
          <a:xfrm>
            <a:off x="131197" y="430"/>
            <a:ext cx="9015516" cy="1060759"/>
            <a:chOff x="131197" y="430"/>
            <a:chExt cx="9015516" cy="1060759"/>
          </a:xfrm>
        </p:grpSpPr>
        <p:pic>
          <p:nvPicPr>
            <p:cNvPr id="36" name="Picture 35" descr="Logo&#10;&#10;Description automatically generated">
              <a:extLst>
                <a:ext uri="{FF2B5EF4-FFF2-40B4-BE49-F238E27FC236}">
                  <a16:creationId xmlns:a16="http://schemas.microsoft.com/office/drawing/2014/main" id="{DA1646A9-0300-E4D8-2B83-C7AE2F821B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37" name="Picture 36" descr="Logo&#10;&#10;Description automatically generated">
              <a:extLst>
                <a:ext uri="{FF2B5EF4-FFF2-40B4-BE49-F238E27FC236}">
                  <a16:creationId xmlns:a16="http://schemas.microsoft.com/office/drawing/2014/main" id="{BA51CAFB-A66D-7742-0FA5-70F62AB128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38" name="Picture 8">
            <a:extLst>
              <a:ext uri="{FF2B5EF4-FFF2-40B4-BE49-F238E27FC236}">
                <a16:creationId xmlns:a16="http://schemas.microsoft.com/office/drawing/2014/main" id="{05BD02CF-DA09-5FD7-E5ED-27A58BA8062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0587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5</a:t>
            </a:r>
          </a:p>
        </p:txBody>
      </p:sp>
      <p:sp>
        <p:nvSpPr>
          <p:cNvPr id="14" name="Rectangle 13"/>
          <p:cNvSpPr/>
          <p:nvPr/>
        </p:nvSpPr>
        <p:spPr>
          <a:xfrm>
            <a:off x="929757" y="1871124"/>
            <a:ext cx="7585593" cy="79875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62622" lvl="1" defTabSz="215725">
              <a:spcBef>
                <a:spcPts val="0"/>
              </a:spcBef>
              <a:spcAft>
                <a:spcPts val="0"/>
              </a:spcAft>
            </a:pPr>
            <a:r>
              <a:rPr lang="en-US" sz="2400" dirty="0">
                <a:solidFill>
                  <a:schemeClr val="bg1"/>
                </a:solidFill>
                <a:latin typeface="Arial" panose="020B0604020202020204" pitchFamily="34" charset="0"/>
                <a:cs typeface="Arial" panose="020B0604020202020204" pitchFamily="34" charset="0"/>
              </a:rPr>
              <a:t>Time-sensitive concerns for suicide risk</a:t>
            </a:r>
          </a:p>
          <a:p>
            <a:pPr marL="1662622" lvl="1" defTabSz="215725">
              <a:spcBef>
                <a:spcPts val="0"/>
              </a:spcBef>
              <a:spcAft>
                <a:spcPts val="0"/>
              </a:spcAft>
            </a:pPr>
            <a:r>
              <a:rPr lang="en-US" sz="2400" dirty="0">
                <a:solidFill>
                  <a:schemeClr val="bg1"/>
                </a:solidFill>
                <a:latin typeface="Arial" panose="020B0604020202020204" pitchFamily="34" charset="0"/>
                <a:cs typeface="Arial" panose="020B0604020202020204" pitchFamily="34" charset="0"/>
              </a:rPr>
              <a:t>		Stop and deal with this </a:t>
            </a:r>
            <a:r>
              <a:rPr lang="en-US" sz="2400" b="1" u="sng" dirty="0">
                <a:solidFill>
                  <a:schemeClr val="bg1"/>
                </a:solidFill>
                <a:latin typeface="Arial" panose="020B0604020202020204" pitchFamily="34" charset="0"/>
                <a:cs typeface="Arial" panose="020B0604020202020204" pitchFamily="34" charset="0"/>
              </a:rPr>
              <a:t>NOW</a:t>
            </a:r>
          </a:p>
        </p:txBody>
      </p:sp>
      <p:sp>
        <p:nvSpPr>
          <p:cNvPr id="15" name="Rectangle 14"/>
          <p:cNvSpPr/>
          <p:nvPr/>
        </p:nvSpPr>
        <p:spPr>
          <a:xfrm>
            <a:off x="770737" y="3542373"/>
            <a:ext cx="7744614" cy="798755"/>
          </a:xfrm>
          <a:prstGeom prst="rect">
            <a:avLst/>
          </a:prstGeom>
          <a:solidFill>
            <a:srgbClr val="FFC8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32120" lvl="1" defTabSz="215725">
              <a:spcBef>
                <a:spcPts val="0"/>
              </a:spcBef>
              <a:spcAft>
                <a:spcPts val="0"/>
              </a:spcAft>
            </a:pPr>
            <a:r>
              <a:rPr lang="en-US" sz="2400" dirty="0">
                <a:solidFill>
                  <a:schemeClr val="tx1"/>
                </a:solidFill>
                <a:latin typeface="Arial" panose="020B0604020202020204" pitchFamily="34" charset="0"/>
                <a:cs typeface="Arial" panose="020B0604020202020204" pitchFamily="34" charset="0"/>
              </a:rPr>
              <a:t>Issues that increase suicide risk</a:t>
            </a:r>
          </a:p>
          <a:p>
            <a:pPr marL="1832120" lvl="1" defTabSz="215725">
              <a:spcBef>
                <a:spcPts val="0"/>
              </a:spcBef>
              <a:spcAft>
                <a:spcPts val="0"/>
              </a:spcAft>
            </a:pPr>
            <a:r>
              <a:rPr lang="en-US" sz="2400" dirty="0">
                <a:solidFill>
                  <a:schemeClr val="tx1"/>
                </a:solidFill>
                <a:latin typeface="Arial" panose="020B0604020202020204" pitchFamily="34" charset="0"/>
                <a:cs typeface="Arial" panose="020B0604020202020204" pitchFamily="34" charset="0"/>
              </a:rPr>
              <a:t>		Check in and follow up</a:t>
            </a:r>
            <a:endParaRPr lang="en-US" sz="2400" b="1" dirty="0">
              <a:solidFill>
                <a:schemeClr val="tx1"/>
              </a:solidFill>
              <a:latin typeface="Arial" panose="020B0604020202020204" pitchFamily="34" charset="0"/>
              <a:cs typeface="Arial" panose="020B0604020202020204" pitchFamily="34" charset="0"/>
            </a:endParaRPr>
          </a:p>
        </p:txBody>
      </p:sp>
      <p:sp>
        <p:nvSpPr>
          <p:cNvPr id="16" name="Rectangle 15"/>
          <p:cNvSpPr/>
          <p:nvPr/>
        </p:nvSpPr>
        <p:spPr>
          <a:xfrm>
            <a:off x="774448" y="5100051"/>
            <a:ext cx="7740902" cy="79875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32120" lvl="1" defTabSz="215725">
              <a:spcBef>
                <a:spcPts val="0"/>
              </a:spcBef>
            </a:pPr>
            <a:r>
              <a:rPr lang="en-US" sz="2400" dirty="0">
                <a:solidFill>
                  <a:schemeClr val="tx1"/>
                </a:solidFill>
                <a:latin typeface="Arial" panose="020B0604020202020204" pitchFamily="34" charset="0"/>
                <a:cs typeface="Arial" panose="020B0604020202020204" pitchFamily="34" charset="0"/>
              </a:rPr>
              <a:t>Behaviors or supports that reduce risk</a:t>
            </a:r>
          </a:p>
          <a:p>
            <a:pPr marL="1832120" lvl="1" defTabSz="215725">
              <a:spcBef>
                <a:spcPts val="0"/>
              </a:spcBef>
            </a:pPr>
            <a:r>
              <a:rPr lang="en-US" sz="2400" dirty="0">
                <a:solidFill>
                  <a:schemeClr val="tx1"/>
                </a:solidFill>
                <a:latin typeface="Arial" panose="020B0604020202020204" pitchFamily="34" charset="0"/>
                <a:cs typeface="Arial" panose="020B0604020202020204" pitchFamily="34" charset="0"/>
              </a:rPr>
              <a:t>		Encourage healthy behaviors</a:t>
            </a:r>
          </a:p>
        </p:txBody>
      </p:sp>
      <p:pic>
        <p:nvPicPr>
          <p:cNvPr id="19" name="Picture 18" descr="A close up of a green traffic light&#10;&#10;Description automatically generated">
            <a:extLst>
              <a:ext uri="{FF2B5EF4-FFF2-40B4-BE49-F238E27FC236}">
                <a16:creationId xmlns:a16="http://schemas.microsoft.com/office/drawing/2014/main" id="{8A97346C-575B-4006-AD2E-058F715AD7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7351" r="-36084" b="7143"/>
          <a:stretch/>
        </p:blipFill>
        <p:spPr>
          <a:xfrm>
            <a:off x="0" y="1375766"/>
            <a:ext cx="5536641" cy="5147534"/>
          </a:xfrm>
          <a:prstGeom prst="rect">
            <a:avLst/>
          </a:prstGeom>
        </p:spPr>
      </p:pic>
      <p:sp>
        <p:nvSpPr>
          <p:cNvPr id="20" name="Rounded Rectangle 19"/>
          <p:cNvSpPr/>
          <p:nvPr/>
        </p:nvSpPr>
        <p:spPr>
          <a:xfrm>
            <a:off x="2208469" y="3075193"/>
            <a:ext cx="3816275" cy="443753"/>
          </a:xfrm>
          <a:prstGeom prst="roundRect">
            <a:avLst/>
          </a:prstGeom>
          <a:noFill/>
          <a:ln w="57150">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8751" tIns="88751" rIns="88751" bIns="88751" numCol="1" spcCol="1270" anchor="ctr" anchorCtr="0">
            <a:noAutofit/>
          </a:bodyPr>
          <a:lstStyle/>
          <a:p>
            <a:pPr defTabSz="560884"/>
            <a:r>
              <a:rPr lang="en-US" sz="2718" dirty="0">
                <a:ln w="3175">
                  <a:solidFill>
                    <a:schemeClr val="tx1"/>
                  </a:solidFill>
                </a:ln>
                <a:solidFill>
                  <a:srgbClr val="FFC000"/>
                </a:solidFill>
                <a:latin typeface="Impact" panose="020B0806030902050204" pitchFamily="34" charset="0"/>
                <a:cs typeface="Arial" panose="020B0604020202020204" pitchFamily="34" charset="0"/>
              </a:rPr>
              <a:t>RISK FACTORS</a:t>
            </a:r>
          </a:p>
        </p:txBody>
      </p:sp>
      <p:sp>
        <p:nvSpPr>
          <p:cNvPr id="21" name="Rounded Rectangle 20"/>
          <p:cNvSpPr/>
          <p:nvPr/>
        </p:nvSpPr>
        <p:spPr>
          <a:xfrm>
            <a:off x="2208470" y="4638834"/>
            <a:ext cx="3816275" cy="443753"/>
          </a:xfrm>
          <a:prstGeom prst="roundRect">
            <a:avLst/>
          </a:prstGeom>
          <a:noFill/>
          <a:ln w="57150">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8751" tIns="88751" rIns="88751" bIns="88751" numCol="1" spcCol="1270" anchor="ctr" anchorCtr="0">
            <a:noAutofit/>
          </a:bodyPr>
          <a:lstStyle/>
          <a:p>
            <a:pPr defTabSz="560884"/>
            <a:r>
              <a:rPr lang="en-US" sz="2718" dirty="0">
                <a:ln w="3175">
                  <a:solidFill>
                    <a:schemeClr val="tx1"/>
                  </a:solidFill>
                </a:ln>
                <a:solidFill>
                  <a:srgbClr val="00B050"/>
                </a:solidFill>
                <a:latin typeface="Impact" panose="020B0806030902050204" pitchFamily="34" charset="0"/>
                <a:cs typeface="Arial" panose="020B0604020202020204" pitchFamily="34" charset="0"/>
              </a:rPr>
              <a:t>PROTECTIVE FACTORS</a:t>
            </a:r>
          </a:p>
        </p:txBody>
      </p:sp>
      <p:sp>
        <p:nvSpPr>
          <p:cNvPr id="22" name="Rectangle 21"/>
          <p:cNvSpPr/>
          <p:nvPr/>
        </p:nvSpPr>
        <p:spPr>
          <a:xfrm>
            <a:off x="2208468" y="1403945"/>
            <a:ext cx="3816275" cy="443753"/>
          </a:xfrm>
          <a:prstGeom prst="rect">
            <a:avLst/>
          </a:prstGeom>
          <a:noFill/>
          <a:ln w="38100">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8751" tIns="88751" rIns="88751" bIns="88751" numCol="1" spcCol="1270" anchor="ctr" anchorCtr="0">
            <a:noAutofit/>
          </a:bodyPr>
          <a:lstStyle/>
          <a:p>
            <a:pPr defTabSz="560884">
              <a:spcAft>
                <a:spcPct val="35000"/>
              </a:spcAft>
            </a:pPr>
            <a:r>
              <a:rPr lang="en-US" sz="2718" dirty="0">
                <a:ln w="3175">
                  <a:solidFill>
                    <a:schemeClr val="tx1"/>
                  </a:solidFill>
                </a:ln>
                <a:solidFill>
                  <a:srgbClr val="C00000"/>
                </a:solidFill>
                <a:latin typeface="Impact" panose="020B0806030902050204" pitchFamily="34" charset="0"/>
                <a:cs typeface="Arial" panose="020B0604020202020204" pitchFamily="34" charset="0"/>
              </a:rPr>
              <a:t>WARNING SIGNS</a:t>
            </a:r>
          </a:p>
        </p:txBody>
      </p:sp>
      <p:sp>
        <p:nvSpPr>
          <p:cNvPr id="18" name="Rectangle 17">
            <a:extLst>
              <a:ext uri="{FF2B5EF4-FFF2-40B4-BE49-F238E27FC236}">
                <a16:creationId xmlns:a16="http://schemas.microsoft.com/office/drawing/2014/main" id="{78E43CCC-FD6C-9FCE-5B7C-F405CFBCE58F}"/>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3">
            <a:extLst>
              <a:ext uri="{FF2B5EF4-FFF2-40B4-BE49-F238E27FC236}">
                <a16:creationId xmlns:a16="http://schemas.microsoft.com/office/drawing/2014/main" id="{A811AC3B-4673-0858-3E99-C084887D16DE}"/>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Recognize the Signs to Assess Risks</a:t>
            </a:r>
          </a:p>
        </p:txBody>
      </p:sp>
      <p:grpSp>
        <p:nvGrpSpPr>
          <p:cNvPr id="24" name="Group 23">
            <a:extLst>
              <a:ext uri="{FF2B5EF4-FFF2-40B4-BE49-F238E27FC236}">
                <a16:creationId xmlns:a16="http://schemas.microsoft.com/office/drawing/2014/main" id="{66FD586D-A5FE-DB19-D386-E87728F616D7}"/>
              </a:ext>
            </a:extLst>
          </p:cNvPr>
          <p:cNvGrpSpPr/>
          <p:nvPr/>
        </p:nvGrpSpPr>
        <p:grpSpPr>
          <a:xfrm>
            <a:off x="131197" y="430"/>
            <a:ext cx="9015516" cy="1060759"/>
            <a:chOff x="131197" y="430"/>
            <a:chExt cx="9015516" cy="1060759"/>
          </a:xfrm>
        </p:grpSpPr>
        <p:pic>
          <p:nvPicPr>
            <p:cNvPr id="25" name="Picture 24" descr="Logo&#10;&#10;Description automatically generated">
              <a:extLst>
                <a:ext uri="{FF2B5EF4-FFF2-40B4-BE49-F238E27FC236}">
                  <a16:creationId xmlns:a16="http://schemas.microsoft.com/office/drawing/2014/main" id="{D17F2B93-CCF5-B8A1-9C9F-8AFB45D7E2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26" name="Picture 25" descr="Logo&#10;&#10;Description automatically generated">
              <a:extLst>
                <a:ext uri="{FF2B5EF4-FFF2-40B4-BE49-F238E27FC236}">
                  <a16:creationId xmlns:a16="http://schemas.microsoft.com/office/drawing/2014/main" id="{5BA8A80C-4355-D746-446A-044523F969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27" name="Picture 8">
            <a:extLst>
              <a:ext uri="{FF2B5EF4-FFF2-40B4-BE49-F238E27FC236}">
                <a16:creationId xmlns:a16="http://schemas.microsoft.com/office/drawing/2014/main" id="{A73F4601-D91F-841C-BED3-2D17F95A999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1595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63" y="0"/>
            <a:ext cx="9137673" cy="6858000"/>
          </a:xfrm>
          <a:prstGeom prst="rect">
            <a:avLst/>
          </a:prstGeom>
        </p:spPr>
      </p:pic>
      <p:sp>
        <p:nvSpPr>
          <p:cNvPr id="5" name="TextBox 4"/>
          <p:cNvSpPr txBox="1"/>
          <p:nvPr/>
        </p:nvSpPr>
        <p:spPr>
          <a:xfrm>
            <a:off x="1202335" y="4260671"/>
            <a:ext cx="3291554"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343B33"/>
                </a:solidFill>
              </a:rPr>
              <a:t>General information (e.g., relationship or family status, hobbies)</a:t>
            </a:r>
          </a:p>
        </p:txBody>
      </p:sp>
      <p:sp>
        <p:nvSpPr>
          <p:cNvPr id="6" name="TextBox 5"/>
          <p:cNvSpPr txBox="1"/>
          <p:nvPr/>
        </p:nvSpPr>
        <p:spPr>
          <a:xfrm>
            <a:off x="1202335" y="3488638"/>
            <a:ext cx="4004665"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343B33"/>
                </a:solidFill>
              </a:rPr>
              <a:t>Typical reactions to stress or typical coping behaviors</a:t>
            </a:r>
          </a:p>
        </p:txBody>
      </p:sp>
      <p:sp>
        <p:nvSpPr>
          <p:cNvPr id="4" name="TextBox 3"/>
          <p:cNvSpPr txBox="1"/>
          <p:nvPr/>
        </p:nvSpPr>
        <p:spPr>
          <a:xfrm>
            <a:off x="1158334" y="2993604"/>
            <a:ext cx="350239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343B33"/>
                </a:solidFill>
              </a:rPr>
              <a:t>Typical behaviors and moods</a:t>
            </a:r>
          </a:p>
        </p:txBody>
      </p:sp>
      <p:sp>
        <p:nvSpPr>
          <p:cNvPr id="1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6</a:t>
            </a:r>
          </a:p>
        </p:txBody>
      </p:sp>
      <p:sp>
        <p:nvSpPr>
          <p:cNvPr id="10" name="Rectangle 9">
            <a:extLst>
              <a:ext uri="{FF2B5EF4-FFF2-40B4-BE49-F238E27FC236}">
                <a16:creationId xmlns:a16="http://schemas.microsoft.com/office/drawing/2014/main" id="{92BF20F5-E176-4F40-B4BB-D8931849A102}"/>
              </a:ext>
            </a:extLst>
          </p:cNvPr>
          <p:cNvSpPr/>
          <p:nvPr/>
        </p:nvSpPr>
        <p:spPr>
          <a:xfrm>
            <a:off x="5360092" y="4570127"/>
            <a:ext cx="2850458" cy="1296279"/>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5453513" y="4667317"/>
            <a:ext cx="2706237" cy="1077218"/>
          </a:xfrm>
          <a:prstGeom prst="rect">
            <a:avLst/>
          </a:prstGeom>
          <a:noFill/>
          <a:ln w="38100">
            <a:noFill/>
          </a:ln>
        </p:spPr>
        <p:txBody>
          <a:bodyPr wrap="square" rtlCol="0">
            <a:spAutoFit/>
          </a:bodyPr>
          <a:lstStyle/>
          <a:p>
            <a:pPr>
              <a:spcBef>
                <a:spcPts val="600"/>
              </a:spcBef>
            </a:pPr>
            <a:r>
              <a:rPr lang="en-US" sz="1600" dirty="0"/>
              <a:t>Knowing the </a:t>
            </a:r>
            <a:r>
              <a:rPr lang="en-US" sz="1600" dirty="0">
                <a:solidFill>
                  <a:srgbClr val="343B33"/>
                </a:solidFill>
              </a:rPr>
              <a:t>BASELINE</a:t>
            </a:r>
            <a:r>
              <a:rPr lang="en-US" sz="1600" dirty="0"/>
              <a:t> of those around you is foundational to recognizing change and identifying risk.</a:t>
            </a:r>
          </a:p>
        </p:txBody>
      </p:sp>
      <p:sp>
        <p:nvSpPr>
          <p:cNvPr id="14" name="Rectangle 13">
            <a:extLst>
              <a:ext uri="{FF2B5EF4-FFF2-40B4-BE49-F238E27FC236}">
                <a16:creationId xmlns:a16="http://schemas.microsoft.com/office/drawing/2014/main" id="{CAD80807-FD78-4E05-31B6-AFAA08D1CB37}"/>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468C5F94-45FF-A63C-B1C1-78BDC366B7A0}"/>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Establish a Baseline</a:t>
            </a:r>
          </a:p>
        </p:txBody>
      </p:sp>
      <p:grpSp>
        <p:nvGrpSpPr>
          <p:cNvPr id="17" name="Group 16">
            <a:extLst>
              <a:ext uri="{FF2B5EF4-FFF2-40B4-BE49-F238E27FC236}">
                <a16:creationId xmlns:a16="http://schemas.microsoft.com/office/drawing/2014/main" id="{D8671800-0D04-2710-12CD-2E3D0325EAE9}"/>
              </a:ext>
            </a:extLst>
          </p:cNvPr>
          <p:cNvGrpSpPr/>
          <p:nvPr/>
        </p:nvGrpSpPr>
        <p:grpSpPr>
          <a:xfrm>
            <a:off x="131197" y="430"/>
            <a:ext cx="9015516" cy="1060759"/>
            <a:chOff x="131197" y="430"/>
            <a:chExt cx="9015516" cy="1060759"/>
          </a:xfrm>
        </p:grpSpPr>
        <p:pic>
          <p:nvPicPr>
            <p:cNvPr id="18" name="Picture 17" descr="Logo&#10;&#10;Description automatically generated">
              <a:extLst>
                <a:ext uri="{FF2B5EF4-FFF2-40B4-BE49-F238E27FC236}">
                  <a16:creationId xmlns:a16="http://schemas.microsoft.com/office/drawing/2014/main" id="{E59FE37B-87D2-7C11-6EFC-862D355E0F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19" name="Picture 18" descr="Logo&#10;&#10;Description automatically generated">
              <a:extLst>
                <a:ext uri="{FF2B5EF4-FFF2-40B4-BE49-F238E27FC236}">
                  <a16:creationId xmlns:a16="http://schemas.microsoft.com/office/drawing/2014/main" id="{2F61B1AE-D996-F727-1CFF-92AC41E15A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20" name="Picture 8">
            <a:extLst>
              <a:ext uri="{FF2B5EF4-FFF2-40B4-BE49-F238E27FC236}">
                <a16:creationId xmlns:a16="http://schemas.microsoft.com/office/drawing/2014/main" id="{D23DEAF8-CA33-58CE-82F5-53D49575816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1545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F7254FF-C2CB-5F7E-FCCC-40B317CA41C4}"/>
              </a:ext>
            </a:extLst>
          </p:cNvPr>
          <p:cNvSpPr/>
          <p:nvPr/>
        </p:nvSpPr>
        <p:spPr>
          <a:xfrm>
            <a:off x="3935128" y="2305751"/>
            <a:ext cx="4776193" cy="957868"/>
          </a:xfrm>
          <a:prstGeom prst="rect">
            <a:avLst/>
          </a:prstGeom>
          <a:solidFill>
            <a:schemeClr val="bg1"/>
          </a:solidFill>
          <a:ln>
            <a:solidFill>
              <a:srgbClr val="C4B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5936"/>
            <a:ext cx="9144000" cy="5707446"/>
          </a:xfrm>
          <a:prstGeom prst="rect">
            <a:avLst/>
          </a:prstGeom>
        </p:spPr>
      </p:pic>
      <p:sp>
        <p:nvSpPr>
          <p:cNvPr id="15" name="TextBox 14">
            <a:extLst>
              <a:ext uri="{FF2B5EF4-FFF2-40B4-BE49-F238E27FC236}">
                <a16:creationId xmlns:a16="http://schemas.microsoft.com/office/drawing/2014/main" id="{463CE7D2-CE32-4BDF-98E6-8C5F0CA5A68F}"/>
              </a:ext>
            </a:extLst>
          </p:cNvPr>
          <p:cNvSpPr txBox="1"/>
          <p:nvPr/>
        </p:nvSpPr>
        <p:spPr>
          <a:xfrm>
            <a:off x="4151467" y="1086575"/>
            <a:ext cx="4776193" cy="5570756"/>
          </a:xfrm>
          <a:prstGeom prst="rect">
            <a:avLst/>
          </a:prstGeom>
          <a:noFill/>
        </p:spPr>
        <p:txBody>
          <a:bodyPr wrap="square" rtlCol="0">
            <a:spAutoFit/>
          </a:bodyPr>
          <a:lstStyle/>
          <a:p>
            <a:r>
              <a:rPr lang="en-US" b="1" dirty="0">
                <a:solidFill>
                  <a:schemeClr val="tx1">
                    <a:lumMod val="95000"/>
                    <a:lumOff val="5000"/>
                  </a:schemeClr>
                </a:solidFill>
                <a:latin typeface="+mj-lt"/>
              </a:rPr>
              <a:t>Protective factors </a:t>
            </a:r>
            <a:r>
              <a:rPr lang="en-US" dirty="0">
                <a:solidFill>
                  <a:srgbClr val="222222"/>
                </a:solidFill>
                <a:latin typeface="+mj-lt"/>
              </a:rPr>
              <a:t>are skills, strengths, </a:t>
            </a:r>
            <a:br>
              <a:rPr lang="en-US" dirty="0">
                <a:solidFill>
                  <a:srgbClr val="222222"/>
                </a:solidFill>
                <a:latin typeface="+mj-lt"/>
              </a:rPr>
            </a:br>
            <a:r>
              <a:rPr lang="en-US" dirty="0">
                <a:solidFill>
                  <a:srgbClr val="222222"/>
                </a:solidFill>
                <a:latin typeface="+mj-lt"/>
              </a:rPr>
              <a:t>or resources that help people deal more effectively with stressful events</a:t>
            </a:r>
          </a:p>
          <a:p>
            <a:endParaRPr lang="en-US" dirty="0">
              <a:solidFill>
                <a:srgbClr val="222222"/>
              </a:solidFill>
              <a:latin typeface="+mj-lt"/>
            </a:endParaRPr>
          </a:p>
          <a:p>
            <a:endParaRPr lang="en-US" dirty="0">
              <a:solidFill>
                <a:srgbClr val="222222"/>
              </a:solidFill>
              <a:latin typeface="+mj-lt"/>
            </a:endParaRPr>
          </a:p>
          <a:p>
            <a:r>
              <a:rPr lang="en-US" dirty="0">
                <a:solidFill>
                  <a:srgbClr val="222222"/>
                </a:solidFill>
                <a:latin typeface="+mj-lt"/>
              </a:rPr>
              <a:t>What are some examples of protective factors that can help offset or mitigate risk?</a:t>
            </a:r>
            <a:endParaRPr lang="en-US" dirty="0">
              <a:latin typeface="+mj-lt"/>
            </a:endParaRPr>
          </a:p>
          <a:p>
            <a:endParaRPr lang="en-US" dirty="0">
              <a:solidFill>
                <a:schemeClr val="tx1">
                  <a:lumMod val="95000"/>
                  <a:lumOff val="5000"/>
                </a:schemeClr>
              </a:solidFill>
              <a:latin typeface="Arial" panose="020B0604020202020204" pitchFamily="34" charset="0"/>
            </a:endParaRPr>
          </a:p>
          <a:p>
            <a:endParaRPr lang="en-US" dirty="0">
              <a:solidFill>
                <a:schemeClr val="tx1">
                  <a:lumMod val="95000"/>
                  <a:lumOff val="5000"/>
                </a:schemeClr>
              </a:solidFill>
              <a:latin typeface="Arial" panose="020B0604020202020204" pitchFamily="34" charset="0"/>
            </a:endParaRPr>
          </a:p>
          <a:p>
            <a:r>
              <a:rPr lang="en-US" dirty="0">
                <a:solidFill>
                  <a:schemeClr val="tx1">
                    <a:lumMod val="95000"/>
                    <a:lumOff val="5000"/>
                  </a:schemeClr>
                </a:solidFill>
                <a:latin typeface="Arial" panose="020B0604020202020204" pitchFamily="34" charset="0"/>
              </a:rPr>
              <a:t>To help offset or mitigate risk:</a:t>
            </a:r>
          </a:p>
          <a:p>
            <a:pPr marL="742950" lvl="1" indent="-285750">
              <a:spcBef>
                <a:spcPts val="600"/>
              </a:spcBef>
              <a:spcAft>
                <a:spcPts val="600"/>
              </a:spcAft>
              <a:buFont typeface="Arial" panose="020B0604020202020204" pitchFamily="34" charset="0"/>
              <a:buChar char="•"/>
            </a:pPr>
            <a:r>
              <a:rPr lang="en-US" dirty="0">
                <a:solidFill>
                  <a:schemeClr val="tx1">
                    <a:lumMod val="95000"/>
                    <a:lumOff val="5000"/>
                  </a:schemeClr>
                </a:solidFill>
                <a:latin typeface="Arial" panose="020B0604020202020204" pitchFamily="34" charset="0"/>
              </a:rPr>
              <a:t>Use productive coping skills</a:t>
            </a:r>
          </a:p>
          <a:p>
            <a:pPr marL="742950" lvl="1" indent="-285750">
              <a:spcBef>
                <a:spcPts val="600"/>
              </a:spcBef>
              <a:spcAft>
                <a:spcPts val="600"/>
              </a:spcAft>
              <a:buFont typeface="Arial" panose="020B0604020202020204" pitchFamily="34" charset="0"/>
              <a:buChar char="•"/>
            </a:pPr>
            <a:r>
              <a:rPr lang="en-US" dirty="0">
                <a:solidFill>
                  <a:schemeClr val="tx1">
                    <a:lumMod val="95000"/>
                    <a:lumOff val="5000"/>
                  </a:schemeClr>
                </a:solidFill>
                <a:latin typeface="Arial" panose="020B0604020202020204" pitchFamily="34" charset="0"/>
              </a:rPr>
              <a:t>Be willing to talk with others </a:t>
            </a:r>
          </a:p>
          <a:p>
            <a:pPr marL="742950" lvl="1" indent="-285750">
              <a:spcBef>
                <a:spcPts val="600"/>
              </a:spcBef>
              <a:spcAft>
                <a:spcPts val="600"/>
              </a:spcAft>
              <a:buFont typeface="Arial" panose="020B0604020202020204" pitchFamily="34" charset="0"/>
              <a:buChar char="•"/>
            </a:pPr>
            <a:r>
              <a:rPr lang="en-US" dirty="0">
                <a:solidFill>
                  <a:schemeClr val="tx1">
                    <a:lumMod val="95000"/>
                    <a:lumOff val="5000"/>
                  </a:schemeClr>
                </a:solidFill>
                <a:latin typeface="Arial" panose="020B0604020202020204" pitchFamily="34" charset="0"/>
              </a:rPr>
              <a:t>Cultivate strong personal relationships and unit cohesion</a:t>
            </a:r>
          </a:p>
          <a:p>
            <a:pPr marL="742950" lvl="1" indent="-285750">
              <a:spcBef>
                <a:spcPts val="600"/>
              </a:spcBef>
              <a:spcAft>
                <a:spcPts val="600"/>
              </a:spcAft>
              <a:buFont typeface="Arial" panose="020B0604020202020204" pitchFamily="34" charset="0"/>
              <a:buChar char="•"/>
            </a:pPr>
            <a:r>
              <a:rPr lang="en-US" dirty="0">
                <a:solidFill>
                  <a:schemeClr val="tx1">
                    <a:lumMod val="95000"/>
                    <a:lumOff val="5000"/>
                  </a:schemeClr>
                </a:solidFill>
                <a:latin typeface="Arial" panose="020B0604020202020204" pitchFamily="34" charset="0"/>
              </a:rPr>
              <a:t>Utilize professional resources</a:t>
            </a:r>
          </a:p>
          <a:p>
            <a:pPr marL="742950" lvl="1" indent="-285750">
              <a:spcBef>
                <a:spcPts val="600"/>
              </a:spcBef>
              <a:spcAft>
                <a:spcPts val="600"/>
              </a:spcAft>
              <a:buFont typeface="Arial" panose="020B0604020202020204" pitchFamily="34" charset="0"/>
              <a:buChar char="•"/>
            </a:pPr>
            <a:r>
              <a:rPr lang="en-US" dirty="0">
                <a:solidFill>
                  <a:schemeClr val="tx1">
                    <a:lumMod val="95000"/>
                    <a:lumOff val="5000"/>
                  </a:schemeClr>
                </a:solidFill>
                <a:latin typeface="Arial" panose="020B0604020202020204" pitchFamily="34" charset="0"/>
              </a:rPr>
              <a:t>Connect to a strong sense of purpose</a:t>
            </a:r>
          </a:p>
          <a:p>
            <a:pPr marL="742950" lvl="1" indent="-285750">
              <a:buFont typeface="Arial" panose="020B0604020202020204" pitchFamily="34" charset="0"/>
              <a:buChar char="•"/>
            </a:pPr>
            <a:endParaRPr lang="en-US" b="1" dirty="0">
              <a:solidFill>
                <a:schemeClr val="tx1">
                  <a:lumMod val="95000"/>
                  <a:lumOff val="5000"/>
                </a:schemeClr>
              </a:solidFill>
              <a:latin typeface="Arial" panose="020B0604020202020204" pitchFamily="34" charset="0"/>
            </a:endParaRPr>
          </a:p>
        </p:txBody>
      </p:sp>
      <p:sp>
        <p:nvSpPr>
          <p:cNvPr id="9"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7</a:t>
            </a:r>
          </a:p>
        </p:txBody>
      </p:sp>
      <p:sp>
        <p:nvSpPr>
          <p:cNvPr id="2" name="Rectangle 1">
            <a:extLst>
              <a:ext uri="{FF2B5EF4-FFF2-40B4-BE49-F238E27FC236}">
                <a16:creationId xmlns:a16="http://schemas.microsoft.com/office/drawing/2014/main" id="{836152F0-6D37-DF79-4CC5-1392A3313EAC}"/>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3">
            <a:extLst>
              <a:ext uri="{FF2B5EF4-FFF2-40B4-BE49-F238E27FC236}">
                <a16:creationId xmlns:a16="http://schemas.microsoft.com/office/drawing/2014/main" id="{3B67B94E-892D-9A0F-3C68-128E0F543647}"/>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t>Protective Factors</a:t>
            </a:r>
          </a:p>
        </p:txBody>
      </p:sp>
      <p:grpSp>
        <p:nvGrpSpPr>
          <p:cNvPr id="4" name="Group 3">
            <a:extLst>
              <a:ext uri="{FF2B5EF4-FFF2-40B4-BE49-F238E27FC236}">
                <a16:creationId xmlns:a16="http://schemas.microsoft.com/office/drawing/2014/main" id="{4C4CE07B-80A9-7CBB-31FC-4CE6A44037EE}"/>
              </a:ext>
            </a:extLst>
          </p:cNvPr>
          <p:cNvGrpSpPr/>
          <p:nvPr/>
        </p:nvGrpSpPr>
        <p:grpSpPr>
          <a:xfrm>
            <a:off x="131197" y="430"/>
            <a:ext cx="9015516" cy="1060759"/>
            <a:chOff x="131197" y="430"/>
            <a:chExt cx="9015516" cy="1060759"/>
          </a:xfrm>
        </p:grpSpPr>
        <p:pic>
          <p:nvPicPr>
            <p:cNvPr id="5" name="Picture 4" descr="Logo&#10;&#10;Description automatically generated">
              <a:extLst>
                <a:ext uri="{FF2B5EF4-FFF2-40B4-BE49-F238E27FC236}">
                  <a16:creationId xmlns:a16="http://schemas.microsoft.com/office/drawing/2014/main" id="{FBE483E7-9735-A37D-B680-F129049860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6" name="Picture 5" descr="Logo&#10;&#10;Description automatically generated">
              <a:extLst>
                <a:ext uri="{FF2B5EF4-FFF2-40B4-BE49-F238E27FC236}">
                  <a16:creationId xmlns:a16="http://schemas.microsoft.com/office/drawing/2014/main" id="{4718B724-B6E8-569B-1667-D600B6F4E3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8" name="Picture 8">
            <a:extLst>
              <a:ext uri="{FF2B5EF4-FFF2-40B4-BE49-F238E27FC236}">
                <a16:creationId xmlns:a16="http://schemas.microsoft.com/office/drawing/2014/main" id="{2A5AEFE0-32B8-73CB-214D-B52BEEF4DBE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F2DDC6BB-803F-5991-A04E-6188DCE1646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32985" y="2066275"/>
            <a:ext cx="511257" cy="511257"/>
          </a:xfrm>
          <a:prstGeom prst="rect">
            <a:avLst/>
          </a:prstGeom>
          <a:effectLst>
            <a:outerShdw dist="25400" dir="2700000" algn="tl" rotWithShape="0">
              <a:prstClr val="black">
                <a:alpha val="15000"/>
              </a:prstClr>
            </a:outerShdw>
          </a:effectLst>
        </p:spPr>
      </p:pic>
    </p:spTree>
    <p:extLst>
      <p:ext uri="{BB962C8B-B14F-4D97-AF65-F5344CB8AC3E}">
        <p14:creationId xmlns:p14="http://schemas.microsoft.com/office/powerpoint/2010/main" val="2662721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4560" y="1573566"/>
            <a:ext cx="7071823" cy="3328634"/>
          </a:xfrm>
          <a:prstGeom prst="rect">
            <a:avLst/>
          </a:prstGeom>
        </p:spPr>
      </p:pic>
      <p:sp>
        <p:nvSpPr>
          <p:cNvPr id="14" name="TextBox 13"/>
          <p:cNvSpPr txBox="1"/>
          <p:nvPr/>
        </p:nvSpPr>
        <p:spPr>
          <a:xfrm>
            <a:off x="1240084" y="3768735"/>
            <a:ext cx="1780518" cy="1246495"/>
          </a:xfrm>
          <a:prstGeom prst="rect">
            <a:avLst/>
          </a:prstGeom>
          <a:noFill/>
        </p:spPr>
        <p:txBody>
          <a:bodyPr wrap="square" rtlCol="0">
            <a:spAutoFit/>
          </a:bodyPr>
          <a:lstStyle/>
          <a:p>
            <a:pPr algn="ctr"/>
            <a:r>
              <a:rPr lang="en-US" sz="1500" b="1" dirty="0">
                <a:solidFill>
                  <a:srgbClr val="F1CA31"/>
                </a:solidFill>
              </a:rPr>
              <a:t>ASK</a:t>
            </a:r>
            <a:r>
              <a:rPr lang="en-US" sz="1500" dirty="0">
                <a:solidFill>
                  <a:schemeClr val="bg1"/>
                </a:solidFill>
              </a:rPr>
              <a:t> how they are doing or about a specific aspect of their life</a:t>
            </a:r>
          </a:p>
          <a:p>
            <a:pPr algn="ctr"/>
            <a:endParaRPr lang="en-US" sz="1500" dirty="0">
              <a:solidFill>
                <a:schemeClr val="bg1"/>
              </a:solidFill>
            </a:endParaRPr>
          </a:p>
        </p:txBody>
      </p:sp>
      <p:sp>
        <p:nvSpPr>
          <p:cNvPr id="15" name="TextBox 14"/>
          <p:cNvSpPr txBox="1"/>
          <p:nvPr/>
        </p:nvSpPr>
        <p:spPr>
          <a:xfrm>
            <a:off x="3503488" y="3766191"/>
            <a:ext cx="1904549" cy="1246495"/>
          </a:xfrm>
          <a:prstGeom prst="rect">
            <a:avLst/>
          </a:prstGeom>
          <a:noFill/>
        </p:spPr>
        <p:txBody>
          <a:bodyPr wrap="square" rtlCol="0">
            <a:spAutoFit/>
          </a:bodyPr>
          <a:lstStyle/>
          <a:p>
            <a:pPr algn="ctr"/>
            <a:r>
              <a:rPr lang="en-US" sz="1500" dirty="0">
                <a:solidFill>
                  <a:schemeClr val="bg1"/>
                </a:solidFill>
              </a:rPr>
              <a:t>Show you </a:t>
            </a:r>
            <a:r>
              <a:rPr lang="en-US" sz="1500" b="1" dirty="0">
                <a:solidFill>
                  <a:srgbClr val="F1CA31"/>
                </a:solidFill>
              </a:rPr>
              <a:t>CARE</a:t>
            </a:r>
            <a:r>
              <a:rPr lang="en-US" sz="1500" dirty="0">
                <a:solidFill>
                  <a:schemeClr val="bg1"/>
                </a:solidFill>
              </a:rPr>
              <a:t> by actively listening and show interest in what they share</a:t>
            </a:r>
          </a:p>
          <a:p>
            <a:pPr algn="ctr"/>
            <a:endParaRPr lang="en-US" sz="1500" dirty="0">
              <a:solidFill>
                <a:schemeClr val="bg1"/>
              </a:solidFill>
            </a:endParaRPr>
          </a:p>
        </p:txBody>
      </p:sp>
      <p:sp>
        <p:nvSpPr>
          <p:cNvPr id="16" name="TextBox 15"/>
          <p:cNvSpPr txBox="1"/>
          <p:nvPr/>
        </p:nvSpPr>
        <p:spPr>
          <a:xfrm>
            <a:off x="5814718" y="3775571"/>
            <a:ext cx="1904549" cy="1246495"/>
          </a:xfrm>
          <a:prstGeom prst="rect">
            <a:avLst/>
          </a:prstGeom>
          <a:noFill/>
        </p:spPr>
        <p:txBody>
          <a:bodyPr wrap="square" rtlCol="0">
            <a:spAutoFit/>
          </a:bodyPr>
          <a:lstStyle/>
          <a:p>
            <a:pPr algn="ctr"/>
            <a:r>
              <a:rPr lang="en-US" sz="1500" b="1" dirty="0">
                <a:solidFill>
                  <a:srgbClr val="F1CA31"/>
                </a:solidFill>
              </a:rPr>
              <a:t>ESCORT</a:t>
            </a:r>
            <a:r>
              <a:rPr lang="en-US" sz="1500" dirty="0">
                <a:solidFill>
                  <a:schemeClr val="bg1"/>
                </a:solidFill>
              </a:rPr>
              <a:t> by encouraging proactive use of resources</a:t>
            </a:r>
          </a:p>
          <a:p>
            <a:pPr algn="ctr"/>
            <a:endParaRPr lang="en-US" sz="1500" dirty="0">
              <a:solidFill>
                <a:schemeClr val="bg1"/>
              </a:solidFill>
            </a:endParaRPr>
          </a:p>
        </p:txBody>
      </p:sp>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95081" y="1926717"/>
            <a:ext cx="970155" cy="1711227"/>
          </a:xfrm>
          <a:prstGeom prst="rect">
            <a:avLst/>
          </a:prstGeom>
          <a:effectLst>
            <a:outerShdw dist="88900" dir="2700000" algn="tl" rotWithShape="0">
              <a:prstClr val="black">
                <a:alpha val="5000"/>
              </a:prstClr>
            </a:outerShdw>
          </a:effectLst>
        </p:spPr>
      </p:pic>
      <p:pic>
        <p:nvPicPr>
          <p:cNvPr id="20" name="Pictur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54240" y="1782013"/>
            <a:ext cx="821252" cy="1848726"/>
          </a:xfrm>
          <a:prstGeom prst="rect">
            <a:avLst/>
          </a:prstGeom>
          <a:effectLst>
            <a:outerShdw dist="88900" dir="2700000" algn="tl" rotWithShape="0">
              <a:prstClr val="black">
                <a:alpha val="5000"/>
              </a:prstClr>
            </a:outerShdw>
          </a:effectLst>
        </p:spPr>
      </p:pic>
      <p:pic>
        <p:nvPicPr>
          <p:cNvPr id="21" name="Picture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99664" y="1861739"/>
            <a:ext cx="772700" cy="1776206"/>
          </a:xfrm>
          <a:prstGeom prst="rect">
            <a:avLst/>
          </a:prstGeom>
          <a:effectLst>
            <a:outerShdw dist="88900" dir="2700000" algn="tl" rotWithShape="0">
              <a:prstClr val="black">
                <a:alpha val="5000"/>
              </a:prstClr>
            </a:outerShdw>
          </a:effectLst>
        </p:spPr>
      </p:pic>
      <p:cxnSp>
        <p:nvCxnSpPr>
          <p:cNvPr id="7" name="Straight Connector 6"/>
          <p:cNvCxnSpPr>
            <a:cxnSpLocks/>
          </p:cNvCxnSpPr>
          <p:nvPr/>
        </p:nvCxnSpPr>
        <p:spPr>
          <a:xfrm>
            <a:off x="1240084" y="3716266"/>
            <a:ext cx="1877593" cy="91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p:cNvCxnSpPr>
          <p:nvPr/>
        </p:nvCxnSpPr>
        <p:spPr>
          <a:xfrm>
            <a:off x="3503488" y="3716266"/>
            <a:ext cx="190454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p:cNvCxnSpPr>
          <p:nvPr/>
        </p:nvCxnSpPr>
        <p:spPr>
          <a:xfrm>
            <a:off x="5814718" y="3716266"/>
            <a:ext cx="1904549"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2"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8</a:t>
            </a:r>
          </a:p>
        </p:txBody>
      </p:sp>
      <p:sp>
        <p:nvSpPr>
          <p:cNvPr id="22" name="Rectangle 21">
            <a:extLst>
              <a:ext uri="{FF2B5EF4-FFF2-40B4-BE49-F238E27FC236}">
                <a16:creationId xmlns:a16="http://schemas.microsoft.com/office/drawing/2014/main" id="{92BF20F5-E176-4F40-B4BB-D8931849A102}"/>
              </a:ext>
            </a:extLst>
          </p:cNvPr>
          <p:cNvSpPr/>
          <p:nvPr/>
        </p:nvSpPr>
        <p:spPr>
          <a:xfrm>
            <a:off x="2334928" y="5429951"/>
            <a:ext cx="6146217" cy="726530"/>
          </a:xfrm>
          <a:prstGeom prst="rect">
            <a:avLst/>
          </a:prstGeom>
          <a:solidFill>
            <a:schemeClr val="bg1"/>
          </a:solidFill>
          <a:ln>
            <a:solidFill>
              <a:srgbClr val="C4B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 name="Rectangle 3"/>
          <p:cNvSpPr/>
          <p:nvPr/>
        </p:nvSpPr>
        <p:spPr>
          <a:xfrm>
            <a:off x="2453108" y="5483865"/>
            <a:ext cx="5970887" cy="584775"/>
          </a:xfrm>
          <a:prstGeom prst="rect">
            <a:avLst/>
          </a:prstGeom>
        </p:spPr>
        <p:txBody>
          <a:bodyPr wrap="square">
            <a:spAutoFit/>
          </a:bodyPr>
          <a:lstStyle/>
          <a:p>
            <a:pPr lvl="0" defTabSz="916093">
              <a:defRPr/>
            </a:pPr>
            <a:r>
              <a:rPr lang="en-US" sz="1600" kern="0" dirty="0">
                <a:solidFill>
                  <a:prstClr val="black"/>
                </a:solidFill>
                <a:latin typeface="+mj-lt"/>
              </a:rPr>
              <a:t>How could you use each step of </a:t>
            </a:r>
            <a:r>
              <a:rPr lang="en-US" sz="1600" b="1" kern="0" dirty="0">
                <a:solidFill>
                  <a:prstClr val="black"/>
                </a:solidFill>
                <a:latin typeface="+mj-lt"/>
              </a:rPr>
              <a:t>ACE</a:t>
            </a:r>
            <a:r>
              <a:rPr lang="en-US" sz="1600" kern="0" dirty="0">
                <a:solidFill>
                  <a:prstClr val="black"/>
                </a:solidFill>
                <a:latin typeface="+mj-lt"/>
              </a:rPr>
              <a:t> to enhance protective factors within your unit?</a:t>
            </a:r>
          </a:p>
        </p:txBody>
      </p:sp>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74670" y="5185947"/>
            <a:ext cx="511257" cy="511257"/>
          </a:xfrm>
          <a:prstGeom prst="rect">
            <a:avLst/>
          </a:prstGeom>
          <a:effectLst>
            <a:outerShdw dist="25400" dir="2700000" algn="tl" rotWithShape="0">
              <a:prstClr val="black">
                <a:alpha val="15000"/>
              </a:prstClr>
            </a:outerShdw>
          </a:effectLst>
        </p:spPr>
      </p:pic>
      <p:sp>
        <p:nvSpPr>
          <p:cNvPr id="3" name="Rectangle 2">
            <a:extLst>
              <a:ext uri="{FF2B5EF4-FFF2-40B4-BE49-F238E27FC236}">
                <a16:creationId xmlns:a16="http://schemas.microsoft.com/office/drawing/2014/main" id="{78B6F02E-D1CD-7223-A891-8ECC3E4FF084}"/>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F8C76E23-29FB-1310-C701-39B600FD66CC}"/>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Use ACE to Strengthen Protective Factors</a:t>
            </a:r>
          </a:p>
        </p:txBody>
      </p:sp>
      <p:grpSp>
        <p:nvGrpSpPr>
          <p:cNvPr id="6" name="Group 5">
            <a:extLst>
              <a:ext uri="{FF2B5EF4-FFF2-40B4-BE49-F238E27FC236}">
                <a16:creationId xmlns:a16="http://schemas.microsoft.com/office/drawing/2014/main" id="{FA189317-17BF-3375-D239-7575E868B0E5}"/>
              </a:ext>
            </a:extLst>
          </p:cNvPr>
          <p:cNvGrpSpPr/>
          <p:nvPr/>
        </p:nvGrpSpPr>
        <p:grpSpPr>
          <a:xfrm>
            <a:off x="131197" y="430"/>
            <a:ext cx="9015516" cy="1060759"/>
            <a:chOff x="131197" y="430"/>
            <a:chExt cx="9015516" cy="1060759"/>
          </a:xfrm>
        </p:grpSpPr>
        <p:pic>
          <p:nvPicPr>
            <p:cNvPr id="8" name="Picture 7" descr="Logo&#10;&#10;Description automatically generated">
              <a:extLst>
                <a:ext uri="{FF2B5EF4-FFF2-40B4-BE49-F238E27FC236}">
                  <a16:creationId xmlns:a16="http://schemas.microsoft.com/office/drawing/2014/main" id="{3DFF404A-415A-D0B5-7528-C0BAA973CC9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9" name="Picture 8" descr="Logo&#10;&#10;Description automatically generated">
              <a:extLst>
                <a:ext uri="{FF2B5EF4-FFF2-40B4-BE49-F238E27FC236}">
                  <a16:creationId xmlns:a16="http://schemas.microsoft.com/office/drawing/2014/main" id="{94CE8898-DD90-4ABC-052D-B04071B1E63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10" name="Picture 8">
            <a:extLst>
              <a:ext uri="{FF2B5EF4-FFF2-40B4-BE49-F238E27FC236}">
                <a16:creationId xmlns:a16="http://schemas.microsoft.com/office/drawing/2014/main" id="{0BECF788-1C46-9940-9558-8A1D09EA308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9501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78407"/>
            <a:ext cx="9144000" cy="5707446"/>
          </a:xfrm>
          <a:prstGeom prst="rect">
            <a:avLst/>
          </a:prstGeom>
        </p:spPr>
      </p:pic>
      <p:sp>
        <p:nvSpPr>
          <p:cNvPr id="27"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9</a:t>
            </a:r>
          </a:p>
        </p:txBody>
      </p:sp>
      <p:sp>
        <p:nvSpPr>
          <p:cNvPr id="5" name="Rectangle 4"/>
          <p:cNvSpPr/>
          <p:nvPr/>
        </p:nvSpPr>
        <p:spPr>
          <a:xfrm>
            <a:off x="4345989" y="1937205"/>
            <a:ext cx="4067762" cy="3123932"/>
          </a:xfrm>
          <a:prstGeom prst="rect">
            <a:avLst/>
          </a:prstGeom>
        </p:spPr>
        <p:txBody>
          <a:bodyPr wrap="square">
            <a:spAutoFit/>
          </a:bodyPr>
          <a:lstStyle/>
          <a:p>
            <a:pPr lvl="0" defTabSz="914400" eaLnBrk="0" fontAlgn="base" hangingPunct="0">
              <a:spcBef>
                <a:spcPts val="1200"/>
              </a:spcBef>
              <a:spcAft>
                <a:spcPts val="600"/>
              </a:spcAft>
              <a:defRPr/>
            </a:pPr>
            <a:r>
              <a:rPr lang="en-US" dirty="0">
                <a:solidFill>
                  <a:srgbClr val="222222"/>
                </a:solidFill>
                <a:latin typeface="Arial" panose="020B0604020202020204" pitchFamily="34" charset="0"/>
                <a:cs typeface="Arial" panose="020B0604020202020204" pitchFamily="34" charset="0"/>
              </a:rPr>
              <a:t>Y</a:t>
            </a:r>
            <a:r>
              <a:rPr lang="en-US" sz="1800" b="0" baseline="0" dirty="0">
                <a:solidFill>
                  <a:srgbClr val="222222"/>
                </a:solidFill>
                <a:latin typeface="Arial" panose="020B0604020202020204" pitchFamily="34" charset="0"/>
                <a:cs typeface="Arial" panose="020B0604020202020204" pitchFamily="34" charset="0"/>
              </a:rPr>
              <a:t>ou have likely developed </a:t>
            </a:r>
            <a:r>
              <a:rPr lang="en-US" sz="1800" b="1" baseline="0" dirty="0">
                <a:solidFill>
                  <a:srgbClr val="222222"/>
                </a:solidFill>
                <a:latin typeface="Arial" panose="020B0604020202020204" pitchFamily="34" charset="0"/>
                <a:cs typeface="Arial" panose="020B0604020202020204" pitchFamily="34" charset="0"/>
              </a:rPr>
              <a:t>skills, strengths,</a:t>
            </a:r>
            <a:r>
              <a:rPr lang="en-US" sz="1800" b="0" baseline="0" dirty="0">
                <a:solidFill>
                  <a:srgbClr val="222222"/>
                </a:solidFill>
                <a:latin typeface="Arial" panose="020B0604020202020204" pitchFamily="34" charset="0"/>
                <a:cs typeface="Arial" panose="020B0604020202020204" pitchFamily="34" charset="0"/>
              </a:rPr>
              <a:t> and </a:t>
            </a:r>
            <a:r>
              <a:rPr lang="en-US" sz="1800" b="1" baseline="0" dirty="0">
                <a:solidFill>
                  <a:srgbClr val="222222"/>
                </a:solidFill>
                <a:latin typeface="Arial" panose="020B0604020202020204" pitchFamily="34" charset="0"/>
                <a:cs typeface="Arial" panose="020B0604020202020204" pitchFamily="34" charset="0"/>
              </a:rPr>
              <a:t>utilized resources </a:t>
            </a:r>
            <a:r>
              <a:rPr lang="en-US" sz="1800" b="0" baseline="0" dirty="0">
                <a:solidFill>
                  <a:srgbClr val="222222"/>
                </a:solidFill>
                <a:latin typeface="Arial" panose="020B0604020202020204" pitchFamily="34" charset="0"/>
                <a:cs typeface="Arial" panose="020B0604020202020204" pitchFamily="34" charset="0"/>
              </a:rPr>
              <a:t>that help you to effectively cope with and overcome challenges. </a:t>
            </a:r>
            <a:endParaRPr lang="en-US" dirty="0">
              <a:solidFill>
                <a:prstClr val="black"/>
              </a:solidFill>
              <a:latin typeface="Arial" panose="020B0604020202020204" pitchFamily="34" charset="0"/>
              <a:cs typeface="Arial" panose="020B0604020202020204" pitchFamily="34" charset="0"/>
            </a:endParaRPr>
          </a:p>
          <a:p>
            <a:pPr lvl="0" defTabSz="914400" eaLnBrk="0" fontAlgn="base" hangingPunct="0">
              <a:spcBef>
                <a:spcPts val="1200"/>
              </a:spcBef>
              <a:spcAft>
                <a:spcPts val="600"/>
              </a:spcAft>
              <a:defRPr/>
            </a:pPr>
            <a:r>
              <a:rPr lang="en-US" dirty="0">
                <a:solidFill>
                  <a:prstClr val="black"/>
                </a:solidFill>
                <a:latin typeface="Arial" panose="020B0604020202020204" pitchFamily="34" charset="0"/>
                <a:cs typeface="Arial" panose="020B0604020202020204" pitchFamily="34" charset="0"/>
              </a:rPr>
              <a:t>Everyone still has some level of risk.</a:t>
            </a:r>
          </a:p>
          <a:p>
            <a:pPr lvl="0" defTabSz="914400" eaLnBrk="0" fontAlgn="base" hangingPunct="0">
              <a:spcBef>
                <a:spcPts val="1200"/>
              </a:spcBef>
              <a:spcAft>
                <a:spcPts val="600"/>
              </a:spcAft>
              <a:defRPr/>
            </a:pPr>
            <a:r>
              <a:rPr lang="en-US" dirty="0">
                <a:solidFill>
                  <a:prstClr val="black"/>
                </a:solidFill>
                <a:latin typeface="Arial" panose="020B0604020202020204" pitchFamily="34" charset="0"/>
                <a:cs typeface="Arial" panose="020B0604020202020204" pitchFamily="34" charset="0"/>
              </a:rPr>
              <a:t>Protective factors help decrease the chances that a combination of risk factors result in negative outcomes.</a:t>
            </a:r>
          </a:p>
          <a:p>
            <a:pPr lvl="0" defTabSz="914400" eaLnBrk="0" fontAlgn="base" hangingPunct="0">
              <a:spcBef>
                <a:spcPct val="0"/>
              </a:spcBef>
              <a:spcAft>
                <a:spcPts val="600"/>
              </a:spcAft>
              <a:defRPr/>
            </a:pPr>
            <a:endParaRPr lang="en-US" dirty="0">
              <a:solidFill>
                <a:prstClr val="black"/>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27C6D395-1021-A016-1DC4-348FBF0330D1}"/>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FCF67ED-E4D0-89C2-62DD-ADCD7C802E74}"/>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t>Protective Factors</a:t>
            </a:r>
          </a:p>
        </p:txBody>
      </p:sp>
      <p:grpSp>
        <p:nvGrpSpPr>
          <p:cNvPr id="6" name="Group 5">
            <a:extLst>
              <a:ext uri="{FF2B5EF4-FFF2-40B4-BE49-F238E27FC236}">
                <a16:creationId xmlns:a16="http://schemas.microsoft.com/office/drawing/2014/main" id="{ED554ADC-F678-9994-A281-49653D6D325F}"/>
              </a:ext>
            </a:extLst>
          </p:cNvPr>
          <p:cNvGrpSpPr/>
          <p:nvPr/>
        </p:nvGrpSpPr>
        <p:grpSpPr>
          <a:xfrm>
            <a:off x="131197" y="430"/>
            <a:ext cx="9015516" cy="1060759"/>
            <a:chOff x="131197" y="430"/>
            <a:chExt cx="9015516" cy="1060759"/>
          </a:xfrm>
        </p:grpSpPr>
        <p:pic>
          <p:nvPicPr>
            <p:cNvPr id="7" name="Picture 6" descr="Logo&#10;&#10;Description automatically generated">
              <a:extLst>
                <a:ext uri="{FF2B5EF4-FFF2-40B4-BE49-F238E27FC236}">
                  <a16:creationId xmlns:a16="http://schemas.microsoft.com/office/drawing/2014/main" id="{D5E55E9D-5C60-ABA2-DAD2-021CA2822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9" name="Picture 8" descr="Logo&#10;&#10;Description automatically generated">
              <a:extLst>
                <a:ext uri="{FF2B5EF4-FFF2-40B4-BE49-F238E27FC236}">
                  <a16:creationId xmlns:a16="http://schemas.microsoft.com/office/drawing/2014/main" id="{A78CE7B7-83A1-5699-3239-98D076F3C1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10" name="Picture 8">
            <a:extLst>
              <a:ext uri="{FF2B5EF4-FFF2-40B4-BE49-F238E27FC236}">
                <a16:creationId xmlns:a16="http://schemas.microsoft.com/office/drawing/2014/main" id="{08C837FE-2E8D-FDB2-188C-7CC7588C133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1205032"/>
      </p:ext>
    </p:extLst>
  </p:cSld>
  <p:clrMapOvr>
    <a:masterClrMapping/>
  </p:clrMapOvr>
</p:sld>
</file>

<file path=ppt/theme/theme1.xml><?xml version="1.0" encoding="utf-8"?>
<a:theme xmlns:a="http://schemas.openxmlformats.org/drawingml/2006/main" name="R2_Master_Template">
  <a:themeElements>
    <a:clrScheme name="R2 Color Palette">
      <a:dk1>
        <a:srgbClr val="000000"/>
      </a:dk1>
      <a:lt1>
        <a:srgbClr val="FFFFFF"/>
      </a:lt1>
      <a:dk2>
        <a:srgbClr val="77797B"/>
      </a:dk2>
      <a:lt2>
        <a:srgbClr val="FFFFFF"/>
      </a:lt2>
      <a:accent1>
        <a:srgbClr val="F4B71A"/>
      </a:accent1>
      <a:accent2>
        <a:srgbClr val="246199"/>
      </a:accent2>
      <a:accent3>
        <a:srgbClr val="622E71"/>
      </a:accent3>
      <a:accent4>
        <a:srgbClr val="7A993D"/>
      </a:accent4>
      <a:accent5>
        <a:srgbClr val="ED7C23"/>
      </a:accent5>
      <a:accent6>
        <a:srgbClr val="D8D8D8"/>
      </a:accent6>
      <a:hlink>
        <a:srgbClr val="005878"/>
      </a:hlink>
      <a:folHlink>
        <a:srgbClr val="00B0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ctive_Army_Dual-Situ_PowerPoint_Template" id="{119FEBCA-574F-464C-BDBF-00251169DA99}" vid="{756AE2AD-0DF1-4349-A1DA-9E22D0902E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628FE54389B8642AF9F6460975B1470" ma:contentTypeVersion="3" ma:contentTypeDescription="Create a new document." ma:contentTypeScope="" ma:versionID="03511a396bed3477282347602f4ac9c8">
  <xsd:schema xmlns:xsd="http://www.w3.org/2001/XMLSchema" xmlns:xs="http://www.w3.org/2001/XMLSchema" xmlns:p="http://schemas.microsoft.com/office/2006/metadata/properties" xmlns:ns2="3c903d23-4fbc-4856-987d-246510195c1f" targetNamespace="http://schemas.microsoft.com/office/2006/metadata/properties" ma:root="true" ma:fieldsID="b39e012b0514eaa1a3b4fa29805e0e99" ns2:_="">
    <xsd:import namespace="3c903d23-4fbc-4856-987d-246510195c1f"/>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903d23-4fbc-4856-987d-246510195c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6B99EE8-63D8-4C12-82B5-DDF8113E9149}">
  <ds:schemaRefs>
    <ds:schemaRef ds:uri="http://schemas.microsoft.com/sharepoint/v3/contenttype/forms"/>
  </ds:schemaRefs>
</ds:datastoreItem>
</file>

<file path=customXml/itemProps2.xml><?xml version="1.0" encoding="utf-8"?>
<ds:datastoreItem xmlns:ds="http://schemas.openxmlformats.org/officeDocument/2006/customXml" ds:itemID="{F67E591F-A0C3-402E-BD29-8B3144C67B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903d23-4fbc-4856-987d-246510195c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A9F36B7-92A6-4FAC-8994-B5211225B77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0</TotalTime>
  <Words>8279</Words>
  <Application>Microsoft Office PowerPoint</Application>
  <PresentationFormat>On-screen Show (4:3)</PresentationFormat>
  <Paragraphs>1871</Paragraphs>
  <Slides>27</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Arial Black</vt:lpstr>
      <vt:lpstr>Calibri</vt:lpstr>
      <vt:lpstr>Courier New</vt:lpstr>
      <vt:lpstr>Garamond</vt:lpstr>
      <vt:lpstr>Impact</vt:lpstr>
      <vt:lpstr>Verdana</vt:lpstr>
      <vt:lpstr>R2_Master_Template</vt:lpstr>
      <vt:lpstr>PowerPoint Presentation</vt:lpstr>
      <vt:lpstr>PowerPoint Presentation</vt:lpstr>
      <vt:lpstr>PowerPoint Presentation</vt:lpstr>
      <vt:lpstr>Training Purpose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99</cp:revision>
  <dcterms:created xsi:type="dcterms:W3CDTF">2023-08-30T17:27:37Z</dcterms:created>
  <dcterms:modified xsi:type="dcterms:W3CDTF">2025-04-23T16:55:20Z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0x010100E628FE54389B8642AF9F6460975B1470</vt:lpwstr>
  </property>
</Properties>
</file>