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Lst>
  <p:notesMasterIdLst>
    <p:notesMasterId r:id="rId32"/>
  </p:notesMasterIdLst>
  <p:handoutMasterIdLst>
    <p:handoutMasterId r:id="rId33"/>
  </p:handoutMasterIdLst>
  <p:sldIdLst>
    <p:sldId id="256" r:id="rId5"/>
    <p:sldId id="953" r:id="rId6"/>
    <p:sldId id="917" r:id="rId7"/>
    <p:sldId id="890" r:id="rId8"/>
    <p:sldId id="919" r:id="rId9"/>
    <p:sldId id="945" r:id="rId10"/>
    <p:sldId id="856" r:id="rId11"/>
    <p:sldId id="922" r:id="rId12"/>
    <p:sldId id="923" r:id="rId13"/>
    <p:sldId id="827" r:id="rId14"/>
    <p:sldId id="944" r:id="rId15"/>
    <p:sldId id="859" r:id="rId16"/>
    <p:sldId id="924" r:id="rId17"/>
    <p:sldId id="869" r:id="rId18"/>
    <p:sldId id="938" r:id="rId19"/>
    <p:sldId id="886" r:id="rId20"/>
    <p:sldId id="927" r:id="rId21"/>
    <p:sldId id="888" r:id="rId22"/>
    <p:sldId id="971" r:id="rId23"/>
    <p:sldId id="973" r:id="rId24"/>
    <p:sldId id="1011" r:id="rId25"/>
    <p:sldId id="1034" r:id="rId26"/>
    <p:sldId id="1037" r:id="rId27"/>
    <p:sldId id="1025" r:id="rId28"/>
    <p:sldId id="1040" r:id="rId29"/>
    <p:sldId id="1042" r:id="rId30"/>
    <p:sldId id="1045" r:id="rId3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165CB-E757-4B3A-BFB4-65380FCCFD18}" v="3" dt="2025-09-09T15:28:50.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3792" autoAdjust="0"/>
  </p:normalViewPr>
  <p:slideViewPr>
    <p:cSldViewPr snapToGrid="0">
      <p:cViewPr varScale="1">
        <p:scale>
          <a:sx n="72" d="100"/>
          <a:sy n="72" d="100"/>
        </p:scale>
        <p:origin x="1661" y="58"/>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9/9/2025</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3695257"/>
              </p:ext>
            </p:extLst>
          </p:nvPr>
        </p:nvGraphicFramePr>
        <p:xfrm>
          <a:off x="226971" y="3460074"/>
          <a:ext cx="4312722" cy="36136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the participants.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the participants </a:t>
                      </a:r>
                      <a:r>
                        <a:rPr lang="en-US" sz="1100" b="1" baseline="0" dirty="0">
                          <a:solidFill>
                            <a:schemeClr val="tx1"/>
                          </a:solidFill>
                          <a:latin typeface="Arial" panose="020B0604020202020204" pitchFamily="34" charset="0"/>
                          <a:cs typeface="Arial" panose="020B0604020202020204" pitchFamily="34" charset="0"/>
                        </a:rPr>
                        <a:t>and i</a:t>
                      </a:r>
                      <a:r>
                        <a:rPr lang="en-US" sz="1100" b="1" dirty="0">
                          <a:solidFill>
                            <a:schemeClr val="tx1"/>
                          </a:solidFill>
                          <a:latin typeface="Arial" panose="020B0604020202020204" pitchFamily="34" charset="0"/>
                          <a:cs typeface="Arial" panose="020B0604020202020204" pitchFamily="34" charset="0"/>
                        </a:rPr>
                        <a:t>ntroduce yourself.</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also known as ACE training. This module will help equip you with knowledge and skills that can help you take an active role in suicide prevention.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My name is __________________ and I will be your instructor for this training.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775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244397"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551820158"/>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Soldiers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25304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46643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 resources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On-post resources are generally available on an installation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w</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hereas Battalion Aid Stations are generally available in many deployed or training environments.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89455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57471474"/>
              </p:ext>
            </p:extLst>
          </p:nvPr>
        </p:nvGraphicFramePr>
        <p:xfrm>
          <a:off x="244079" y="3429063"/>
          <a:ext cx="4312722" cy="59304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(Ask, Care, Escort) to </a:t>
                      </a:r>
                      <a:br>
                        <a:rPr lang="en-US" sz="1100" b="1"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04090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As members of the Army we are aligned by a common purpose and shared Army Values, such as loyalty and integrity, meaning we each share an obligation to </a:t>
                      </a:r>
                      <a:r>
                        <a:rPr lang="en-US" sz="1100" b="1" dirty="0">
                          <a:solidFill>
                            <a:prstClr val="black"/>
                          </a:solidFill>
                          <a:latin typeface="Arial" panose="020B0604020202020204" pitchFamily="34" charset="0"/>
                          <a:cs typeface="Arial" panose="020B0604020202020204" pitchFamily="34" charset="0"/>
                        </a:rPr>
                        <a:t>ASK</a:t>
                      </a:r>
                      <a:r>
                        <a:rPr lang="en-US" sz="1100" dirty="0">
                          <a:solidFill>
                            <a:prstClr val="black"/>
                          </a:solidFill>
                          <a:latin typeface="Arial" panose="020B0604020202020204" pitchFamily="34" charset="0"/>
                          <a:cs typeface="Arial" panose="020B0604020202020204" pitchFamily="34" charset="0"/>
                        </a:rPr>
                        <a:t> a struggling team member if they are okay, to show we </a:t>
                      </a:r>
                      <a:r>
                        <a:rPr lang="en-US" sz="1100" b="1" dirty="0">
                          <a:solidFill>
                            <a:prstClr val="black"/>
                          </a:solidFill>
                          <a:latin typeface="Arial" panose="020B0604020202020204" pitchFamily="34" charset="0"/>
                          <a:cs typeface="Arial" panose="020B0604020202020204" pitchFamily="34" charset="0"/>
                        </a:rPr>
                        <a:t>CARE</a:t>
                      </a:r>
                      <a:r>
                        <a:rPr lang="en-US" sz="1100" dirty="0">
                          <a:solidFill>
                            <a:prstClr val="black"/>
                          </a:solidFill>
                          <a:latin typeface="Arial" panose="020B0604020202020204" pitchFamily="34" charset="0"/>
                          <a:cs typeface="Arial" panose="020B0604020202020204" pitchFamily="34" charset="0"/>
                        </a:rPr>
                        <a:t> by offering to listen and letting them share their problems without fear of judgment, and, if necessary, </a:t>
                      </a:r>
                      <a:r>
                        <a:rPr lang="en-US" sz="1100" b="1" dirty="0">
                          <a:solidFill>
                            <a:prstClr val="black"/>
                          </a:solidFill>
                          <a:latin typeface="Arial" panose="020B0604020202020204" pitchFamily="34" charset="0"/>
                          <a:cs typeface="Arial" panose="020B0604020202020204" pitchFamily="34" charset="0"/>
                        </a:rPr>
                        <a:t>ESCORT</a:t>
                      </a:r>
                      <a:r>
                        <a:rPr lang="en-US" sz="1100" dirty="0">
                          <a:solidFill>
                            <a:prstClr val="black"/>
                          </a:solidFill>
                          <a:latin typeface="Arial" panose="020B0604020202020204" pitchFamily="34" charset="0"/>
                          <a:cs typeface="Arial" panose="020B0604020202020204" pitchFamily="34" charset="0"/>
                        </a:rPr>
                        <a:t> them to a helping resource</a:t>
                      </a:r>
                      <a:r>
                        <a:rPr lang="en-US" sz="1100" baseline="0" dirty="0">
                          <a:solidFill>
                            <a:prstClr val="black"/>
                          </a:solidFill>
                          <a:latin typeface="Arial" panose="020B0604020202020204" pitchFamily="34" charset="0"/>
                          <a:cs typeface="Arial" panose="020B0604020202020204" pitchFamily="34" charset="0"/>
                        </a:rPr>
                        <a:t> to show your full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change in a person’s baseline mood or behavior,</a:t>
                      </a:r>
                      <a:r>
                        <a:rPr lang="en-US" sz="1100" b="0" i="0" kern="1200" baseline="0" dirty="0">
                          <a:solidFill>
                            <a:schemeClr val="dk1"/>
                          </a:solidFill>
                          <a:effectLst/>
                          <a:latin typeface="Arial" panose="020B0604020202020204" pitchFamily="34" charset="0"/>
                          <a:ea typeface="+mn-ea"/>
                          <a:cs typeface="Arial" panose="020B0604020202020204" pitchFamily="34" charset="0"/>
                        </a:rPr>
                        <a:t> when a Soldier demonstrates one or more risk factors, or in</a:t>
                      </a:r>
                      <a:r>
                        <a:rPr lang="en-US" sz="1100" b="0" i="0" kern="1200" dirty="0">
                          <a:solidFill>
                            <a:schemeClr val="dk1"/>
                          </a:solidFill>
                          <a:effectLst/>
                          <a:latin typeface="Arial" panose="020B0604020202020204" pitchFamily="34" charset="0"/>
                          <a:ea typeface="+mn-ea"/>
                          <a:cs typeface="Arial" panose="020B0604020202020204" pitchFamily="34" charset="0"/>
                        </a:rPr>
                        <a:t> response to someone struggling with</a:t>
                      </a:r>
                      <a:r>
                        <a:rPr lang="en-US" sz="1100" b="0" i="0" kern="1200" baseline="0" dirty="0">
                          <a:solidFill>
                            <a:schemeClr val="dk1"/>
                          </a:solidFill>
                          <a:effectLst/>
                          <a:latin typeface="Arial" panose="020B0604020202020204" pitchFamily="34" charset="0"/>
                          <a:ea typeface="+mn-ea"/>
                          <a:cs typeface="Arial" panose="020B0604020202020204" pitchFamily="34" charset="0"/>
                        </a:rPr>
                        <a:t> common </a:t>
                      </a:r>
                      <a:r>
                        <a:rPr lang="en-US" sz="1100" b="0" i="0" kern="1200" dirty="0">
                          <a:solidFill>
                            <a:schemeClr val="dk1"/>
                          </a:solidFill>
                          <a:effectLst/>
                          <a:latin typeface="Arial" panose="020B0604020202020204" pitchFamily="34" charset="0"/>
                          <a:ea typeface="+mn-ea"/>
                          <a:cs typeface="Arial" panose="020B0604020202020204" pitchFamily="34" charset="0"/>
                        </a:rPr>
                        <a:t>Soldier tasks, like a Soldier stressing over preparation for a promotion board,</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0" kern="1200" dirty="0">
                          <a:solidFill>
                            <a:schemeClr val="dk1"/>
                          </a:solidFill>
                          <a:effectLst/>
                          <a:latin typeface="Arial" panose="020B0604020202020204" pitchFamily="34" charset="0"/>
                          <a:ea typeface="+mn-ea"/>
                          <a:cs typeface="Arial" panose="020B0604020202020204" pitchFamily="34" charset="0"/>
                        </a:rPr>
                        <a:t>or struggling with a personal issues,</a:t>
                      </a:r>
                      <a:r>
                        <a:rPr lang="en-US" sz="1100" b="0" i="0" kern="1200" baseline="0" dirty="0">
                          <a:solidFill>
                            <a:schemeClr val="dk1"/>
                          </a:solidFill>
                          <a:effectLst/>
                          <a:latin typeface="Arial" panose="020B0604020202020204" pitchFamily="34" charset="0"/>
                          <a:ea typeface="+mn-ea"/>
                          <a:cs typeface="Arial" panose="020B0604020202020204" pitchFamily="34" charset="0"/>
                        </a:rPr>
                        <a:t> like a Soldier being</a:t>
                      </a:r>
                      <a:r>
                        <a:rPr lang="en-US" sz="1100" b="0" i="0" kern="1200" dirty="0">
                          <a:solidFill>
                            <a:schemeClr val="dk1"/>
                          </a:solidFill>
                          <a:effectLst/>
                          <a:latin typeface="Arial" panose="020B0604020202020204" pitchFamily="34" charset="0"/>
                          <a:ea typeface="+mn-ea"/>
                          <a:cs typeface="Arial" panose="020B0604020202020204" pitchFamily="34" charset="0"/>
                        </a:rPr>
                        <a:t> worried about having enough money to support a </a:t>
                      </a:r>
                      <a:r>
                        <a:rPr lang="en-US" sz="1100" b="0" i="0" kern="1200" dirty="0">
                          <a:solidFill>
                            <a:schemeClr val="tx1"/>
                          </a:solidFill>
                          <a:effectLst/>
                          <a:latin typeface="Arial" panose="020B0604020202020204" pitchFamily="34" charset="0"/>
                          <a:ea typeface="+mn-ea"/>
                          <a:cs typeface="Arial" panose="020B0604020202020204" pitchFamily="34" charset="0"/>
                        </a:rPr>
                        <a:t>growing family.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a time you recognized risk factor(s) in another person and specifically used ACE – or a similar process – to help mitigate risk can be beneficial here. Keep it concise to ensure time for the discussion.]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share ideas across groups.]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dirty="0">
                        <a:solidFill>
                          <a:prstClr val="black"/>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5732"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98454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623765725"/>
              </p:ext>
            </p:extLst>
          </p:nvPr>
        </p:nvGraphicFramePr>
        <p:xfrm>
          <a:off x="227146" y="3429066"/>
          <a:ext cx="4312722" cy="496288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by restating the question and allowing groups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4501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how could you use each step of ACE to help the Soldier mitigate their risk?</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“I’ve noticed you’re drinking more than usual, is everything okay at home? Or,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Take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If Soldier shares that their irritability or increased alcohol consumption is due to stress of financial strain, you could help them set up an appointment with a helping resource like Army Community Services for classes on budgeting or money management or emergency financial assistance (AER).]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77297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 </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expressions of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are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75093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54337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 and remind Soldiers to persevere in accessing help.</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helping resource you choose depends on your circumstances and location. If you are near your command team or unit chaplain, they might be your best choice; your Aid Station or the unit’s Behavioral Health Services might also be an option.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1480267"/>
              </p:ext>
            </p:extLst>
          </p:nvPr>
        </p:nvGraphicFramePr>
        <p:xfrm>
          <a:off x="227146" y="3429063"/>
          <a:ext cx="4312722" cy="61590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2138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may be wrong, you must draw on the Army Values like Loyalty, Duty, and Personal Courage to take action and 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ASK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helping resource.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have participants consider personal experiences they have leveraged in the past to bring forward to this skill.]</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35567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38089456"/>
              </p:ext>
            </p:extLst>
          </p:nvPr>
        </p:nvGraphicFramePr>
        <p:xfrm>
          <a:off x="227146" y="3429066"/>
          <a:ext cx="4312722" cy="5181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48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 check on learning about warning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signs and reinforce the importance of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ACE steps 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024">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a check on learning about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93806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warning signs that can indicate a person might be contemplating suicide and that require you to take immediate action?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Examples include those listed on the warning signs slide:</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expressing hopelessness or deep sadness.]</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use the steps of ACE during a crisis situation?</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sure Soldiers mention the direct questions to ASK (e.g., “Are you thinking of killing yourself or harming yourself?”) and that they demonstrate familiarity with emergency resources.]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788BF6A1-98C7-4088-B6E7-6C631CCF7E0C}"/>
              </a:ext>
            </a:extLst>
          </p:cNvPr>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95115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853153315"/>
              </p:ext>
            </p:extLst>
          </p:nvPr>
        </p:nvGraphicFramePr>
        <p:xfrm>
          <a:off x="228600" y="3389257"/>
          <a:ext cx="4419600" cy="6055328"/>
        </p:xfrm>
        <a:graphic>
          <a:graphicData uri="http://schemas.openxmlformats.org/drawingml/2006/table">
            <a:tbl>
              <a:tblPr firstRow="1" bandRow="1">
                <a:tableStyleId>{5C22544A-7EE6-4342-B048-85BDC9FD1C3A}</a:tableStyleId>
              </a:tblPr>
              <a:tblGrid>
                <a:gridCol w="438947">
                  <a:extLst>
                    <a:ext uri="{9D8B030D-6E8A-4147-A177-3AD203B41FA5}">
                      <a16:colId xmlns:a16="http://schemas.microsoft.com/office/drawing/2014/main" val="20000"/>
                    </a:ext>
                  </a:extLst>
                </a:gridCol>
                <a:gridCol w="3980653">
                  <a:extLst>
                    <a:ext uri="{9D8B030D-6E8A-4147-A177-3AD203B41FA5}">
                      <a16:colId xmlns:a16="http://schemas.microsoft.com/office/drawing/2014/main" val="20001"/>
                    </a:ext>
                  </a:extLst>
                </a:gridCol>
              </a:tblGrid>
              <a:tr h="4978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 and transition to the follow-on +1 module.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29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3725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We have just reviewed the Ask, Care, Escort process. </a:t>
                      </a: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a Soldier in a crisis.</a:t>
                      </a:r>
                      <a:endParaRPr lang="en-US" sz="1100" b="0" i="0" baseline="0" dirty="0">
                        <a:latin typeface="Arial" panose="020B0604020202020204" pitchFamily="34" charset="0"/>
                        <a:ea typeface="Cambria" panose="02040503050406030204" pitchFamily="18" charset="0"/>
                        <a:cs typeface="Arial" panose="020B0604020202020204" pitchFamily="34" charset="0"/>
                      </a:endParaRP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Many service members who have reported having suicidal thoughts or had a suicide attempt since joining the military have indicated that they did not talk to anyone or seek help.</a:t>
                      </a: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This shows that you cannot stand by and assume a person will reach out in a time of struggle or </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despair. A key takeaway from this training is to take initiative! </a:t>
                      </a:r>
                    </a:p>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We’ll come back to this later in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Soldiers for their participation thus far, and transition to the +1 module.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41843245"/>
                  </a:ext>
                </a:extLst>
              </a:tr>
              <a:tr h="140884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Thank you for your participation in the training thus far.</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Next, we will be transitioning to the second half of today’s ACE training, the _____________ module, which will further equip you to support your fellow Soldiers and members of your Circle of Support.</a:t>
                      </a:r>
                    </a:p>
                    <a:p>
                      <a:pPr marL="0" indent="0">
                        <a:spcBef>
                          <a:spcPts val="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time permits</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it is suggested to give </a:t>
                      </a:r>
                    </a:p>
                    <a:p>
                      <a:pPr marL="0" indent="0">
                        <a:spcBef>
                          <a:spcPts val="0"/>
                        </a:spcBef>
                        <a:buFont typeface="Arial" panose="020B0604020202020204" pitchFamily="34" charset="0"/>
                        <a:buNone/>
                      </a:pP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Soldi</a:t>
                      </a:r>
                      <a:r>
                        <a:rPr lang="en-US" sz="1100" b="0" i="1" baseline="0" dirty="0">
                          <a:latin typeface="Arial" panose="020B0604020202020204" pitchFamily="34" charset="0"/>
                          <a:ea typeface="Cambria" panose="02040503050406030204" pitchFamily="18" charset="0"/>
                          <a:cs typeface="Arial" panose="020B0604020202020204" pitchFamily="34" charset="0"/>
                        </a:rPr>
                        <a:t>ers a short break as you get the next </a:t>
                      </a:r>
                    </a:p>
                    <a:p>
                      <a:pPr marL="0" indent="0">
                        <a:spcBef>
                          <a:spcPts val="0"/>
                        </a:spcBef>
                        <a:buFont typeface="Arial" panose="020B0604020202020204" pitchFamily="34" charset="0"/>
                        <a:buNone/>
                      </a:pPr>
                      <a:r>
                        <a:rPr lang="en-US" sz="1100" b="0" i="1" baseline="0" dirty="0">
                          <a:latin typeface="Arial" panose="020B0604020202020204" pitchFamily="34" charset="0"/>
                          <a:ea typeface="Cambria" panose="02040503050406030204" pitchFamily="18" charset="0"/>
                          <a:cs typeface="Arial" panose="020B0604020202020204" pitchFamily="34" charset="0"/>
                        </a:rPr>
                        <a:t>module set up.]</a:t>
                      </a:r>
                      <a:endParaRPr lang="en-US" sz="1100" b="0" i="1" dirty="0">
                        <a:latin typeface="Arial" panose="020B0604020202020204" pitchFamily="34" charset="0"/>
                        <a:ea typeface="Cambria" panose="02040503050406030204" pitchFamily="18"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64145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1CC61A08-22C7-09F3-01D0-FE1A2CB7ED40}"/>
              </a:ext>
            </a:extLst>
          </p:cNvPr>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D937B8E5-C679-A937-EF75-47568E639D76}"/>
              </a:ext>
            </a:extLst>
          </p:cNvPr>
          <p:cNvSpPr/>
          <p:nvPr/>
        </p:nvSpPr>
        <p:spPr>
          <a:xfrm>
            <a:off x="3864570"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62999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3063"/>
            <a:ext cx="3776662" cy="2833687"/>
          </a:xfrm>
        </p:spPr>
      </p:sp>
      <p:sp>
        <p:nvSpPr>
          <p:cNvPr id="5" name="TextBox 4"/>
          <p:cNvSpPr txBox="1">
            <a:spLocks noGrp="1" noRot="1" noMove="1" noResize="1" noEditPoints="1" noAdjustHandles="1" noChangeArrowheads="1" noChangeShapeType="1"/>
          </p:cNvSpPr>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9334932"/>
              </p:ext>
            </p:extLst>
          </p:nvPr>
        </p:nvGraphicFramePr>
        <p:xfrm>
          <a:off x="215642" y="3328495"/>
          <a:ext cx="4097461" cy="46833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the module (and yourself, if necessary).</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5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ACE suicide prevention training, specifically the </a:t>
                      </a:r>
                      <a:r>
                        <a:rPr lang="en-US" sz="1100" i="1" baseline="0" dirty="0">
                          <a:solidFill>
                            <a:schemeClr val="tx1"/>
                          </a:solidFill>
                          <a:latin typeface="Arial" panose="020B0604020202020204" pitchFamily="34" charset="0"/>
                          <a:cs typeface="Arial" panose="020B0604020202020204" pitchFamily="34" charset="0"/>
                        </a:rPr>
                        <a:t>Lethal Means Safety</a:t>
                      </a:r>
                      <a:r>
                        <a:rPr lang="en-US" sz="1100" i="0" baseline="0" dirty="0">
                          <a:solidFill>
                            <a:schemeClr val="tx1"/>
                          </a:solidFill>
                          <a:latin typeface="Arial" panose="020B0604020202020204" pitchFamily="34" charset="0"/>
                          <a:cs typeface="Arial" panose="020B0604020202020204" pitchFamily="34" charset="0"/>
                        </a:rPr>
                        <a:t>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85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State that the training is designed to promote communication, cohesion, and trust within the unit and that the Soldier’s role is to be an active participant.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17827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engaging in the discussions and activities, and keeping an open mind about lethal means safety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1" y="7614"/>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032546" y="855710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 devastating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Army Soldiers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Tree>
    <p:extLst>
      <p:ext uri="{BB962C8B-B14F-4D97-AF65-F5344CB8AC3E}">
        <p14:creationId xmlns:p14="http://schemas.microsoft.com/office/powerpoint/2010/main" val="310217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331650" y="365125"/>
            <a:ext cx="2423249" cy="8498006"/>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i="1" dirty="0">
              <a:latin typeface="Arial" panose="020B0604020202020204" pitchFamily="34" charset="0"/>
              <a:cs typeface="Arial" panose="020B0604020202020204" pitchFamily="34" charset="0"/>
            </a:endParaRPr>
          </a:p>
          <a:p>
            <a:pPr>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The Drew Robinson story was chosen to be used with the Soldier population for various reasons: (1) as a survivor and as a mental health advocate, Drew is able to share his story in a way that others can empathize and learn from; (2) there is a level of separation for the Soldiers to focus on an athlete rather than a comrade in arms; (3) Soldier examples have potential to distract from the key points (e.g., fixate on nuances) whereas Drew’s story can be reviewed with more objectivity; and (4) Soldiers can continue to learn from Drew and his story via the abundance of stories and videos available (e.g., a one hour documentary on ESPN titled, “</a:t>
            </a:r>
            <a:r>
              <a:rPr lang="en-US" sz="1100" dirty="0">
                <a:latin typeface="Arial" panose="020B0604020202020204" pitchFamily="34" charset="0"/>
                <a:cs typeface="Arial" panose="020B0604020202020204" pitchFamily="34" charset="0"/>
              </a:rPr>
              <a:t>E60: Alive - The Drew Robinson Story”</a:t>
            </a:r>
            <a:r>
              <a:rPr lang="en-US" sz="1100" i="1" dirty="0">
                <a:latin typeface="Arial" panose="020B0604020202020204" pitchFamily="34" charset="0"/>
                <a:cs typeface="Arial" panose="020B0604020202020204" pitchFamily="34" charset="0"/>
              </a:rPr>
              <a:t>)]</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55600" y="365125"/>
            <a:ext cx="3776663"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13841902"/>
              </p:ext>
            </p:extLst>
          </p:nvPr>
        </p:nvGraphicFramePr>
        <p:xfrm>
          <a:off x="195176" y="3283505"/>
          <a:ext cx="4097461" cy="529657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Review the story of Drew Robinson as a learning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tool and </a:t>
                      </a:r>
                      <a:r>
                        <a:rPr lang="en-US" sz="1100" b="1" baseline="0" dirty="0">
                          <a:solidFill>
                            <a:schemeClr val="tx1"/>
                          </a:solidFill>
                          <a:latin typeface="Arial" panose="020B0604020202020204" pitchFamily="34" charset="0"/>
                          <a:cs typeface="Arial" panose="020B0604020202020204" pitchFamily="34" charset="0"/>
                        </a:rPr>
                        <a:t>facilitate a group discussion about how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it relates to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Drew Robinson and explain that his story can be used as a learning tool.</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154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Let me introduce you to Drew Robinson. Drew seemed to have a good life. He had been a professional athlete for ten years and was engaged to be married.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Yet, in 2020, Drew attempted suicide with a handgun. He survived, but he lost his sense of smell and taste, as well as his right eye.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Let’s review Drew’s story together as a learning tool as it relates to suicide prevention and intervention.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 saying “hindsight is 20/20” applies here as we get to look back at what was going on in his life and see it more objectively.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89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tx1"/>
                          </a:solidFill>
                          <a:effectLst/>
                          <a:latin typeface="Arial" panose="020B0604020202020204" pitchFamily="34" charset="0"/>
                          <a:ea typeface="+mn-ea"/>
                          <a:cs typeface="Arial" panose="020B0604020202020204" pitchFamily="34" charset="0"/>
                        </a:rPr>
                        <a:t>Read the story of Drew Robinson on the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3778585"/>
                  </a:ext>
                </a:extLst>
              </a:tr>
              <a:tr h="8297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As we review Drew’s story, see if you can identify any risk factors or warning signs.</a:t>
                      </a:r>
                      <a:endParaRPr lang="en-US" sz="1100" b="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You can read the story aloud to the group, have a participant read it aloud, or have the group read the story silently to themselves.]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667358"/>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2-A</a:t>
            </a:r>
          </a:p>
        </p:txBody>
      </p:sp>
      <p:sp>
        <p:nvSpPr>
          <p:cNvPr id="11" name="TextBox 10"/>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4" name="Isosceles Triangle 23">
            <a:extLst>
              <a:ext uri="{FF2B5EF4-FFF2-40B4-BE49-F238E27FC236}">
                <a16:creationId xmlns:a16="http://schemas.microsoft.com/office/drawing/2014/main" id="{E36EDEDD-52E6-7079-74AF-AFBA915953EA}"/>
              </a:ext>
            </a:extLst>
          </p:cNvPr>
          <p:cNvSpPr/>
          <p:nvPr/>
        </p:nvSpPr>
        <p:spPr>
          <a:xfrm rot="5400000">
            <a:off x="4029194" y="8560674"/>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27" name="Rectangle 26">
            <a:extLst>
              <a:ext uri="{FF2B5EF4-FFF2-40B4-BE49-F238E27FC236}">
                <a16:creationId xmlns:a16="http://schemas.microsoft.com/office/drawing/2014/main" id="{CB89E249-67F0-09D7-CD00-8DFE74F7649D}"/>
              </a:ext>
            </a:extLst>
          </p:cNvPr>
          <p:cNvSpPr/>
          <p:nvPr/>
        </p:nvSpPr>
        <p:spPr>
          <a:xfrm>
            <a:off x="3895412" y="3442027"/>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10217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075396886"/>
              </p:ext>
            </p:extLst>
          </p:nvPr>
        </p:nvGraphicFramePr>
        <p:xfrm>
          <a:off x="294084" y="3266884"/>
          <a:ext cx="4097461" cy="593498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411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 and provide a brief</a:t>
                      </a:r>
                    </a:p>
                    <a:p>
                      <a:r>
                        <a:rPr lang="en-US" sz="1100" b="1" baseline="0" dirty="0">
                          <a:solidFill>
                            <a:schemeClr val="tx1"/>
                          </a:solidFill>
                          <a:latin typeface="Arial" panose="020B0604020202020204" pitchFamily="34" charset="0"/>
                          <a:cs typeface="Arial" panose="020B0604020202020204" pitchFamily="34" charset="0"/>
                        </a:rPr>
                        <a:t>overview of what the module entails.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55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5768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purpose of this module is two-fold. First, this training aims to enhance Soldiers’ understanding of lethal means safety as a protective factors, when risk factors are present, and when warning signs have been observed.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Second, this training provides the opportunity for Soldiers to consider and discuss ways to promote lethal means safety for themselves and others to help prevent suicide in their unit and in their Circles of Support.</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Provide a brief overview of what the module entails</a:t>
                      </a:r>
                      <a:r>
                        <a:rPr lang="en-US" sz="1100" b="1" dirty="0">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167658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First, we will define lethality and review factors that influence the choice of lethal means by a person who is suicidal.</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Next, we will identify effective safety measures that can create a physical barrier to lethal means accessibility and lethality.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Then, the remaining time will be focused on discussions regarding practical applications of ACE as well as other strategies and considerations pertaining to lethal means safety.</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16551557"/>
                  </a:ext>
                </a:extLst>
              </a:tr>
              <a:tr h="29131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get started.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546624"/>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3-A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519477" y="336550"/>
            <a:ext cx="2302666" cy="8848358"/>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05" eaLnBrk="0" fontAlgn="base" hangingPunct="0">
              <a:spcBef>
                <a:spcPct val="0"/>
              </a:spcBef>
              <a:spcAft>
                <a:spcPts val="601"/>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The Terminal Learning Objective (TLO) is as follows: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Action</a:t>
            </a:r>
            <a:r>
              <a:rPr lang="en-US" sz="1100" i="1" dirty="0">
                <a:latin typeface="Arial" panose="020B0604020202020204" pitchFamily="34" charset="0"/>
                <a:cs typeface="Arial" panose="020B0604020202020204" pitchFamily="34" charset="0"/>
              </a:rPr>
              <a:t>: Understand how lethal means safety is critical to suicide prevention and intervention efforts.</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Condition</a:t>
            </a:r>
            <a:r>
              <a:rPr lang="en-US" sz="1100" i="1" dirty="0">
                <a:latin typeface="Arial" panose="020B0604020202020204" pitchFamily="34" charset="0"/>
                <a:cs typeface="Arial" panose="020B0604020202020204" pitchFamily="34" charset="0"/>
              </a:rPr>
              <a:t>: In a classroom environment, given training materials.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Standard</a:t>
            </a:r>
            <a:r>
              <a:rPr lang="en-US" sz="1100" i="1" dirty="0">
                <a:latin typeface="Arial" panose="020B0604020202020204" pitchFamily="34" charset="0"/>
                <a:cs typeface="Arial" panose="020B0604020202020204" pitchFamily="34" charset="0"/>
              </a:rPr>
              <a:t>: Participants will, with 100% accuracy as assessed by the instructor.</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Recognize the role of lethal means safety in suicide prevention.</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Describe how safely storing lethal means can lengthen the time from suicidal thoughts to suicidal acts.</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Consider how using ACE can promote lethal means safety.]</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073525" y="888446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4585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370525" y="336550"/>
            <a:ext cx="2477950" cy="8611247"/>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srgbClr val="FF0000"/>
              </a:solidFill>
              <a:latin typeface="Garamond" pitchFamily="18" charset="0"/>
            </a:endParaRPr>
          </a:p>
        </p:txBody>
      </p:sp>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51857882"/>
              </p:ext>
            </p:extLst>
          </p:nvPr>
        </p:nvGraphicFramePr>
        <p:xfrm>
          <a:off x="215809" y="3298662"/>
          <a:ext cx="4097461" cy="5649135"/>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48696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key definitions, then describe and discuss factors that influence the choice and lethality of suicide methods.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821">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Define lethal means and lethality.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8546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ensure we are all on the same page, let’s define the terms we are discussing today.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Lethality</a:t>
                      </a:r>
                      <a:r>
                        <a:rPr lang="en-US" sz="1100" kern="0" dirty="0">
                          <a:solidFill>
                            <a:schemeClr val="tx1"/>
                          </a:solidFill>
                          <a:latin typeface="Arial" panose="020B0604020202020204" pitchFamily="34" charset="0"/>
                          <a:cs typeface="Arial" panose="020B0604020202020204" pitchFamily="34" charset="0"/>
                        </a:rPr>
                        <a:t> refers to the capacity to cause death, serious harm, or damage. The level of lethality matters as it can impact whether the attempt results in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 means </a:t>
                      </a:r>
                      <a:r>
                        <a:rPr lang="en-US" sz="1100" kern="0" dirty="0">
                          <a:solidFill>
                            <a:schemeClr val="tx1"/>
                          </a:solidFill>
                          <a:latin typeface="Arial" panose="020B0604020202020204" pitchFamily="34" charset="0"/>
                          <a:cs typeface="Arial" panose="020B0604020202020204" pitchFamily="34" charset="0"/>
                        </a:rPr>
                        <a:t>refers to the methods that can be used in a suicide attempt. Just as there are various methods or means that one might choose to use to attempt suicide, the methods vary in levels of lethality.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better understand lethal means, we will review the factors that influence one’s choice of suicide method and influence the lethality of methods.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96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a person’s choice of suicide method.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999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One factor that influences a person’s choice of suicide method is the </a:t>
                      </a:r>
                      <a:r>
                        <a:rPr lang="en-US" sz="1100" b="1" dirty="0">
                          <a:latin typeface="Arial" panose="020B0604020202020204" pitchFamily="34" charset="0"/>
                          <a:cs typeface="Arial" panose="020B0604020202020204" pitchFamily="34" charset="0"/>
                        </a:rPr>
                        <a:t>acceptability to the attempter</a:t>
                      </a:r>
                      <a:r>
                        <a:rPr lang="en-US" sz="1100" dirty="0">
                          <a:latin typeface="Arial" panose="020B0604020202020204" pitchFamily="34" charset="0"/>
                          <a:cs typeface="Arial" panose="020B0604020202020204" pitchFamily="34" charset="0"/>
                        </a:rPr>
                        <a:t>.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can be influenced by acceptable levels of pain or suffering involved. It can also be influenced by perceived cultural acceptance. For example, because firearms are a big part of military culture, it may make their use seem more acceptable for military personnel.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4-A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68069" y="8555093"/>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14" name="TextBox 13"/>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1974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362298346"/>
              </p:ext>
            </p:extLst>
          </p:nvPr>
        </p:nvGraphicFramePr>
        <p:xfrm>
          <a:off x="215809" y="3298659"/>
          <a:ext cx="4081590" cy="5160120"/>
        </p:xfrm>
        <a:graphic>
          <a:graphicData uri="http://schemas.openxmlformats.org/drawingml/2006/table">
            <a:tbl>
              <a:tblPr firstRow="1" bandRow="1">
                <a:tableStyleId>{5C22544A-7EE6-4342-B048-85BDC9FD1C3A}</a:tableStyleId>
              </a:tblPr>
              <a:tblGrid>
                <a:gridCol w="405376">
                  <a:extLst>
                    <a:ext uri="{9D8B030D-6E8A-4147-A177-3AD203B41FA5}">
                      <a16:colId xmlns:a16="http://schemas.microsoft.com/office/drawing/2014/main" val="20000"/>
                    </a:ext>
                  </a:extLst>
                </a:gridCol>
                <a:gridCol w="3676214">
                  <a:extLst>
                    <a:ext uri="{9D8B030D-6E8A-4147-A177-3AD203B41FA5}">
                      <a16:colId xmlns:a16="http://schemas.microsoft.com/office/drawing/2014/main" val="20001"/>
                    </a:ext>
                  </a:extLst>
                </a:gridCol>
              </a:tblGrid>
              <a:tr h="49918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Set realistic expectations for</a:t>
                      </a:r>
                      <a:r>
                        <a:rPr lang="en-US" sz="1100" b="1" baseline="0" dirty="0">
                          <a:solidFill>
                            <a:srgbClr val="FF0000"/>
                          </a:solidFill>
                          <a:latin typeface="Arial" panose="020B0604020202020204" pitchFamily="34" charset="0"/>
                          <a:cs typeface="Arial" panose="020B0604020202020204" pitchFamily="34" charset="0"/>
                        </a:rPr>
                        <a:t> </a:t>
                      </a:r>
                      <a:r>
                        <a:rPr lang="en-US" sz="1100" b="1" baseline="0" dirty="0">
                          <a:solidFill>
                            <a:schemeClr val="tx1"/>
                          </a:solidFill>
                          <a:latin typeface="Arial" panose="020B0604020202020204" pitchFamily="34" charset="0"/>
                          <a:cs typeface="Arial" panose="020B0604020202020204" pitchFamily="34" charset="0"/>
                        </a:rPr>
                        <a:t>lethal means safety and review ways to put LMS into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653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goal of lethal means safety.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03000265"/>
                  </a:ext>
                </a:extLst>
              </a:tr>
              <a:tr h="1418133">
                <a:tc>
                  <a:txBody>
                    <a:bodyPr/>
                    <a:lstStyle/>
                    <a:p>
                      <a:pPr algn="ct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goal of </a:t>
                      </a:r>
                      <a:r>
                        <a:rPr lang="en-US" sz="1100" b="1" dirty="0">
                          <a:latin typeface="Arial" panose="020B0604020202020204" pitchFamily="34" charset="0"/>
                          <a:cs typeface="Arial" panose="020B0604020202020204" pitchFamily="34" charset="0"/>
                        </a:rPr>
                        <a:t>lethal means safety (LMS) </a:t>
                      </a:r>
                      <a:r>
                        <a:rPr lang="en-US" sz="1100" dirty="0">
                          <a:latin typeface="Arial" panose="020B0604020202020204" pitchFamily="34" charset="0"/>
                          <a:cs typeface="Arial" panose="020B0604020202020204" pitchFamily="34" charset="0"/>
                        </a:rPr>
                        <a:t>is to put time and distance between a </a:t>
                      </a:r>
                      <a:r>
                        <a:rPr lang="en-US" sz="1100" strike="noStrike" dirty="0">
                          <a:latin typeface="Arial" panose="020B0604020202020204" pitchFamily="34" charset="0"/>
                          <a:cs typeface="Arial" panose="020B0604020202020204" pitchFamily="34" charset="0"/>
                        </a:rPr>
                        <a:t>lethal</a:t>
                      </a:r>
                      <a:r>
                        <a:rPr lang="en-US" sz="1100" dirty="0">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means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a person at risk for suicide, thus making immediate access to the means more difficult, and ultimately lowering the risk of death by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Most suicidal crises are short-lived. The time between making the decision to attempt suicide and physically making the attempt is typically less than an hour. Sometimes, a person moves from thought to action in less than 20 minutes. It is in these moments that LMS/safe storage behaviors can save lives.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207889"/>
                  </a:ext>
                </a:extLst>
              </a:tr>
              <a:tr h="26873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Set realistic expectations for lethal means safety.</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8448">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 the Army, lethal means</a:t>
                      </a:r>
                      <a:r>
                        <a:rPr lang="en-US" sz="1100" dirty="0">
                          <a:solidFill>
                            <a:schemeClr val="tx1"/>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such as firearms</a:t>
                      </a:r>
                      <a:r>
                        <a:rPr lang="en-US" sz="1100" dirty="0">
                          <a:solidFill>
                            <a:schemeClr val="tx1"/>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a:t>
                      </a:r>
                      <a:r>
                        <a:rPr lang="en-US" sz="1100" dirty="0">
                          <a:solidFill>
                            <a:schemeClr val="tx1"/>
                          </a:solidFill>
                          <a:latin typeface="Arial" panose="020B0604020202020204" pitchFamily="34" charset="0"/>
                          <a:cs typeface="Arial" panose="020B0604020202020204" pitchFamily="34" charset="0"/>
                        </a:rPr>
                        <a:t>sometimes a part of our job. Safety and Leadership in firearm ownership are necessary when working with and owning guns.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At times, LMS efforts have been misinterpreted as attempting to restrict second amendment rights and autonomy. This couldn’t be further from the truth - Army LMS efforts aim to prevent suicide by supporting decisions for safe storage behaviors.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5-A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356815" y="336551"/>
            <a:ext cx="2533844" cy="860533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16" name="Isosceles Triangle 15">
            <a:extLst>
              <a:ext uri="{FF2B5EF4-FFF2-40B4-BE49-F238E27FC236}">
                <a16:creationId xmlns:a16="http://schemas.microsoft.com/office/drawing/2014/main" id="{B9E2C696-901A-FBFD-F13D-251B37DFDF0C}"/>
              </a:ext>
            </a:extLst>
          </p:cNvPr>
          <p:cNvSpPr/>
          <p:nvPr/>
        </p:nvSpPr>
        <p:spPr>
          <a:xfrm rot="5400000">
            <a:off x="3984950" y="8639428"/>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Tree>
    <p:extLst>
      <p:ext uri="{BB962C8B-B14F-4D97-AF65-F5344CB8AC3E}">
        <p14:creationId xmlns:p14="http://schemas.microsoft.com/office/powerpoint/2010/main" val="410326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539130762"/>
              </p:ext>
            </p:extLst>
          </p:nvPr>
        </p:nvGraphicFramePr>
        <p:xfrm>
          <a:off x="257411" y="3232621"/>
          <a:ext cx="4097461" cy="56739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small group discussion enabling large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group learning relating to the 3 sets of questions.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debrief: State the purpose of the debrief is to learn from one another, and open the debrief to all participants no matter which question(s) they discussed in their small groups.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Let’s take a few minutes to share what you all discussed in regards to each question prompt so that we can learn from one another and benefit from hearing different thoughts and perspectives.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Regardless of which question you started on or discussed at length in your small group, please feel free to share your thoughts and contribute to this ongoing conversation.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81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19284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baseline="0" dirty="0">
                          <a:solidFill>
                            <a:srgbClr val="222222"/>
                          </a:solidFill>
                          <a:latin typeface="Arial" panose="020B0604020202020204" pitchFamily="34" charset="0"/>
                          <a:cs typeface="Arial" panose="020B0604020202020204" pitchFamily="34" charset="0"/>
                        </a:rPr>
                        <a:t>[ASK] </a:t>
                      </a:r>
                      <a:r>
                        <a:rPr lang="en-US" sz="1100" b="0" i="0" baseline="0" dirty="0">
                          <a:solidFill>
                            <a:srgbClr val="222222"/>
                          </a:solidFill>
                          <a:latin typeface="Arial" panose="020B0604020202020204" pitchFamily="34" charset="0"/>
                          <a:cs typeface="Arial" panose="020B0604020202020204" pitchFamily="34" charset="0"/>
                        </a:rPr>
                        <a:t>What does LMS look like as a protective factor? How does having a conversation about LMS work as a protective factor?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to a peer about lethal means can demonstrate that you care, which can build trust in the relationship.</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about lethal means may lead to new information that could help identify risk factors.]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86123" y="8557379"/>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36550"/>
            <a:ext cx="230266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969562" y="3373140"/>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679937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673404848"/>
              </p:ext>
            </p:extLst>
          </p:nvPr>
        </p:nvGraphicFramePr>
        <p:xfrm>
          <a:off x="215809" y="3298662"/>
          <a:ext cx="4097461" cy="3379893"/>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how to implement lethal means safety when not physically present with the individual in need.</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are not always physically present with the person in need.</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779681">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Many of our discussions thus far have been focused on how to go about lethal means safety for ourselves and for others when physically present.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Yet, the reality is that not all of your friends and family live locally. Most of you are in contact with them in some way whether that be social media, phone, texting apps, or email.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Even if you are not physically present, you can still address lethal means safety proactively and help to secure lethal means in the case of concern or crisis.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8-A</a:t>
            </a:r>
          </a:p>
        </p:txBody>
      </p:sp>
      <p:sp>
        <p:nvSpPr>
          <p:cNvPr id="10" name="TextBox 9"/>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Isosceles Triangle 8"/>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432558889"/>
              </p:ext>
            </p:extLst>
          </p:nvPr>
        </p:nvGraphicFramePr>
        <p:xfrm>
          <a:off x="257411" y="3232621"/>
          <a:ext cx="4097461" cy="4967241"/>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5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88406" marR="88406" marT="48539" marB="4853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today’s training and encourage them to talk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about suicide prevention with others.</a:t>
                      </a:r>
                    </a:p>
                  </a:txBody>
                  <a:tcPr marL="88406" marR="88406" marT="48539" marB="4853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88406" marR="88406" marT="48539" marB="485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88406" marR="88406" marT="48539" marB="485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88406" marR="88406" marT="89429" marB="894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everything that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 or needing to address lethal means safety matters.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to a friend back home that may be struggling a bit about the need to lock up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their guns or medications.]</a:t>
                      </a:r>
                    </a:p>
                  </a:txBody>
                  <a:tcPr marL="88406" marR="88406" marT="89429" marB="894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73208"/>
            <a:ext cx="2302666" cy="8585803"/>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818113" y="3360378"/>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406126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522447730"/>
              </p:ext>
            </p:extLst>
          </p:nvPr>
        </p:nvGraphicFramePr>
        <p:xfrm>
          <a:off x="215807" y="3298659"/>
          <a:ext cx="4208432" cy="5716004"/>
        </p:xfrm>
        <a:graphic>
          <a:graphicData uri="http://schemas.openxmlformats.org/drawingml/2006/table">
            <a:tbl>
              <a:tblPr firstRow="1" bandRow="1">
                <a:tableStyleId>{5C22544A-7EE6-4342-B048-85BDC9FD1C3A}</a:tableStyleId>
              </a:tblPr>
              <a:tblGrid>
                <a:gridCol w="417975">
                  <a:extLst>
                    <a:ext uri="{9D8B030D-6E8A-4147-A177-3AD203B41FA5}">
                      <a16:colId xmlns:a16="http://schemas.microsoft.com/office/drawing/2014/main" val="20000"/>
                    </a:ext>
                  </a:extLst>
                </a:gridCol>
                <a:gridCol w="3790457">
                  <a:extLst>
                    <a:ext uri="{9D8B030D-6E8A-4147-A177-3AD203B41FA5}">
                      <a16:colId xmlns:a16="http://schemas.microsoft.com/office/drawing/2014/main" val="20001"/>
                    </a:ext>
                  </a:extLst>
                </a:gridCol>
              </a:tblGrid>
              <a:tr h="51974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Conclude the training and empower Soldiers to take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5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 take action in safely storing and securing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75682">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truth is that you may know someone who is not storing their lethal means safely and might not show any signs for concern. That someone might be you.</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Consider those around you who may have access to those lethal means, and ask yourself, “What if?”</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make lethal means safety a topic of conversation with your peers as well as with your friends and family. While these conversations have potential to be awkward or uncomfortable – and in some cases not wanted – hopefully you recognize that talking about lethal means safety is needed.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you can use ACE as a way to build trust so if someone is in crisis then there is an open line of communication already established to where you can provide support. Furthermore, having a conversation about lethal means safety proactively will also equip you with knowledge as to their access to lethal means.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Each individual has the responsibility and the power to make a positive difference when it comes to suicide prevention. Be the difference with your battle buddy, team, squad, company, and families.</a:t>
                      </a:r>
                      <a:endParaRPr lang="en-US"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you all for being engaged in this conversation and taking on the challenge moving forward. </a:t>
                      </a:r>
                      <a:endParaRPr lang="en-US" sz="1100" dirty="0">
                        <a:latin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076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10-A</a:t>
            </a:r>
          </a:p>
        </p:txBody>
      </p:sp>
      <p:sp>
        <p:nvSpPr>
          <p:cNvPr id="10" name="TextBox 9"/>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BBAC2F0F-3F11-467A-B140-529B0E13B0FB}"/>
              </a:ext>
            </a:extLst>
          </p:cNvPr>
          <p:cNvSpPr txBox="1"/>
          <p:nvPr/>
        </p:nvSpPr>
        <p:spPr>
          <a:xfrm>
            <a:off x="4519477" y="373209"/>
            <a:ext cx="2302666" cy="870484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7" name="Rectangle 6">
            <a:extLst>
              <a:ext uri="{FF2B5EF4-FFF2-40B4-BE49-F238E27FC236}">
                <a16:creationId xmlns:a16="http://schemas.microsoft.com/office/drawing/2014/main" id="{C7DC4190-EE70-6FA3-67AE-6365D7B5A554}"/>
              </a:ext>
            </a:extLst>
          </p:cNvPr>
          <p:cNvSpPr/>
          <p:nvPr/>
        </p:nvSpPr>
        <p:spPr>
          <a:xfrm>
            <a:off x="4137404" y="8787144"/>
            <a:ext cx="286835" cy="2909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727" tIns="43363" rIns="86727" bIns="43363" rtlCol="0" anchor="ctr"/>
          <a:lstStyle/>
          <a:p>
            <a:pPr algn="ctr" defTabSz="437449">
              <a:defRPr/>
            </a:pPr>
            <a:endParaRPr lang="en-US" sz="1700" dirty="0">
              <a:solidFill>
                <a:prstClr val="white"/>
              </a:solidFill>
              <a:latin typeface="Calibri" panose="020F0502020204030204"/>
            </a:endParaRPr>
          </a:p>
        </p:txBody>
      </p:sp>
    </p:spTree>
    <p:extLst>
      <p:ext uri="{BB962C8B-B14F-4D97-AF65-F5344CB8AC3E}">
        <p14:creationId xmlns:p14="http://schemas.microsoft.com/office/powerpoint/2010/main" val="325304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249834393"/>
              </p:ext>
            </p:extLst>
          </p:nvPr>
        </p:nvGraphicFramePr>
        <p:xfrm>
          <a:off x="227146" y="3429063"/>
          <a:ext cx="4312722" cy="53626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Soldiers to personally connect the Army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the Army is a values-based organization and link Army Values with expected behaviors.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577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 know that the Army is a values-based organization. You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you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discussion that highlights the usefulness of Soldiers tapping into their Army</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Values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90764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discussion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tapping into the Army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Which Army Value(s) do you believe are most important to your role in preventing suicide? How could a Soldier leverage that value to help reduce suicide in the unit?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55373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The Terminal Learning Objective (TLO) is as follows: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Action</a:t>
            </a:r>
            <a:r>
              <a:rPr lang="en-US" sz="1200" i="1" dirty="0">
                <a:latin typeface="Arial" panose="020B0604020202020204" pitchFamily="34" charset="0"/>
                <a:cs typeface="Arial" panose="020B0604020202020204" pitchFamily="34" charset="0"/>
              </a:rPr>
              <a:t>: Understand suicide as a complex issue and describe how to utilize the steps of Ask, Care, Escort to recognize individuals struggling to cope with life challenges and intervene to prevent suicide</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Condition</a:t>
            </a:r>
            <a:r>
              <a:rPr lang="en-US" sz="1200" i="1" dirty="0">
                <a:latin typeface="Arial" panose="020B0604020202020204" pitchFamily="34" charset="0"/>
                <a:cs typeface="Arial" panose="020B0604020202020204" pitchFamily="34" charset="0"/>
              </a:rPr>
              <a:t>: In a classroom environment, given training materials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Standard</a:t>
            </a:r>
            <a:r>
              <a:rPr lang="en-US" sz="1200" i="1" dirty="0">
                <a:latin typeface="Arial" panose="020B0604020202020204" pitchFamily="34" charset="0"/>
                <a:cs typeface="Arial" panose="020B0604020202020204" pitchFamily="34" charset="0"/>
              </a:rPr>
              <a:t>: Participants will, with 100% accuracy as assessed by the instructor</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recognize the role of risk and protective factors in determining suicide risk</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identify warning signs indicating a person may be suicidal and in need of help</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list the steps of ACE</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understand how and when ACE can be applied (both as early prevention and during a crisis)</a:t>
            </a:r>
          </a:p>
          <a:p>
            <a:pPr defTabSz="957468" eaLnBrk="0" fontAlgn="base" hangingPunct="0">
              <a:spcBef>
                <a:spcPct val="0"/>
              </a:spcBef>
              <a:spcAft>
                <a:spcPts val="628"/>
              </a:spcAft>
              <a:defRPr/>
            </a:pPr>
            <a:r>
              <a:rPr lang="en-US" sz="120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lang="en-US" sz="1200" i="1" dirty="0">
              <a:latin typeface="Arial" panose="020B060402020202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320264284"/>
              </p:ext>
            </p:extLst>
          </p:nvPr>
        </p:nvGraphicFramePr>
        <p:xfrm>
          <a:off x="227146" y="3429063"/>
          <a:ext cx="4312722" cy="47312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383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55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62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8296032"/>
                  </a:ext>
                </a:extLst>
              </a:tr>
              <a:tr h="12668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We</a:t>
                      </a:r>
                      <a:r>
                        <a:rPr lang="en-US" sz="1100" b="0" i="0" kern="1200" dirty="0">
                          <a:solidFill>
                            <a:schemeClr val="dk1"/>
                          </a:solidFill>
                          <a:effectLst/>
                          <a:latin typeface="Arial" panose="020B0604020202020204" pitchFamily="34" charset="0"/>
                          <a:ea typeface="+mn-ea"/>
                          <a:cs typeface="Arial" panose="020B0604020202020204" pitchFamily="34" charset="0"/>
                        </a:rPr>
                        <a:t> will kick off the training</a:t>
                      </a:r>
                      <a:r>
                        <a:rPr lang="en-US" sz="1100" b="0" i="0" kern="1200" baseline="0" dirty="0">
                          <a:solidFill>
                            <a:schemeClr val="dk1"/>
                          </a:solidFill>
                          <a:effectLst/>
                          <a:latin typeface="Arial" panose="020B0604020202020204" pitchFamily="34" charset="0"/>
                          <a:ea typeface="+mn-ea"/>
                          <a:cs typeface="Arial" panose="020B0604020202020204" pitchFamily="34" charset="0"/>
                        </a:rPr>
                        <a:t> with an overview of protective factors, risk factors, and warning signs.</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056181"/>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3" name="Rectangle 2">
            <a:extLst>
              <a:ext uri="{FF2B5EF4-FFF2-40B4-BE49-F238E27FC236}">
                <a16:creationId xmlns:a16="http://schemas.microsoft.com/office/drawing/2014/main" id="{048F8538-25BB-92B4-A0E8-E514D6174BF1}"/>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7597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59194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4800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Soldiers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939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515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88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60962">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14" name="TextBox 13"/>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51974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104667470"/>
              </p:ext>
            </p:extLst>
          </p:nvPr>
        </p:nvGraphicFramePr>
        <p:xfrm>
          <a:off x="227146" y="3429064"/>
          <a:ext cx="4312722" cy="57995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2045">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09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707141">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behaviors</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typically react to stress and their typical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Establishing</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 baseline of your peer means getting to know basic information about them, such as if they are single, dating, or married, whether they have kids or not, whether they have family support nearby, and even the general health of their relationships and connections to others.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 baseline can help you identify if someone is behaving uncharacteristically,</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which could be a sign that something is “off” with them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could stir you to ask if they are doing okay.</a:t>
                      </a:r>
                    </a:p>
                    <a:p>
                      <a:pPr marL="171450" indent="-171450">
                        <a:spcAft>
                          <a:spcPts val="600"/>
                        </a:spcAft>
                        <a:buFont typeface="Arial" panose="020B0604020202020204" pitchFamily="34" charset="0"/>
                        <a:buChar cha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Checking in when you notice changes in behavior and mood from that person’s norm will help develop rapport and also increase the likelihood of helping them if they are in crisis or if they are struggling with something that may get out of hand if left unaddressed.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Bottom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line, k</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nowing the baseline of those around you is foundational to recognizing change and identifying risk.</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63123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9" name="TextBox 8"/>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10326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957278999"/>
              </p:ext>
            </p:extLst>
          </p:nvPr>
        </p:nvGraphicFramePr>
        <p:xfrm>
          <a:off x="270934" y="3360415"/>
          <a:ext cx="4312722" cy="579086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93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8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 protective factors.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58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r>
                        <a:rPr lang="en-US" sz="1100" baseline="0" dirty="0">
                          <a:solidFill>
                            <a:srgbClr val="222222"/>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Protective factors help to offset or mitigate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67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Ask participants to provide examples of protective factors based on the definition provided.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definition,</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examples of protective factors that can help offset or mitigate risk?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r h="416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examples of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3258729"/>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baseline="0" dirty="0">
                          <a:solidFill>
                            <a:srgbClr val="222222"/>
                          </a:solidFill>
                          <a:latin typeface="Arial" panose="020B0604020202020204" pitchFamily="34" charset="0"/>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Some examples of protective factors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using productive coping skills like problem-solving, deep breathing, or considering another perspective on an issue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being willing to talk with others about the things going on in your life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cultivating strong personal relationships and contributing to strong unit cohesion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49007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4003950" y="3469500"/>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642214488"/>
              </p:ext>
            </p:extLst>
          </p:nvPr>
        </p:nvGraphicFramePr>
        <p:xfrm>
          <a:off x="227146" y="3429065"/>
          <a:ext cx="4312722" cy="55739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7585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to </a:t>
                      </a:r>
                      <a:r>
                        <a:rPr lang="en-US" sz="1100" b="1" baseline="0" dirty="0">
                          <a:solidFill>
                            <a:schemeClr val="tx1"/>
                          </a:solidFill>
                          <a:latin typeface="Arial" panose="020B0604020202020204" pitchFamily="34" charset="0"/>
                          <a:cs typeface="Arial" panose="020B0604020202020204" pitchFamily="34" charset="0"/>
                        </a:rPr>
                        <a:t>help enhance protective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factors within their unit.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348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Ask, Care, Escort (ACE) as a process that can be used not only in a time of crisis but also when recognizing risk indicators as well as to bolster protective factors.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761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 familiar with the process of Ask, Care, Escort, commonly known as ACE, that can be used to prevent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the past, you may have only thought of ACE as being useful in a crisis, like in response to red light warning signs. You can use it in other contexts too. It can be useful when you recognize yellow light risk factors or simply a change in one’s behavior from their baseline. It can also be used as proactive prevention such as to bolstering the green light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439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an example of using ACE to bolster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7737985"/>
                  </a:ext>
                </a:extLst>
              </a:tr>
              <a:tr h="79237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daily interaction with a fellow Soldier in your unit,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 person and their well-being.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603057"/>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90453" y="3537233"/>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443662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22922382"/>
              </p:ext>
            </p:extLst>
          </p:nvPr>
        </p:nvGraphicFramePr>
        <p:xfrm>
          <a:off x="227146" y="3429066"/>
          <a:ext cx="4312722" cy="540792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1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that Soldiers have likely developed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protective factors but that everyone still has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level of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have likely developed some protective factors through their Army and life experiences.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58552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Army career and life experiences, you have likely developed skills and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to falling into some unproductive or unhealthy ways of coping or managing stress, however. </a:t>
                      </a:r>
                      <a:r>
                        <a:rPr lang="en-US" sz="1100" b="0" dirty="0">
                          <a:solidFill>
                            <a:schemeClr val="tx1"/>
                          </a:solidFill>
                          <a:latin typeface="Arial" panose="020B0604020202020204" pitchFamily="34" charset="0"/>
                          <a:cs typeface="Arial" panose="020B0604020202020204" pitchFamily="34" charset="0"/>
                        </a:rPr>
                        <a:t>How well we cope with challenges is one component of our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r h="768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44027007"/>
                  </a:ext>
                </a:extLst>
              </a:tr>
              <a:tr h="1285124">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35402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www.militaryonesource.mil/" TargetMode="External"/><Relationship Id="rId13" Type="http://schemas.openxmlformats.org/officeDocument/2006/relationships/image" Target="../media/image13.png"/><Relationship Id="rId3" Type="http://schemas.openxmlformats.org/officeDocument/2006/relationships/image" Target="../media/image30.png"/><Relationship Id="rId7" Type="http://schemas.openxmlformats.org/officeDocument/2006/relationships/image" Target="../media/image8.png"/><Relationship Id="rId12" Type="http://schemas.openxmlformats.org/officeDocument/2006/relationships/hyperlink" Target="https://www.211.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hyperlink" Target="https://crg.amedd.army.mil/" TargetMode="External"/><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hyperlink" Target="https://www.realwarriors.net/" TargetMode="External"/><Relationship Id="rId4" Type="http://schemas.openxmlformats.org/officeDocument/2006/relationships/image" Target="../media/image17.png"/><Relationship Id="rId9" Type="http://schemas.openxmlformats.org/officeDocument/2006/relationships/hyperlink" Target="http://www.pdhealth.mil/resources" TargetMode="Externa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5.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14.pn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8.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9143999" cy="6500896"/>
          </a:xfrm>
          <a:prstGeom prst="rect">
            <a:avLst/>
          </a:prstGeom>
          <a:gradFill>
            <a:gsLst>
              <a:gs pos="0">
                <a:srgbClr val="BAB560"/>
              </a:gs>
              <a:gs pos="39000">
                <a:srgbClr val="B9B359"/>
              </a:gs>
              <a:gs pos="61000">
                <a:srgbClr val="BCAD38"/>
              </a:gs>
              <a:gs pos="95000">
                <a:srgbClr val="B2942B"/>
              </a:gs>
            </a:gsLst>
            <a:lin ang="5400000" scaled="1"/>
          </a:gradFill>
        </p:spPr>
      </p:pic>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16" name="Group 15">
            <a:extLst>
              <a:ext uri="{FF2B5EF4-FFF2-40B4-BE49-F238E27FC236}">
                <a16:creationId xmlns:a16="http://schemas.microsoft.com/office/drawing/2014/main" id="{7B62470D-4394-425A-FBEA-1002B5E5114E}"/>
              </a:ext>
            </a:extLst>
          </p:cNvPr>
          <p:cNvGrpSpPr/>
          <p:nvPr/>
        </p:nvGrpSpPr>
        <p:grpSpPr>
          <a:xfrm>
            <a:off x="-653143" y="-511629"/>
            <a:ext cx="10450284" cy="2699659"/>
            <a:chOff x="-653143" y="-511629"/>
            <a:chExt cx="10450284" cy="2699659"/>
          </a:xfrm>
        </p:grpSpPr>
        <p:sp>
          <p:nvSpPr>
            <p:cNvPr id="5" name="Rectangle 4">
              <a:extLst>
                <a:ext uri="{FF2B5EF4-FFF2-40B4-BE49-F238E27FC236}">
                  <a16:creationId xmlns:a16="http://schemas.microsoft.com/office/drawing/2014/main" id="{FC967FA8-7534-7741-8029-76994517F24A}"/>
                </a:ext>
              </a:extLst>
            </p:cNvPr>
            <p:cNvSpPr/>
            <p:nvPr/>
          </p:nvSpPr>
          <p:spPr>
            <a:xfrm>
              <a:off x="-653143" y="-511629"/>
              <a:ext cx="2732314" cy="2699659"/>
            </a:xfrm>
            <a:prstGeom prst="rect">
              <a:avLst/>
            </a:prstGeom>
            <a:gradFill>
              <a:gsLst>
                <a:gs pos="0">
                  <a:srgbClr val="BAB560"/>
                </a:gs>
                <a:gs pos="39000">
                  <a:srgbClr val="B9B359"/>
                </a:gs>
                <a:gs pos="71000">
                  <a:srgbClr val="BCAD38"/>
                </a:gs>
                <a:gs pos="100000">
                  <a:srgbClr val="B2942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3498A3E-B115-2361-52DC-DC65B2A4C23E}"/>
                </a:ext>
              </a:extLst>
            </p:cNvPr>
            <p:cNvSpPr/>
            <p:nvPr/>
          </p:nvSpPr>
          <p:spPr>
            <a:xfrm>
              <a:off x="7064827" y="-357102"/>
              <a:ext cx="2732314" cy="2379377"/>
            </a:xfrm>
            <a:prstGeom prst="rect">
              <a:avLst/>
            </a:prstGeom>
            <a:gradFill>
              <a:gsLst>
                <a:gs pos="0">
                  <a:srgbClr val="D8D5A5"/>
                </a:gs>
                <a:gs pos="32000">
                  <a:srgbClr val="DCD7A0"/>
                </a:gs>
                <a:gs pos="58000">
                  <a:srgbClr val="E2D587"/>
                </a:gs>
                <a:gs pos="93000">
                  <a:srgbClr val="FCF3A8"/>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643F83CC-5390-2274-78CC-11104093B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0239" y="26267"/>
              <a:ext cx="1583760" cy="1584815"/>
            </a:xfrm>
            <a:prstGeom prst="rect">
              <a:avLst/>
            </a:prstGeom>
          </p:spPr>
        </p:pic>
        <p:pic>
          <p:nvPicPr>
            <p:cNvPr id="15" name="Picture 14" descr="Logo&#10;&#10;Description automatically generated">
              <a:extLst>
                <a:ext uri="{FF2B5EF4-FFF2-40B4-BE49-F238E27FC236}">
                  <a16:creationId xmlns:a16="http://schemas.microsoft.com/office/drawing/2014/main" id="{E897EC21-D590-9415-E34B-EA63DE5F0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775" y="116378"/>
              <a:ext cx="1146249" cy="1432416"/>
            </a:xfrm>
            <a:prstGeom prst="rect">
              <a:avLst/>
            </a:prstGeom>
          </p:spPr>
        </p:pic>
      </p:grpSp>
      <p:sp>
        <p:nvSpPr>
          <p:cNvPr id="2" name="Rectangle 1">
            <a:extLst>
              <a:ext uri="{FF2B5EF4-FFF2-40B4-BE49-F238E27FC236}">
                <a16:creationId xmlns:a16="http://schemas.microsoft.com/office/drawing/2014/main" id="{5B6ECC24-44B3-A6E2-2892-58D632D8433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8049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7835"/>
            <a:ext cx="9143999" cy="5539156"/>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5" name="TextBox 4">
            <a:extLst>
              <a:ext uri="{FF2B5EF4-FFF2-40B4-BE49-F238E27FC236}">
                <a16:creationId xmlns:a16="http://schemas.microsoft.com/office/drawing/2014/main" id="{5C06E2D3-CA07-0468-1023-78959907B49B}"/>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6" name="Rectangle 5">
            <a:extLst>
              <a:ext uri="{FF2B5EF4-FFF2-40B4-BE49-F238E27FC236}">
                <a16:creationId xmlns:a16="http://schemas.microsoft.com/office/drawing/2014/main" id="{112DE9DD-A4E6-3A41-4423-BB1D397F1097}"/>
              </a:ext>
            </a:extLst>
          </p:cNvPr>
          <p:cNvSpPr/>
          <p:nvPr/>
        </p:nvSpPr>
        <p:spPr>
          <a:xfrm>
            <a:off x="995577" y="252553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A8243EC4-E5E2-40D7-6D9E-4A960D1057CA}"/>
              </a:ext>
            </a:extLst>
          </p:cNvPr>
          <p:cNvSpPr txBox="1"/>
          <p:nvPr/>
        </p:nvSpPr>
        <p:spPr>
          <a:xfrm>
            <a:off x="504572" y="256743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8" name="TextBox 7">
            <a:extLst>
              <a:ext uri="{FF2B5EF4-FFF2-40B4-BE49-F238E27FC236}">
                <a16:creationId xmlns:a16="http://schemas.microsoft.com/office/drawing/2014/main" id="{D2E00E4F-0C9F-ED13-49C4-B487B5D3874F}"/>
              </a:ext>
            </a:extLst>
          </p:cNvPr>
          <p:cNvSpPr txBox="1"/>
          <p:nvPr/>
        </p:nvSpPr>
        <p:spPr>
          <a:xfrm>
            <a:off x="800026" y="3183214"/>
            <a:ext cx="3729752" cy="1077218"/>
          </a:xfrm>
          <a:prstGeom prst="rect">
            <a:avLst/>
          </a:prstGeom>
          <a:noFill/>
        </p:spPr>
        <p:txBody>
          <a:bodyPr wrap="square" rtlCol="0">
            <a:spAutoFit/>
          </a:bodyPr>
          <a:lstStyle/>
          <a:p>
            <a:r>
              <a:rPr lang="en-US" sz="1600" b="1" dirty="0"/>
              <a:t>Changes in behavior such as:</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p:txBody>
      </p:sp>
      <p:sp>
        <p:nvSpPr>
          <p:cNvPr id="9" name="TextBox 8">
            <a:extLst>
              <a:ext uri="{FF2B5EF4-FFF2-40B4-BE49-F238E27FC236}">
                <a16:creationId xmlns:a16="http://schemas.microsoft.com/office/drawing/2014/main" id="{0E9A66B1-CF97-53F1-EAC7-C6017B1C2055}"/>
              </a:ext>
            </a:extLst>
          </p:cNvPr>
          <p:cNvSpPr txBox="1"/>
          <p:nvPr/>
        </p:nvSpPr>
        <p:spPr>
          <a:xfrm>
            <a:off x="4529778" y="344931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0" name="Picture 9" descr="A close up of a triangle&#10;&#10;Description automatically generated">
            <a:extLst>
              <a:ext uri="{FF2B5EF4-FFF2-40B4-BE49-F238E27FC236}">
                <a16:creationId xmlns:a16="http://schemas.microsoft.com/office/drawing/2014/main" id="{B4234A0D-4CF4-68DD-F588-7932937537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895" y="2415733"/>
            <a:ext cx="635995" cy="566222"/>
          </a:xfrm>
          <a:prstGeom prst="rect">
            <a:avLst/>
          </a:prstGeom>
        </p:spPr>
      </p:pic>
      <p:sp>
        <p:nvSpPr>
          <p:cNvPr id="12" name="TextBox 11">
            <a:extLst>
              <a:ext uri="{FF2B5EF4-FFF2-40B4-BE49-F238E27FC236}">
                <a16:creationId xmlns:a16="http://schemas.microsoft.com/office/drawing/2014/main" id="{7A172574-01ED-326F-2ABA-F1FBC50CB09F}"/>
              </a:ext>
            </a:extLst>
          </p:cNvPr>
          <p:cNvSpPr txBox="1"/>
          <p:nvPr/>
        </p:nvSpPr>
        <p:spPr>
          <a:xfrm>
            <a:off x="800026" y="4369893"/>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15" name="TextBox 14">
            <a:extLst>
              <a:ext uri="{FF2B5EF4-FFF2-40B4-BE49-F238E27FC236}">
                <a16:creationId xmlns:a16="http://schemas.microsoft.com/office/drawing/2014/main" id="{1FF189A7-AA05-59A9-436E-14D0F6C5A729}"/>
              </a:ext>
            </a:extLst>
          </p:cNvPr>
          <p:cNvSpPr txBox="1"/>
          <p:nvPr/>
        </p:nvSpPr>
        <p:spPr>
          <a:xfrm>
            <a:off x="4529778" y="4581835"/>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Suicide Risk Factors</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88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14" name="Rectangle 13">
            <a:extLst>
              <a:ext uri="{FF2B5EF4-FFF2-40B4-BE49-F238E27FC236}">
                <a16:creationId xmlns:a16="http://schemas.microsoft.com/office/drawing/2014/main" id="{E511D1AE-CDA4-1F07-5DD3-DF07DB5B6BF0}"/>
              </a:ext>
            </a:extLst>
          </p:cNvPr>
          <p:cNvSpPr/>
          <p:nvPr/>
        </p:nvSpPr>
        <p:spPr>
          <a:xfrm>
            <a:off x="1445077" y="5933384"/>
            <a:ext cx="6555923" cy="486162"/>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a:extLst>
              <a:ext uri="{FF2B5EF4-FFF2-40B4-BE49-F238E27FC236}">
                <a16:creationId xmlns:a16="http://schemas.microsoft.com/office/drawing/2014/main" id="{CC908B24-C425-8835-19D8-F64F8A27D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819" y="5689380"/>
            <a:ext cx="511257" cy="511257"/>
          </a:xfrm>
          <a:prstGeom prst="rect">
            <a:avLst/>
          </a:prstGeom>
          <a:effectLst>
            <a:outerShdw dist="25400" dir="2700000" algn="tl" rotWithShape="0">
              <a:prstClr val="black">
                <a:alpha val="15000"/>
              </a:prstClr>
            </a:outerShdw>
          </a:effectLst>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Rectangle 1">
            <a:extLst>
              <a:ext uri="{FF2B5EF4-FFF2-40B4-BE49-F238E27FC236}">
                <a16:creationId xmlns:a16="http://schemas.microsoft.com/office/drawing/2014/main" id="{40EADA74-3B45-3BC4-C84E-CC47788959A8}"/>
              </a:ext>
            </a:extLst>
          </p:cNvPr>
          <p:cNvSpPr/>
          <p:nvPr/>
        </p:nvSpPr>
        <p:spPr>
          <a:xfrm>
            <a:off x="610723" y="1612306"/>
            <a:ext cx="4139460" cy="318116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B751EB0B-E5F4-B145-D9A5-F6D26FC9BDE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1378FAAE-C2AC-34E6-F62D-CF67DEAE4592}"/>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6" name="TextBox 5">
            <a:extLst>
              <a:ext uri="{FF2B5EF4-FFF2-40B4-BE49-F238E27FC236}">
                <a16:creationId xmlns:a16="http://schemas.microsoft.com/office/drawing/2014/main" id="{FDE3397E-EF06-1D56-F450-ED3073D3B753}"/>
              </a:ext>
            </a:extLst>
          </p:cNvPr>
          <p:cNvSpPr txBox="1"/>
          <p:nvPr/>
        </p:nvSpPr>
        <p:spPr>
          <a:xfrm>
            <a:off x="661324" y="1767963"/>
            <a:ext cx="4259333"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and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7" name="Rectangle 6">
            <a:extLst>
              <a:ext uri="{FF2B5EF4-FFF2-40B4-BE49-F238E27FC236}">
                <a16:creationId xmlns:a16="http://schemas.microsoft.com/office/drawing/2014/main" id="{1E485C2F-143E-489A-5984-7140CC1E0811}"/>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4FC9CB73-3AFC-32B9-8CEB-6FE95C40D5FF}"/>
              </a:ext>
            </a:extLst>
          </p:cNvPr>
          <p:cNvSpPr/>
          <p:nvPr/>
        </p:nvSpPr>
        <p:spPr>
          <a:xfrm>
            <a:off x="5287526" y="1563780"/>
            <a:ext cx="3449272" cy="425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90A7FC-582E-8470-6862-BC6963E8E845}"/>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1ED5E11C-8B87-88FF-BC46-AB27FDB45A60}"/>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4B40C0D6-6FBD-1538-94BE-506024F6A554}"/>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12" name="TextBox 11">
            <a:extLst>
              <a:ext uri="{FF2B5EF4-FFF2-40B4-BE49-F238E27FC236}">
                <a16:creationId xmlns:a16="http://schemas.microsoft.com/office/drawing/2014/main" id="{B9513CAF-2935-10F8-4806-EC32C136AD0A}"/>
              </a:ext>
            </a:extLst>
          </p:cNvPr>
          <p:cNvSpPr txBox="1"/>
          <p:nvPr/>
        </p:nvSpPr>
        <p:spPr>
          <a:xfrm>
            <a:off x="5468920" y="1756774"/>
            <a:ext cx="3152409" cy="4108817"/>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a:t>
            </a:r>
            <a:r>
              <a:rPr lang="en-US" sz="1200" dirty="0">
                <a:solidFill>
                  <a:prstClr val="black"/>
                </a:solidFill>
                <a:hlinkClick r:id="rId8"/>
              </a:rPr>
              <a:t>militaryonesource.mil/</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a:t>
            </a:r>
            <a:r>
              <a:rPr lang="en-US" sz="1200" dirty="0">
                <a:solidFill>
                  <a:prstClr val="black"/>
                </a:solidFill>
                <a:hlinkClick r:id="rId9"/>
              </a:rPr>
              <a:t>pdhealth.mil/resources</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a:t>
            </a:r>
            <a:r>
              <a:rPr lang="en-US" sz="1200" dirty="0">
                <a:solidFill>
                  <a:prstClr val="black"/>
                </a:solidFill>
                <a:hlinkClick r:id="rId10"/>
              </a:rPr>
              <a:t>realwarriors.net</a:t>
            </a:r>
            <a:r>
              <a:rPr lang="en-US" sz="1200" dirty="0">
                <a:solidFill>
                  <a:prstClr val="black"/>
                </a:solidFill>
              </a:rPr>
              <a: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hlinkClick r:id="rId11"/>
              </a:rPr>
              <a:t>crg.amedd.army.mil</a:t>
            </a:r>
            <a:r>
              <a:rPr lang="en-US" sz="1200" dirty="0">
                <a:solidFill>
                  <a:prstClr val="black"/>
                </a:solidFill>
              </a:rPr>
              <a:t>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a:t>
            </a:r>
            <a:r>
              <a:rPr lang="en-US" sz="1200" dirty="0">
                <a:solidFill>
                  <a:prstClr val="black"/>
                </a:solidFill>
                <a:hlinkClick r:id="rId12"/>
              </a:rPr>
              <a:t>https://www.211.org</a:t>
            </a:r>
            <a:endParaRPr lang="en-US" sz="1200" dirty="0">
              <a:solidFill>
                <a:prstClr val="black"/>
              </a:solidFill>
            </a:endParaRP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13" name="TextBox 12">
            <a:extLst>
              <a:ext uri="{FF2B5EF4-FFF2-40B4-BE49-F238E27FC236}">
                <a16:creationId xmlns:a16="http://schemas.microsoft.com/office/drawing/2014/main" id="{47B64382-BCEF-1786-D7DC-E558031D1DAC}"/>
              </a:ext>
            </a:extLst>
          </p:cNvPr>
          <p:cNvSpPr txBox="1"/>
          <p:nvPr/>
        </p:nvSpPr>
        <p:spPr>
          <a:xfrm>
            <a:off x="653722" y="6005842"/>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sp>
        <p:nvSpPr>
          <p:cNvPr id="26" name="Rectangle 25">
            <a:extLst>
              <a:ext uri="{FF2B5EF4-FFF2-40B4-BE49-F238E27FC236}">
                <a16:creationId xmlns:a16="http://schemas.microsoft.com/office/drawing/2014/main" id="{87FC067E-4CA1-4630-BD0D-5CECEB200BAA}"/>
              </a:ext>
            </a:extLst>
          </p:cNvPr>
          <p:cNvSpPr/>
          <p:nvPr/>
        </p:nvSpPr>
        <p:spPr>
          <a:xfrm>
            <a:off x="613925" y="5240866"/>
            <a:ext cx="3142575" cy="4699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8EF35D0-D153-48D4-99BB-511E0F364B8C}"/>
              </a:ext>
            </a:extLst>
          </p:cNvPr>
          <p:cNvSpPr/>
          <p:nvPr/>
        </p:nvSpPr>
        <p:spPr>
          <a:xfrm>
            <a:off x="588992" y="5096245"/>
            <a:ext cx="1970731"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CA9A8C6-8A1F-4FC9-93A7-2B3BF684594F}"/>
              </a:ext>
            </a:extLst>
          </p:cNvPr>
          <p:cNvSpPr/>
          <p:nvPr/>
        </p:nvSpPr>
        <p:spPr>
          <a:xfrm>
            <a:off x="278341" y="5096245"/>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TextBox 37">
            <a:extLst>
              <a:ext uri="{FF2B5EF4-FFF2-40B4-BE49-F238E27FC236}">
                <a16:creationId xmlns:a16="http://schemas.microsoft.com/office/drawing/2014/main" id="{234952AB-7460-4069-AEE3-73C6FA1D6D15}"/>
              </a:ext>
            </a:extLst>
          </p:cNvPr>
          <p:cNvSpPr txBox="1"/>
          <p:nvPr/>
        </p:nvSpPr>
        <p:spPr>
          <a:xfrm>
            <a:off x="608849" y="5112516"/>
            <a:ext cx="240368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Tactical Environments</a:t>
            </a:r>
          </a:p>
        </p:txBody>
      </p:sp>
      <p:sp>
        <p:nvSpPr>
          <p:cNvPr id="41" name="TextBox 40">
            <a:extLst>
              <a:ext uri="{FF2B5EF4-FFF2-40B4-BE49-F238E27FC236}">
                <a16:creationId xmlns:a16="http://schemas.microsoft.com/office/drawing/2014/main" id="{E4523737-8159-4F0B-90AE-D47949B79F25}"/>
              </a:ext>
            </a:extLst>
          </p:cNvPr>
          <p:cNvSpPr txBox="1"/>
          <p:nvPr/>
        </p:nvSpPr>
        <p:spPr>
          <a:xfrm>
            <a:off x="743097" y="5433860"/>
            <a:ext cx="4144259" cy="276999"/>
          </a:xfrm>
          <a:prstGeom prst="rect">
            <a:avLst/>
          </a:prstGeom>
          <a:noFill/>
        </p:spPr>
        <p:txBody>
          <a:bodyPr wrap="square" rtlCol="0">
            <a:spAutoFit/>
          </a:bodyPr>
          <a:lstStyle/>
          <a:p>
            <a:pPr marL="166416" indent="-166416" defTabSz="887553">
              <a:buFont typeface="Arial" panose="020B0604020202020204" pitchFamily="34" charset="0"/>
              <a:buChar char="•"/>
              <a:defRPr/>
            </a:pPr>
            <a:r>
              <a:rPr lang="en-US" sz="1200" dirty="0">
                <a:solidFill>
                  <a:prstClr val="black"/>
                </a:solidFill>
              </a:rPr>
              <a:t>Battalion Aid Stations </a:t>
            </a:r>
          </a:p>
        </p:txBody>
      </p:sp>
      <p:pic>
        <p:nvPicPr>
          <p:cNvPr id="35" name="Picture 8">
            <a:extLst>
              <a:ext uri="{FF2B5EF4-FFF2-40B4-BE49-F238E27FC236}">
                <a16:creationId xmlns:a16="http://schemas.microsoft.com/office/drawing/2014/main" id="{7A75EB9B-749A-AD4F-591B-7C75DE23A9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A5E941BF-B2BF-59AB-8002-F737B074DB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271DD5CA-E8B6-00C9-84A6-10B84BE83BCD}"/>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
            <a:extLst>
              <a:ext uri="{FF2B5EF4-FFF2-40B4-BE49-F238E27FC236}">
                <a16:creationId xmlns:a16="http://schemas.microsoft.com/office/drawing/2014/main" id="{5EDBBE82-6983-7DBB-5C04-77EF5F24683F}"/>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Non-Emergency Resources</a:t>
            </a:r>
          </a:p>
        </p:txBody>
      </p:sp>
      <p:grpSp>
        <p:nvGrpSpPr>
          <p:cNvPr id="40" name="Group 39">
            <a:extLst>
              <a:ext uri="{FF2B5EF4-FFF2-40B4-BE49-F238E27FC236}">
                <a16:creationId xmlns:a16="http://schemas.microsoft.com/office/drawing/2014/main" id="{1F3C831E-12AA-50D5-7FBE-FDE840B52E56}"/>
              </a:ext>
            </a:extLst>
          </p:cNvPr>
          <p:cNvGrpSpPr/>
          <p:nvPr/>
        </p:nvGrpSpPr>
        <p:grpSpPr>
          <a:xfrm>
            <a:off x="131198" y="431"/>
            <a:ext cx="9015516" cy="1060759"/>
            <a:chOff x="131197" y="430"/>
            <a:chExt cx="9015516" cy="1060759"/>
          </a:xfrm>
        </p:grpSpPr>
        <p:pic>
          <p:nvPicPr>
            <p:cNvPr id="42" name="Picture 41" descr="Logo&#10;&#10;Description automatically generated">
              <a:extLst>
                <a:ext uri="{FF2B5EF4-FFF2-40B4-BE49-F238E27FC236}">
                  <a16:creationId xmlns:a16="http://schemas.microsoft.com/office/drawing/2014/main" id="{E056EFEA-F1C6-6CA8-132C-267136B5441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3" name="Picture 42" descr="Logo&#10;&#10;Description automatically generated">
              <a:extLst>
                <a:ext uri="{FF2B5EF4-FFF2-40B4-BE49-F238E27FC236}">
                  <a16:creationId xmlns:a16="http://schemas.microsoft.com/office/drawing/2014/main" id="{95F31B46-E989-FA13-2F7F-02C0F1A96A5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4" name="Picture 8">
            <a:extLst>
              <a:ext uri="{FF2B5EF4-FFF2-40B4-BE49-F238E27FC236}">
                <a16:creationId xmlns:a16="http://schemas.microsoft.com/office/drawing/2014/main" id="{2C3BE823-FA0A-97E1-1523-DB56190F1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1AD921B-1215-927F-2FE7-7DE54D031EFB}"/>
              </a:ext>
            </a:extLst>
          </p:cNvPr>
          <p:cNvSpPr/>
          <p:nvPr/>
        </p:nvSpPr>
        <p:spPr>
          <a:xfrm>
            <a:off x="605612" y="1720708"/>
            <a:ext cx="4191222" cy="4018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D27106F-407F-E3D4-E0CE-8A5DE7828158}"/>
              </a:ext>
            </a:extLst>
          </p:cNvPr>
          <p:cNvSpPr txBox="1"/>
          <p:nvPr/>
        </p:nvSpPr>
        <p:spPr>
          <a:xfrm>
            <a:off x="692128" y="1778385"/>
            <a:ext cx="394128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Arial"/>
              </a:rPr>
              <a:t>Who is your go to person? </a:t>
            </a:r>
          </a:p>
          <a:p>
            <a:pPr marL="285750" indent="-285750">
              <a:buFont typeface="Arial"/>
              <a:buChar char="•"/>
            </a:pPr>
            <a:r>
              <a:rPr lang="en-US" sz="1600" dirty="0">
                <a:cs typeface="Arial"/>
              </a:rPr>
              <a:t>Friends and family</a:t>
            </a:r>
          </a:p>
          <a:p>
            <a:pPr marL="285750" indent="-285750">
              <a:buFont typeface="Arial"/>
              <a:buChar char="•"/>
            </a:pPr>
            <a:r>
              <a:rPr lang="en-US" sz="1600" dirty="0">
                <a:cs typeface="Arial"/>
              </a:rPr>
              <a:t>Unit Chaplain</a:t>
            </a:r>
          </a:p>
          <a:p>
            <a:pPr marL="285750" indent="-285750">
              <a:buFont typeface="Arial"/>
              <a:buChar char="•"/>
            </a:pPr>
            <a:r>
              <a:rPr lang="en-US" sz="1600" dirty="0">
                <a:cs typeface="Arial"/>
              </a:rPr>
              <a:t>Line leader</a:t>
            </a:r>
          </a:p>
          <a:p>
            <a:pPr marL="285750" indent="-285750">
              <a:buFont typeface="Arial"/>
              <a:buChar char="•"/>
            </a:pPr>
            <a:r>
              <a:rPr lang="en-US" sz="1600">
                <a:cs typeface="Arial"/>
              </a:rPr>
              <a:t>BDE BHO</a:t>
            </a:r>
            <a:endParaRPr lang="en-US" sz="1600" dirty="0">
              <a:cs typeface="Arial"/>
            </a:endParaRPr>
          </a:p>
          <a:p>
            <a:pPr marL="285750" indent="-285750">
              <a:buFont typeface="Arial"/>
              <a:buChar char="•"/>
            </a:pPr>
            <a:r>
              <a:rPr lang="en-US" sz="1600" dirty="0">
                <a:cs typeface="Arial"/>
              </a:rPr>
              <a:t>J9 Resiliency Directorate</a:t>
            </a:r>
          </a:p>
          <a:p>
            <a:pPr marL="285750" indent="-285750">
              <a:buFont typeface="Arial"/>
              <a:buChar char="•"/>
            </a:pPr>
            <a:r>
              <a:rPr lang="en-US" sz="1600" dirty="0">
                <a:cs typeface="Arial"/>
              </a:rPr>
              <a:t>Military Family Life Consultant </a:t>
            </a:r>
          </a:p>
          <a:p>
            <a:pPr marL="742950" lvl="1" indent="-285750">
              <a:buFont typeface="Courier New"/>
              <a:buChar char="o"/>
            </a:pPr>
            <a:r>
              <a:rPr lang="en-US" sz="1600" dirty="0">
                <a:cs typeface="Arial"/>
              </a:rPr>
              <a:t>Duncan Shumway, 801-716-9228</a:t>
            </a:r>
          </a:p>
          <a:p>
            <a:pPr marL="285750" indent="-285750">
              <a:buFont typeface="Arial"/>
              <a:buChar char="•"/>
            </a:pPr>
            <a:r>
              <a:rPr lang="en-US" sz="1600" dirty="0">
                <a:cs typeface="Arial"/>
              </a:rPr>
              <a:t>Soldier and Family Readiness</a:t>
            </a:r>
          </a:p>
          <a:p>
            <a:pPr marL="742950" lvl="1" indent="-285750">
              <a:buFont typeface="Courier New"/>
              <a:buChar char="o"/>
            </a:pPr>
            <a:r>
              <a:rPr lang="en-US" sz="1600" dirty="0">
                <a:cs typeface="Arial"/>
              </a:rPr>
              <a:t>Ashley Warren, 801-432-4522</a:t>
            </a:r>
          </a:p>
          <a:p>
            <a:pPr marL="285750" indent="-285750">
              <a:buFont typeface="Arial"/>
              <a:buChar char="•"/>
            </a:pPr>
            <a:r>
              <a:rPr lang="en-US" sz="1600" dirty="0">
                <a:cs typeface="Arial"/>
              </a:rPr>
              <a:t>988</a:t>
            </a:r>
          </a:p>
        </p:txBody>
      </p:sp>
      <p:pic>
        <p:nvPicPr>
          <p:cNvPr id="19" name="Picture 18">
            <a:extLst>
              <a:ext uri="{FF2B5EF4-FFF2-40B4-BE49-F238E27FC236}">
                <a16:creationId xmlns:a16="http://schemas.microsoft.com/office/drawing/2014/main" id="{F8B6A352-8C76-46BB-2827-A14F6B92FC36}"/>
              </a:ext>
            </a:extLst>
          </p:cNvPr>
          <p:cNvPicPr>
            <a:picLocks noChangeAspect="1"/>
          </p:cNvPicPr>
          <p:nvPr/>
        </p:nvPicPr>
        <p:blipFill>
          <a:blip r:embed="rId15"/>
          <a:stretch>
            <a:fillRect/>
          </a:stretch>
        </p:blipFill>
        <p:spPr>
          <a:xfrm>
            <a:off x="3169488" y="4265686"/>
            <a:ext cx="1174023" cy="1176741"/>
          </a:xfrm>
          <a:prstGeom prst="rect">
            <a:avLst/>
          </a:prstGeom>
        </p:spPr>
      </p:pic>
    </p:spTree>
    <p:extLst>
      <p:ext uri="{BB962C8B-B14F-4D97-AF65-F5344CB8AC3E}">
        <p14:creationId xmlns:p14="http://schemas.microsoft.com/office/powerpoint/2010/main" val="271476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BF20F5-E176-4F40-B4BB-D8931849A102}"/>
              </a:ext>
            </a:extLst>
          </p:cNvPr>
          <p:cNvSpPr/>
          <p:nvPr/>
        </p:nvSpPr>
        <p:spPr>
          <a:xfrm>
            <a:off x="3269087" y="4296889"/>
            <a:ext cx="5201813" cy="720335"/>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7685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 name="Rectangle 2"/>
          <p:cNvSpPr/>
          <p:nvPr/>
        </p:nvSpPr>
        <p:spPr>
          <a:xfrm>
            <a:off x="3364227" y="4339087"/>
            <a:ext cx="5201959"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the Soldier mitigate the risk?</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6529" y="4050963"/>
            <a:ext cx="511257" cy="511257"/>
          </a:xfrm>
          <a:prstGeom prst="rect">
            <a:avLst/>
          </a:prstGeom>
          <a:effectLst>
            <a:outerShdw dist="25400" dir="2700000" algn="tl" rotWithShape="0">
              <a:prstClr val="black">
                <a:alpha val="15000"/>
              </a:prstClr>
            </a:outerShdw>
          </a:effectLst>
        </p:spPr>
      </p:pic>
      <p:sp>
        <p:nvSpPr>
          <p:cNvPr id="39" name="Rectangle 38">
            <a:extLst>
              <a:ext uri="{FF2B5EF4-FFF2-40B4-BE49-F238E27FC236}">
                <a16:creationId xmlns:a16="http://schemas.microsoft.com/office/drawing/2014/main" id="{461E65C3-6073-6A6B-A651-28211D6F9442}"/>
              </a:ext>
            </a:extLst>
          </p:cNvPr>
          <p:cNvSpPr/>
          <p:nvPr/>
        </p:nvSpPr>
        <p:spPr>
          <a:xfrm rot="16200000">
            <a:off x="229462" y="5692078"/>
            <a:ext cx="980663" cy="361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0" name="Picture 39">
            <a:extLst>
              <a:ext uri="{FF2B5EF4-FFF2-40B4-BE49-F238E27FC236}">
                <a16:creationId xmlns:a16="http://schemas.microsoft.com/office/drawing/2014/main" id="{841710DA-48CA-190C-B139-7CD063578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560" y="957674"/>
            <a:ext cx="7071823" cy="3052624"/>
          </a:xfrm>
          <a:prstGeom prst="rect">
            <a:avLst/>
          </a:prstGeom>
        </p:spPr>
      </p:pic>
      <p:sp>
        <p:nvSpPr>
          <p:cNvPr id="41" name="TextBox 40">
            <a:extLst>
              <a:ext uri="{FF2B5EF4-FFF2-40B4-BE49-F238E27FC236}">
                <a16:creationId xmlns:a16="http://schemas.microsoft.com/office/drawing/2014/main" id="{91658B95-275C-AA1B-7C7F-2669413BC6A6}"/>
              </a:ext>
            </a:extLst>
          </p:cNvPr>
          <p:cNvSpPr txBox="1"/>
          <p:nvPr/>
        </p:nvSpPr>
        <p:spPr>
          <a:xfrm>
            <a:off x="1243208" y="3063017"/>
            <a:ext cx="1793733"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42" name="TextBox 41">
            <a:extLst>
              <a:ext uri="{FF2B5EF4-FFF2-40B4-BE49-F238E27FC236}">
                <a16:creationId xmlns:a16="http://schemas.microsoft.com/office/drawing/2014/main" id="{D141F4D4-3D1A-5625-23DA-539F12850A00}"/>
              </a:ext>
            </a:extLst>
          </p:cNvPr>
          <p:cNvSpPr txBox="1"/>
          <p:nvPr/>
        </p:nvSpPr>
        <p:spPr>
          <a:xfrm>
            <a:off x="3546071" y="3072632"/>
            <a:ext cx="1828800"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43" name="TextBox 42">
            <a:extLst>
              <a:ext uri="{FF2B5EF4-FFF2-40B4-BE49-F238E27FC236}">
                <a16:creationId xmlns:a16="http://schemas.microsoft.com/office/drawing/2014/main" id="{D1F80151-C9CB-BF56-5D57-25E52C7E4153}"/>
              </a:ext>
            </a:extLst>
          </p:cNvPr>
          <p:cNvSpPr txBox="1"/>
          <p:nvPr/>
        </p:nvSpPr>
        <p:spPr>
          <a:xfrm>
            <a:off x="5899291" y="3072633"/>
            <a:ext cx="1732481"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pic>
        <p:nvPicPr>
          <p:cNvPr id="44" name="Picture 43">
            <a:extLst>
              <a:ext uri="{FF2B5EF4-FFF2-40B4-BE49-F238E27FC236}">
                <a16:creationId xmlns:a16="http://schemas.microsoft.com/office/drawing/2014/main" id="{169799E6-B461-5169-2449-302A6016E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45" name="Picture 44">
            <a:extLst>
              <a:ext uri="{FF2B5EF4-FFF2-40B4-BE49-F238E27FC236}">
                <a16:creationId xmlns:a16="http://schemas.microsoft.com/office/drawing/2014/main" id="{FC12ADEE-FED4-B4DD-7634-17D8F4604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46" name="Picture 45">
            <a:extLst>
              <a:ext uri="{FF2B5EF4-FFF2-40B4-BE49-F238E27FC236}">
                <a16:creationId xmlns:a16="http://schemas.microsoft.com/office/drawing/2014/main" id="{A367EF12-7483-7DF6-8B86-C56837E2EC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cxnSp>
        <p:nvCxnSpPr>
          <p:cNvPr id="48" name="Straight Connector 47">
            <a:extLst>
              <a:ext uri="{FF2B5EF4-FFF2-40B4-BE49-F238E27FC236}">
                <a16:creationId xmlns:a16="http://schemas.microsoft.com/office/drawing/2014/main" id="{3287D084-7508-42AE-6A0D-E6D7AAF770D7}"/>
              </a:ext>
            </a:extLst>
          </p:cNvPr>
          <p:cNvCxnSpPr>
            <a:cxnSpLocks/>
          </p:cNvCxnSpPr>
          <p:nvPr/>
        </p:nvCxnSpPr>
        <p:spPr>
          <a:xfrm>
            <a:off x="3517786" y="3005686"/>
            <a:ext cx="1890251" cy="17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D3096E-2EBD-439F-D5B0-A23338FC7F87}"/>
              </a:ext>
            </a:extLst>
          </p:cNvPr>
          <p:cNvCxnSpPr>
            <a:cxnSpLocks/>
          </p:cNvCxnSpPr>
          <p:nvPr/>
        </p:nvCxnSpPr>
        <p:spPr>
          <a:xfrm>
            <a:off x="5815172" y="3019198"/>
            <a:ext cx="1900720" cy="39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E3FCE16-615E-7A6D-33E7-9906B164E001}"/>
              </a:ext>
            </a:extLst>
          </p:cNvPr>
          <p:cNvSpPr/>
          <p:nvPr/>
        </p:nvSpPr>
        <p:spPr>
          <a:xfrm>
            <a:off x="538926" y="5100334"/>
            <a:ext cx="1904734" cy="384696"/>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TextBox 52">
            <a:extLst>
              <a:ext uri="{FF2B5EF4-FFF2-40B4-BE49-F238E27FC236}">
                <a16:creationId xmlns:a16="http://schemas.microsoft.com/office/drawing/2014/main" id="{DFC58248-A4D8-629F-9C9E-4B0969A23638}"/>
              </a:ext>
            </a:extLst>
          </p:cNvPr>
          <p:cNvSpPr txBox="1"/>
          <p:nvPr/>
        </p:nvSpPr>
        <p:spPr>
          <a:xfrm rot="16200000">
            <a:off x="292238" y="5693445"/>
            <a:ext cx="862918" cy="331373"/>
          </a:xfrm>
          <a:prstGeom prst="rect">
            <a:avLst/>
          </a:prstGeom>
          <a:noFill/>
        </p:spPr>
        <p:txBody>
          <a:bodyPr wrap="square" rtlCol="0">
            <a:spAutoFit/>
          </a:bodyPr>
          <a:lstStyle/>
          <a:p>
            <a:pPr algn="ctr">
              <a:lnSpc>
                <a:spcPts val="2000"/>
              </a:lnSpc>
            </a:pPr>
            <a:r>
              <a:rPr lang="en-US" sz="1600" b="1" dirty="0">
                <a:latin typeface="Arial" panose="020B0604020202020204" pitchFamily="34" charset="0"/>
              </a:rPr>
              <a:t>RISK</a:t>
            </a:r>
          </a:p>
        </p:txBody>
      </p:sp>
      <p:sp>
        <p:nvSpPr>
          <p:cNvPr id="54" name="TextBox 53">
            <a:extLst>
              <a:ext uri="{FF2B5EF4-FFF2-40B4-BE49-F238E27FC236}">
                <a16:creationId xmlns:a16="http://schemas.microsoft.com/office/drawing/2014/main" id="{49E280F5-291B-2C5F-0A32-F349B6984A5E}"/>
              </a:ext>
            </a:extLst>
          </p:cNvPr>
          <p:cNvSpPr txBox="1"/>
          <p:nvPr/>
        </p:nvSpPr>
        <p:spPr>
          <a:xfrm>
            <a:off x="924560" y="5458417"/>
            <a:ext cx="2907654" cy="954107"/>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a:p>
            <a:pPr marL="293688" lvl="1" indent="-293688">
              <a:buFont typeface="Arial" panose="020B0604020202020204" pitchFamily="34" charset="0"/>
              <a:buChar char="•"/>
            </a:pPr>
            <a:r>
              <a:rPr lang="en-US" sz="1400" dirty="0"/>
              <a:t>Anxiety or depression</a:t>
            </a:r>
            <a:endParaRPr lang="en-US" dirty="0"/>
          </a:p>
        </p:txBody>
      </p:sp>
      <p:sp>
        <p:nvSpPr>
          <p:cNvPr id="55" name="TextBox 54">
            <a:extLst>
              <a:ext uri="{FF2B5EF4-FFF2-40B4-BE49-F238E27FC236}">
                <a16:creationId xmlns:a16="http://schemas.microsoft.com/office/drawing/2014/main" id="{748A96AE-34AC-7413-A66D-9CB8D596D272}"/>
              </a:ext>
            </a:extLst>
          </p:cNvPr>
          <p:cNvSpPr txBox="1"/>
          <p:nvPr/>
        </p:nvSpPr>
        <p:spPr>
          <a:xfrm>
            <a:off x="3026670" y="5463258"/>
            <a:ext cx="3086101" cy="954107"/>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pic>
        <p:nvPicPr>
          <p:cNvPr id="56" name="Picture 55" descr="A close up of a triangle&#10;&#10;Description automatically generated">
            <a:extLst>
              <a:ext uri="{FF2B5EF4-FFF2-40B4-BE49-F238E27FC236}">
                <a16:creationId xmlns:a16="http://schemas.microsoft.com/office/drawing/2014/main" id="{23FCE8B1-1294-6E70-94B4-FA0DAAE2EF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125" y="5095493"/>
            <a:ext cx="448858" cy="399615"/>
          </a:xfrm>
          <a:prstGeom prst="rect">
            <a:avLst/>
          </a:prstGeom>
        </p:spPr>
      </p:pic>
      <p:sp>
        <p:nvSpPr>
          <p:cNvPr id="57" name="TextBox 56">
            <a:extLst>
              <a:ext uri="{FF2B5EF4-FFF2-40B4-BE49-F238E27FC236}">
                <a16:creationId xmlns:a16="http://schemas.microsoft.com/office/drawing/2014/main" id="{F19D4E69-171D-3C73-22A6-536DCBD0474F}"/>
              </a:ext>
            </a:extLst>
          </p:cNvPr>
          <p:cNvSpPr txBox="1"/>
          <p:nvPr/>
        </p:nvSpPr>
        <p:spPr>
          <a:xfrm>
            <a:off x="792075" y="5108015"/>
            <a:ext cx="1406839" cy="369332"/>
          </a:xfrm>
          <a:prstGeom prst="rect">
            <a:avLst/>
          </a:prstGeom>
          <a:noFill/>
        </p:spPr>
        <p:txBody>
          <a:bodyPr wrap="square">
            <a:spAutoFit/>
          </a:bodyPr>
          <a:lstStyle/>
          <a:p>
            <a:r>
              <a:rPr lang="en-US" sz="1800" b="1" dirty="0">
                <a:latin typeface="Arial" panose="020B0604020202020204" pitchFamily="34" charset="0"/>
              </a:rPr>
              <a:t>FACTORS</a:t>
            </a:r>
            <a:endParaRPr lang="en-US" dirty="0"/>
          </a:p>
        </p:txBody>
      </p:sp>
      <p:cxnSp>
        <p:nvCxnSpPr>
          <p:cNvPr id="58" name="Straight Connector 57">
            <a:extLst>
              <a:ext uri="{FF2B5EF4-FFF2-40B4-BE49-F238E27FC236}">
                <a16:creationId xmlns:a16="http://schemas.microsoft.com/office/drawing/2014/main" id="{59DD4406-3A00-9F7E-A5B6-A9C1271FA2A2}"/>
              </a:ext>
            </a:extLst>
          </p:cNvPr>
          <p:cNvCxnSpPr>
            <a:cxnSpLocks/>
          </p:cNvCxnSpPr>
          <p:nvPr/>
        </p:nvCxnSpPr>
        <p:spPr>
          <a:xfrm>
            <a:off x="1202076" y="3005686"/>
            <a:ext cx="18759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FED4876-885D-F461-101C-786BF745F76B}"/>
              </a:ext>
            </a:extLst>
          </p:cNvPr>
          <p:cNvSpPr txBox="1"/>
          <p:nvPr/>
        </p:nvSpPr>
        <p:spPr>
          <a:xfrm>
            <a:off x="5629313" y="5495108"/>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Bullying or discrimination</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pic>
        <p:nvPicPr>
          <p:cNvPr id="6" name="Picture 8">
            <a:extLst>
              <a:ext uri="{FF2B5EF4-FFF2-40B4-BE49-F238E27FC236}">
                <a16:creationId xmlns:a16="http://schemas.microsoft.com/office/drawing/2014/main" id="{22A8683A-DC97-6276-C25E-85C087F9CD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38E266C4-AB82-0798-4DE8-61276C8077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7971F0B-EAE1-F7A2-AD62-7AAE7004A8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C0E123D9-F623-EA13-4989-DF6FD240A69E}"/>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Mitigate Risks</a:t>
            </a:r>
          </a:p>
        </p:txBody>
      </p:sp>
      <p:grpSp>
        <p:nvGrpSpPr>
          <p:cNvPr id="10" name="Group 9">
            <a:extLst>
              <a:ext uri="{FF2B5EF4-FFF2-40B4-BE49-F238E27FC236}">
                <a16:creationId xmlns:a16="http://schemas.microsoft.com/office/drawing/2014/main" id="{94F055BB-59D5-40B7-1F9B-C23736F4ECD7}"/>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E260A8F3-7F82-8C0C-7FC1-A1FCFED9E4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D7932FC1-1042-3C51-177A-86C494E20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C616E9B1-9691-DE7D-ABA3-A9B4313A7A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2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62714"/>
            <a:ext cx="9144000" cy="5513690"/>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58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the Soldier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early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51" r="29298" b="7143"/>
          <a:stretch/>
        </p:blipFill>
        <p:spPr>
          <a:xfrm flipH="1">
            <a:off x="7255226" y="2205442"/>
            <a:ext cx="1888774" cy="4404469"/>
          </a:xfrm>
          <a:prstGeom prst="rect">
            <a:avLst/>
          </a:prstGeom>
        </p:spPr>
      </p:pic>
      <p:pic>
        <p:nvPicPr>
          <p:cNvPr id="18" name="Picture 8">
            <a:extLst>
              <a:ext uri="{FF2B5EF4-FFF2-40B4-BE49-F238E27FC236}">
                <a16:creationId xmlns:a16="http://schemas.microsoft.com/office/drawing/2014/main" id="{294674A2-8A94-D03B-FF84-FBDB57D110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6FD6E900-6CBD-3E72-60F3-8348AD193C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A1DA61-CCBD-C6C6-9F54-27EA806CB4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60201CC6-493D-483D-5B25-98FBF6714AF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Identify and Mitigate Risks</a:t>
            </a:r>
          </a:p>
        </p:txBody>
      </p:sp>
      <p:grpSp>
        <p:nvGrpSpPr>
          <p:cNvPr id="22" name="Group 21">
            <a:extLst>
              <a:ext uri="{FF2B5EF4-FFF2-40B4-BE49-F238E27FC236}">
                <a16:creationId xmlns:a16="http://schemas.microsoft.com/office/drawing/2014/main" id="{14DC6820-1E57-C9BD-E7EC-4C89A8F9E320}"/>
              </a:ext>
            </a:extLst>
          </p:cNvPr>
          <p:cNvGrpSpPr/>
          <p:nvPr/>
        </p:nvGrpSpPr>
        <p:grpSpPr>
          <a:xfrm>
            <a:off x="131198" y="431"/>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B2C4E18A-C37D-C749-DAAD-5E57FF0A0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F7E036E2-20B0-9238-7908-8F008FE72F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0AB54B4A-6392-0D55-1DA1-6C2543F95C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81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Slide Number Placeholder 5"/>
          <p:cNvSpPr txBox="1">
            <a:spLocks/>
          </p:cNvSpPr>
          <p:nvPr/>
        </p:nvSpPr>
        <p:spPr>
          <a:xfrm>
            <a:off x="87494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pic>
        <p:nvPicPr>
          <p:cNvPr id="2" name="Picture 8">
            <a:extLst>
              <a:ext uri="{FF2B5EF4-FFF2-40B4-BE49-F238E27FC236}">
                <a16:creationId xmlns:a16="http://schemas.microsoft.com/office/drawing/2014/main" id="{BD25FAC0-82A7-7622-1403-ABBDE65F22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12A277A-9242-68C8-7C72-BE0C51F79C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77F62F-DEDD-EE99-D847-8248F9A7A74F}"/>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F04FF1A-6919-82D1-FA98-00D280ED2EC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Suicide Warning Signs</a:t>
            </a:r>
          </a:p>
        </p:txBody>
      </p:sp>
      <p:grpSp>
        <p:nvGrpSpPr>
          <p:cNvPr id="6" name="Group 5">
            <a:extLst>
              <a:ext uri="{FF2B5EF4-FFF2-40B4-BE49-F238E27FC236}">
                <a16:creationId xmlns:a16="http://schemas.microsoft.com/office/drawing/2014/main" id="{5CC3B34E-5BA9-BEDE-4B26-3366DD0A34F3}"/>
              </a:ext>
            </a:extLst>
          </p:cNvPr>
          <p:cNvGrpSpPr/>
          <p:nvPr/>
        </p:nvGrpSpPr>
        <p:grpSpPr>
          <a:xfrm>
            <a:off x="131198" y="431"/>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929611CA-B13A-7A49-62A9-79B07D6EF0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28A4F896-5D3F-514A-7E73-1A5E400471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9F2753F-8D24-AFE9-BFDB-BDE0C93AC7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1" y="1336641"/>
            <a:ext cx="4597400"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Emergency 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9" y="1578914"/>
            <a:ext cx="4416932"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www.crisischat.org</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45" name="Rectangle 44">
            <a:extLst>
              <a:ext uri="{FF2B5EF4-FFF2-40B4-BE49-F238E27FC236}">
                <a16:creationId xmlns:a16="http://schemas.microsoft.com/office/drawing/2014/main" id="{1535034F-B8EA-99E9-CFEF-506956314581}"/>
              </a:ext>
            </a:extLst>
          </p:cNvPr>
          <p:cNvSpPr/>
          <p:nvPr/>
        </p:nvSpPr>
        <p:spPr>
          <a:xfrm>
            <a:off x="648341" y="1496381"/>
            <a:ext cx="2994811" cy="4701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F824979-D2D9-96B0-7EE0-C9B730CCDB06}"/>
              </a:ext>
            </a:extLst>
          </p:cNvPr>
          <p:cNvSpPr txBox="1"/>
          <p:nvPr/>
        </p:nvSpPr>
        <p:spPr>
          <a:xfrm>
            <a:off x="711354" y="1586127"/>
            <a:ext cx="28550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Arial"/>
              </a:rPr>
              <a:t>Chain of Command</a:t>
            </a:r>
          </a:p>
          <a:p>
            <a:pPr marL="285750" indent="-285750">
              <a:buFont typeface="Arial"/>
              <a:buChar char="•"/>
            </a:pPr>
            <a:r>
              <a:rPr lang="en-US" sz="1200" dirty="0">
                <a:cs typeface="Arial"/>
              </a:rPr>
              <a:t>Chaplain</a:t>
            </a:r>
          </a:p>
          <a:p>
            <a:pPr marL="742950" lvl="1" indent="-285750">
              <a:buFont typeface="Courier New"/>
              <a:buChar char="o"/>
            </a:pPr>
            <a:r>
              <a:rPr lang="en-US" sz="1200" dirty="0">
                <a:cs typeface="Arial"/>
              </a:rPr>
              <a:t>Unit</a:t>
            </a:r>
          </a:p>
          <a:p>
            <a:pPr marL="742950" lvl="1" indent="-285750">
              <a:buFont typeface="Courier New"/>
              <a:buChar char="o"/>
            </a:pPr>
            <a:r>
              <a:rPr lang="en-US" sz="1200" dirty="0">
                <a:cs typeface="Arial"/>
              </a:rPr>
              <a:t>State: 801-716-9036</a:t>
            </a:r>
          </a:p>
          <a:p>
            <a:pPr marL="285750" indent="-285750">
              <a:buFont typeface="Arial"/>
              <a:buChar char="•"/>
            </a:pPr>
            <a:r>
              <a:rPr lang="en-US" sz="1200" dirty="0">
                <a:cs typeface="Arial"/>
              </a:rPr>
              <a:t>911 (also have Social Workers)</a:t>
            </a:r>
          </a:p>
          <a:p>
            <a:pPr marL="285750" indent="-285750">
              <a:buFont typeface="Arial"/>
              <a:buChar char="•"/>
            </a:pPr>
            <a:r>
              <a:rPr lang="en-US" sz="1200" dirty="0" err="1">
                <a:cs typeface="Arial"/>
              </a:rPr>
              <a:t>SafeUT</a:t>
            </a:r>
            <a:endParaRPr lang="en-US" sz="1200" dirty="0">
              <a:cs typeface="Arial"/>
            </a:endParaRPr>
          </a:p>
          <a:p>
            <a:pPr marL="285750" indent="-285750">
              <a:buFont typeface="Arial"/>
              <a:buChar char="•"/>
            </a:pPr>
            <a:r>
              <a:rPr lang="en-US" sz="1200" dirty="0">
                <a:cs typeface="Arial"/>
              </a:rPr>
              <a:t>Huntsman: 801-587-3000</a:t>
            </a:r>
          </a:p>
          <a:p>
            <a:pPr marL="742950" lvl="1" indent="-285750">
              <a:buFont typeface="Courier New"/>
              <a:buChar char="o"/>
            </a:pPr>
            <a:r>
              <a:rPr lang="en-US" sz="1200" dirty="0">
                <a:cs typeface="Arial"/>
              </a:rPr>
              <a:t>(Mobile Crisis Response Team)</a:t>
            </a:r>
          </a:p>
          <a:p>
            <a:pPr marL="285750" indent="-285750">
              <a:buFont typeface="Arial"/>
              <a:buChar char="•"/>
            </a:pPr>
            <a:r>
              <a:rPr lang="en-US" sz="1200" dirty="0">
                <a:cs typeface="Arial"/>
              </a:rPr>
              <a:t>Psychological Health</a:t>
            </a:r>
          </a:p>
          <a:p>
            <a:pPr marL="742950" lvl="1" indent="-285750">
              <a:buFont typeface="Courier New"/>
              <a:buChar char="o"/>
            </a:pPr>
            <a:r>
              <a:rPr lang="en-US" sz="1200" dirty="0">
                <a:cs typeface="Arial"/>
              </a:rPr>
              <a:t>Sarah Larmore: </a:t>
            </a:r>
            <a:br>
              <a:rPr lang="en-US" sz="1200" dirty="0">
                <a:cs typeface="Arial"/>
              </a:rPr>
            </a:br>
            <a:r>
              <a:rPr lang="en-US" sz="1200" dirty="0">
                <a:cs typeface="Arial"/>
              </a:rPr>
              <a:t>801-716-9009</a:t>
            </a:r>
          </a:p>
          <a:p>
            <a:pPr marL="742950" lvl="1" indent="-285750">
              <a:buFont typeface="Courier New"/>
              <a:buChar char="o"/>
            </a:pPr>
            <a:r>
              <a:rPr lang="en-US" sz="1200" dirty="0">
                <a:cs typeface="Arial"/>
              </a:rPr>
              <a:t>Aaron Baxter</a:t>
            </a:r>
            <a:br>
              <a:rPr lang="en-US" sz="1200" dirty="0">
                <a:cs typeface="Arial"/>
              </a:rPr>
            </a:br>
            <a:r>
              <a:rPr lang="en-US" sz="1200" dirty="0">
                <a:cs typeface="Arial"/>
              </a:rPr>
              <a:t>801-716-9068</a:t>
            </a:r>
          </a:p>
          <a:p>
            <a:pPr marL="742950" lvl="1" indent="-285750">
              <a:buFont typeface="Courier New"/>
              <a:buChar char="o"/>
            </a:pPr>
            <a:r>
              <a:rPr lang="en-US" sz="1200" dirty="0">
                <a:cs typeface="Arial"/>
              </a:rPr>
              <a:t>DPH Crisis Line (Business Hours) 801-432-4367</a:t>
            </a:r>
          </a:p>
          <a:p>
            <a:pPr marL="285750" indent="-285750">
              <a:buFont typeface="Arial"/>
              <a:buChar char="•"/>
            </a:pPr>
            <a:r>
              <a:rPr lang="en-US" sz="1200" dirty="0">
                <a:cs typeface="Arial"/>
              </a:rPr>
              <a:t>Sexual Assault Response</a:t>
            </a:r>
          </a:p>
          <a:p>
            <a:pPr marL="742950" lvl="1" indent="-285750">
              <a:buFont typeface="Courier New"/>
              <a:buChar char="o"/>
            </a:pPr>
            <a:r>
              <a:rPr lang="en-US" sz="1200" dirty="0">
                <a:cs typeface="Arial"/>
              </a:rPr>
              <a:t>Andrew </a:t>
            </a:r>
            <a:r>
              <a:rPr lang="en-US" sz="1200" dirty="0" err="1">
                <a:cs typeface="Arial"/>
              </a:rPr>
              <a:t>Kalinen</a:t>
            </a:r>
            <a:r>
              <a:rPr lang="en-US" sz="1200" dirty="0">
                <a:cs typeface="Arial"/>
              </a:rPr>
              <a:t>: </a:t>
            </a:r>
            <a:br>
              <a:rPr lang="en-US" sz="1200" dirty="0">
                <a:cs typeface="Arial"/>
              </a:rPr>
            </a:br>
            <a:r>
              <a:rPr lang="en-US" sz="1200" dirty="0">
                <a:cs typeface="Arial"/>
              </a:rPr>
              <a:t>801-716-9254</a:t>
            </a:r>
          </a:p>
          <a:p>
            <a:pPr marL="285750" indent="-285750">
              <a:buFont typeface="Arial"/>
              <a:buChar char="•"/>
            </a:pPr>
            <a:r>
              <a:rPr lang="en-US" sz="1200" dirty="0">
                <a:cs typeface="Arial"/>
              </a:rPr>
              <a:t>988</a:t>
            </a:r>
          </a:p>
        </p:txBody>
      </p:sp>
    </p:spTree>
    <p:extLst>
      <p:ext uri="{BB962C8B-B14F-4D97-AF65-F5344CB8AC3E}">
        <p14:creationId xmlns:p14="http://schemas.microsoft.com/office/powerpoint/2010/main" val="1054680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003" y="1178732"/>
            <a:ext cx="7071823" cy="3988087"/>
          </a:xfrm>
          <a:prstGeom prst="rect">
            <a:avLst/>
          </a:prstGeom>
        </p:spPr>
      </p:pic>
      <p:sp>
        <p:nvSpPr>
          <p:cNvPr id="45" name="TextBox 44"/>
          <p:cNvSpPr txBox="1"/>
          <p:nvPr/>
        </p:nvSpPr>
        <p:spPr>
          <a:xfrm>
            <a:off x="1323944" y="3315646"/>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46" name="TextBox 45"/>
          <p:cNvSpPr txBox="1"/>
          <p:nvPr/>
        </p:nvSpPr>
        <p:spPr>
          <a:xfrm>
            <a:off x="3575407" y="3311962"/>
            <a:ext cx="1916073"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47" name="TextBox 46"/>
          <p:cNvSpPr txBox="1"/>
          <p:nvPr/>
        </p:nvSpPr>
        <p:spPr>
          <a:xfrm>
            <a:off x="5866545" y="3321342"/>
            <a:ext cx="1953511"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cxnSp>
        <p:nvCxnSpPr>
          <p:cNvPr id="54" name="Straight Connector 53"/>
          <p:cNvCxnSpPr>
            <a:cxnSpLocks/>
          </p:cNvCxnSpPr>
          <p:nvPr/>
        </p:nvCxnSpPr>
        <p:spPr>
          <a:xfrm>
            <a:off x="1323944" y="3262037"/>
            <a:ext cx="179373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3575407" y="3271193"/>
            <a:ext cx="19160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V="1">
            <a:off x="5866544" y="3254362"/>
            <a:ext cx="1953512" cy="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ooter Placeholder 2"/>
          <p:cNvSpPr txBox="1">
            <a:spLocks/>
          </p:cNvSpPr>
          <p:nvPr/>
        </p:nvSpPr>
        <p:spPr>
          <a:xfrm>
            <a:off x="3127951"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pic>
        <p:nvPicPr>
          <p:cNvPr id="5" name="Picture 8">
            <a:extLst>
              <a:ext uri="{FF2B5EF4-FFF2-40B4-BE49-F238E27FC236}">
                <a16:creationId xmlns:a16="http://schemas.microsoft.com/office/drawing/2014/main" id="{EBD28B95-E79F-2D27-111A-28A62F63D9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30206B99-3B76-3FB0-1B81-5E8B7AC0AA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530D224-C7B7-4DA9-BF2E-B892677400CE}"/>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000CA07-03CB-176A-1B3A-5150A43B0962}"/>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Address Warning Signs</a:t>
            </a:r>
          </a:p>
        </p:txBody>
      </p:sp>
      <p:grpSp>
        <p:nvGrpSpPr>
          <p:cNvPr id="9" name="Group 8">
            <a:extLst>
              <a:ext uri="{FF2B5EF4-FFF2-40B4-BE49-F238E27FC236}">
                <a16:creationId xmlns:a16="http://schemas.microsoft.com/office/drawing/2014/main" id="{4BCF9172-5DDB-58E4-5337-57EB75D772D4}"/>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5C0548B4-AC68-240F-B99C-4680D56E6F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6E94F06C-6874-7ECC-A7BB-7C927A731F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546A58E8-6472-818B-FAE9-2FA9D27253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8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920"/>
            <a:ext cx="9142128" cy="5714313"/>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4" name="Rectangle 3"/>
          <p:cNvSpPr/>
          <p:nvPr/>
        </p:nvSpPr>
        <p:spPr>
          <a:xfrm>
            <a:off x="1570995" y="2591898"/>
            <a:ext cx="3582955" cy="2462213"/>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What are the </a:t>
            </a:r>
            <a:r>
              <a:rPr lang="en-US" b="1" dirty="0">
                <a:solidFill>
                  <a:schemeClr val="bg1"/>
                </a:solidFill>
                <a:latin typeface="Arial" panose="020B0604020202020204" pitchFamily="34" charset="0"/>
                <a:cs typeface="Arial" panose="020B0604020202020204" pitchFamily="34" charset="0"/>
              </a:rPr>
              <a:t>warning signs </a:t>
            </a:r>
            <a:r>
              <a:rPr lang="en-US" dirty="0">
                <a:solidFill>
                  <a:schemeClr val="bg1"/>
                </a:solidFill>
                <a:latin typeface="Arial" panose="020B0604020202020204" pitchFamily="34" charset="0"/>
                <a:cs typeface="Arial" panose="020B0604020202020204" pitchFamily="34" charset="0"/>
              </a:rPr>
              <a:t>that can indicate a person might be contemplating suicide and require you to take immediate action?</a:t>
            </a:r>
          </a:p>
          <a:p>
            <a:pPr lvl="0"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How could you use the steps of ACE during a crisis situation?</a:t>
            </a: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DC752C2E-55F8-E0C2-BE4D-A66BC0AA4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A0A1C22-2750-183C-734B-FB298D1593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78D37D-90BF-7FF2-7954-7774191A0F99}"/>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C2880B0-3C54-0A42-6D9E-39D37BA29BF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Warning Signs</a:t>
            </a:r>
          </a:p>
        </p:txBody>
      </p:sp>
      <p:grpSp>
        <p:nvGrpSpPr>
          <p:cNvPr id="13" name="Group 12">
            <a:extLst>
              <a:ext uri="{FF2B5EF4-FFF2-40B4-BE49-F238E27FC236}">
                <a16:creationId xmlns:a16="http://schemas.microsoft.com/office/drawing/2014/main" id="{1F16A589-4E09-86F5-EC44-33E5849D06FC}"/>
              </a:ext>
            </a:extLst>
          </p:cNvPr>
          <p:cNvGrpSpPr/>
          <p:nvPr/>
        </p:nvGrpSpPr>
        <p:grpSpPr>
          <a:xfrm>
            <a:off x="131198" y="431"/>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A1169E45-93CF-DE49-4435-6906BBDB1D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1A813F82-B12E-915F-1534-2F3E2BB17E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FAE95E33-33B8-7B21-5313-3D5BF0FEE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Qr code&#10;&#10;Description automatically generated with medium confidence">
            <a:extLst>
              <a:ext uri="{FF2B5EF4-FFF2-40B4-BE49-F238E27FC236}">
                <a16:creationId xmlns:a16="http://schemas.microsoft.com/office/drawing/2014/main" id="{C764A28B-DBC8-093F-BE36-F796A3B20ED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634448">
            <a:off x="5287624" y="1456517"/>
            <a:ext cx="2942619" cy="4125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1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266772"/>
            <a:ext cx="9143996" cy="5212078"/>
          </a:xfrm>
          <a:prstGeom prst="rect">
            <a:avLst/>
          </a:prstGeom>
        </p:spPr>
      </p:pic>
      <p:sp>
        <p:nvSpPr>
          <p:cNvPr id="28" name="Content Placeholder 2"/>
          <p:cNvSpPr>
            <a:spLocks noGrp="1"/>
          </p:cNvSpPr>
          <p:nvPr>
            <p:ph idx="1"/>
          </p:nvPr>
        </p:nvSpPr>
        <p:spPr>
          <a:xfrm>
            <a:off x="5118100" y="1725224"/>
            <a:ext cx="2760980" cy="386600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ACE to bolster protective factors, mitigate risk, and support a Soldier in a crisis.</a:t>
            </a:r>
          </a:p>
          <a:p>
            <a:pPr>
              <a:spcBef>
                <a:spcPts val="1200"/>
              </a:spcBef>
              <a:spcAft>
                <a:spcPts val="600"/>
              </a:spcAft>
            </a:pPr>
            <a:r>
              <a:rPr lang="en-US" sz="1800" dirty="0">
                <a:solidFill>
                  <a:schemeClr val="bg1"/>
                </a:solidFill>
                <a:latin typeface="+mj-lt"/>
                <a:ea typeface="Cambria" panose="02040503050406030204" pitchFamily="18" charset="0"/>
              </a:rPr>
              <a:t>You cannot stand by and assume a person will reach out in a time of struggle or despair. A key takeaway from this training is to take initiative!</a:t>
            </a:r>
            <a:endParaRPr lang="en-US" sz="1800" b="0" i="0" baseline="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8">
            <a:extLst>
              <a:ext uri="{FF2B5EF4-FFF2-40B4-BE49-F238E27FC236}">
                <a16:creationId xmlns:a16="http://schemas.microsoft.com/office/drawing/2014/main" id="{100C7EEF-113D-1284-6AF3-A798E4B10D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5D2706B-D792-0027-362E-63C767F19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6B524C-73DB-CA32-2A45-2229DEC2ADE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F0A9B75E-3C8E-9A7A-9936-92CD6628796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You are Equipped to Take Action!</a:t>
            </a:r>
          </a:p>
        </p:txBody>
      </p:sp>
      <p:grpSp>
        <p:nvGrpSpPr>
          <p:cNvPr id="10" name="Group 9">
            <a:extLst>
              <a:ext uri="{FF2B5EF4-FFF2-40B4-BE49-F238E27FC236}">
                <a16:creationId xmlns:a16="http://schemas.microsoft.com/office/drawing/2014/main" id="{4B384965-67C9-4617-5547-BDB1291772DA}"/>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819BCB82-DC05-E32F-3CBE-BB055F806B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542A58DC-6D30-61A2-CC14-4F36E2C7E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03BBE76A-A708-90DE-81A1-94D6C77AAD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5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Lethal Means Safety</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pic>
        <p:nvPicPr>
          <p:cNvPr id="26" name="Picture 25" descr="A silhouette of a person holding an object&#10;&#10;Description automatically generated">
            <a:extLst>
              <a:ext uri="{FF2B5EF4-FFF2-40B4-BE49-F238E27FC236}">
                <a16:creationId xmlns:a16="http://schemas.microsoft.com/office/drawing/2014/main" id="{EE509DFE-E8EC-1AA4-D601-839DCF266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22" y="-19701"/>
            <a:ext cx="9770645" cy="6513763"/>
          </a:xfrm>
          <a:prstGeom prst="rect">
            <a:avLst/>
          </a:prstGeom>
        </p:spPr>
      </p:pic>
      <p:pic>
        <p:nvPicPr>
          <p:cNvPr id="15" name="Picture 14" descr="Logo&#10;&#10;Description automatically generated">
            <a:extLst>
              <a:ext uri="{FF2B5EF4-FFF2-40B4-BE49-F238E27FC236}">
                <a16:creationId xmlns:a16="http://schemas.microsoft.com/office/drawing/2014/main" id="{488992AB-1307-3529-3D4F-B588D82F5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11" y="290604"/>
            <a:ext cx="1325412" cy="1656310"/>
          </a:xfrm>
          <a:prstGeom prst="rect">
            <a:avLst/>
          </a:prstGeom>
        </p:spPr>
      </p:pic>
      <p:pic>
        <p:nvPicPr>
          <p:cNvPr id="16" name="Picture 15" descr="Logo&#10;&#10;Description automatically generated">
            <a:extLst>
              <a:ext uri="{FF2B5EF4-FFF2-40B4-BE49-F238E27FC236}">
                <a16:creationId xmlns:a16="http://schemas.microsoft.com/office/drawing/2014/main" id="{25364FBD-7784-F8AE-2369-F8631595B2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0312" y="134322"/>
            <a:ext cx="1967561" cy="1968873"/>
          </a:xfrm>
          <a:prstGeom prst="rect">
            <a:avLst/>
          </a:prstGeom>
        </p:spPr>
      </p:pic>
    </p:spTree>
    <p:extLst>
      <p:ext uri="{BB962C8B-B14F-4D97-AF65-F5344CB8AC3E}">
        <p14:creationId xmlns:p14="http://schemas.microsoft.com/office/powerpoint/2010/main" val="3223990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Impact of Suicide</a:t>
            </a:r>
          </a:p>
        </p:txBody>
      </p:sp>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1197" y="430"/>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ED6F0B-ED62-E5DB-E301-181280307949}"/>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32239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tx1">
                    <a:lumMod val="75000"/>
                    <a:lumOff val="25000"/>
                  </a:schemeClr>
                </a:solidFill>
              </a:rPr>
              <a:t>Concrete Experience: The Story of Drew Robinson</a:t>
            </a:r>
            <a:endParaRPr lang="en-US" sz="2000" cap="none" dirty="0">
              <a:solidFill>
                <a:srgbClr val="404040"/>
              </a:solidFill>
            </a:endParaRP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26835"/>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2649" y="9846"/>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109DD203-3504-F8B1-300A-9E8B8CF216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881"/>
          <a:stretch/>
        </p:blipFill>
        <p:spPr>
          <a:xfrm>
            <a:off x="928943" y="1331729"/>
            <a:ext cx="1569124" cy="2090850"/>
          </a:xfrm>
          <a:prstGeom prst="rect">
            <a:avLst/>
          </a:prstGeom>
        </p:spPr>
      </p:pic>
      <p:sp>
        <p:nvSpPr>
          <p:cNvPr id="16" name="Rectangle 15">
            <a:extLst>
              <a:ext uri="{FF2B5EF4-FFF2-40B4-BE49-F238E27FC236}">
                <a16:creationId xmlns:a16="http://schemas.microsoft.com/office/drawing/2014/main" id="{4ED91E00-0197-6A01-D393-784C69F163C7}"/>
              </a:ext>
            </a:extLst>
          </p:cNvPr>
          <p:cNvSpPr/>
          <p:nvPr/>
        </p:nvSpPr>
        <p:spPr>
          <a:xfrm>
            <a:off x="1713504" y="5329768"/>
            <a:ext cx="6434760" cy="82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defRPr/>
            </a:pPr>
            <a:r>
              <a:rPr lang="en-US" sz="18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 If he was one of your friends, what would you do?</a:t>
            </a:r>
          </a:p>
        </p:txBody>
      </p:sp>
      <p:pic>
        <p:nvPicPr>
          <p:cNvPr id="17" name="Picture 16">
            <a:extLst>
              <a:ext uri="{FF2B5EF4-FFF2-40B4-BE49-F238E27FC236}">
                <a16:creationId xmlns:a16="http://schemas.microsoft.com/office/drawing/2014/main" id="{95C0B46F-322C-9794-6F0F-9AD4762952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7205" y="5093553"/>
            <a:ext cx="512597" cy="512597"/>
          </a:xfrm>
          <a:prstGeom prst="rect">
            <a:avLst/>
          </a:prstGeom>
        </p:spPr>
      </p:pic>
      <p:sp>
        <p:nvSpPr>
          <p:cNvPr id="18" name="TextBox 17">
            <a:extLst>
              <a:ext uri="{FF2B5EF4-FFF2-40B4-BE49-F238E27FC236}">
                <a16:creationId xmlns:a16="http://schemas.microsoft.com/office/drawing/2014/main" id="{9C18A207-BDB7-CD46-736A-919B6213FEC2}"/>
              </a:ext>
            </a:extLst>
          </p:cNvPr>
          <p:cNvSpPr txBox="1"/>
          <p:nvPr/>
        </p:nvSpPr>
        <p:spPr>
          <a:xfrm>
            <a:off x="2580090" y="1218055"/>
            <a:ext cx="6226534" cy="2604752"/>
          </a:xfrm>
          <a:prstGeom prst="rect">
            <a:avLst/>
          </a:prstGeom>
          <a:noFill/>
        </p:spPr>
        <p:txBody>
          <a:bodyPr wrap="square" rtlCol="0">
            <a:spAutoFit/>
          </a:bodyPr>
          <a:lstStyle/>
          <a:p>
            <a:pPr defTabSz="685800">
              <a:lnSpc>
                <a:spcPts val="2200"/>
              </a:lnSpc>
              <a:spcBef>
                <a:spcPts val="600"/>
              </a:spcBef>
            </a:pPr>
            <a:r>
              <a:rPr lang="en-US" sz="1500" dirty="0">
                <a:solidFill>
                  <a:srgbClr val="000000"/>
                </a:solidFill>
                <a:latin typeface="Arial"/>
              </a:rPr>
              <a:t>Drew Robinson was once known for being a Major League Baseball (MLB) player of the Texas Rangers and the St. Louis Cardinals. While having achieved his goal of making it to the big leagues, his experience was anything but easy. He had been demoted to the minor leagues several times, and he had injured his left elbow and required surgery. In August of 2019, the Cardinals released him. Despite his continuation with behavioral health therapy, he felt increasingly frustrated with himself and he was worried he was going to end up in the minor leagues again. Little did anyone know that Drew suffered from </a:t>
            </a:r>
          </a:p>
        </p:txBody>
      </p:sp>
      <p:sp>
        <p:nvSpPr>
          <p:cNvPr id="20" name="TextBox 19">
            <a:extLst>
              <a:ext uri="{FF2B5EF4-FFF2-40B4-BE49-F238E27FC236}">
                <a16:creationId xmlns:a16="http://schemas.microsoft.com/office/drawing/2014/main" id="{621B70F2-B878-5C9F-675E-38C2C4BF70FD}"/>
              </a:ext>
            </a:extLst>
          </p:cNvPr>
          <p:cNvSpPr txBox="1"/>
          <p:nvPr/>
        </p:nvSpPr>
        <p:spPr>
          <a:xfrm>
            <a:off x="865602" y="3744992"/>
            <a:ext cx="8035482" cy="1476238"/>
          </a:xfrm>
          <a:prstGeom prst="rect">
            <a:avLst/>
          </a:prstGeom>
          <a:noFill/>
        </p:spPr>
        <p:txBody>
          <a:bodyPr wrap="square">
            <a:spAutoFit/>
          </a:bodyPr>
          <a:lstStyle/>
          <a:p>
            <a:pPr>
              <a:lnSpc>
                <a:spcPts val="2200"/>
              </a:lnSpc>
              <a:spcBef>
                <a:spcPts val="600"/>
              </a:spcBef>
            </a:pPr>
            <a:r>
              <a:rPr lang="en-US" sz="1500" dirty="0">
                <a:solidFill>
                  <a:srgbClr val="000000"/>
                </a:solidFill>
                <a:latin typeface="Arial"/>
              </a:rPr>
              <a:t>depression and suicidal ideation. Drew felt as though he was not good enough for his fiancée and he called off the wedding. After becoming increasingly isolated by the COVID-19 pandemic, he asked himself, “Who would care if I’m gone?” That evening, on April 16, 2020, Drew sat on his living room couch, drinking whiskey, and shot himself in the right temple. Drew Robinson survived.</a:t>
            </a:r>
            <a:endParaRPr lang="en-US" sz="1500" dirty="0"/>
          </a:p>
        </p:txBody>
      </p:sp>
    </p:spTree>
    <p:extLst>
      <p:ext uri="{BB962C8B-B14F-4D97-AF65-F5344CB8AC3E}">
        <p14:creationId xmlns:p14="http://schemas.microsoft.com/office/powerpoint/2010/main" val="168928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0">
            <a:extLst>
              <a:ext uri="{FF2B5EF4-FFF2-40B4-BE49-F238E27FC236}">
                <a16:creationId xmlns:a16="http://schemas.microsoft.com/office/drawing/2014/main" id="{DB0D3889-1BFA-94A3-DDA6-CB0C9AB9B77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67020" y="1228725"/>
            <a:ext cx="8281397" cy="4714875"/>
          </a:xfrm>
          <a:prstGeom prst="rect">
            <a:avLst/>
          </a:prstGeom>
        </p:spPr>
      </p:pic>
      <p:sp>
        <p:nvSpPr>
          <p:cNvPr id="3" name="TextBox 2">
            <a:extLst>
              <a:ext uri="{FF2B5EF4-FFF2-40B4-BE49-F238E27FC236}">
                <a16:creationId xmlns:a16="http://schemas.microsoft.com/office/drawing/2014/main" id="{2FA3C248-F85B-87D7-9675-8D642A2C058F}"/>
              </a:ext>
            </a:extLst>
          </p:cNvPr>
          <p:cNvSpPr txBox="1"/>
          <p:nvPr/>
        </p:nvSpPr>
        <p:spPr>
          <a:xfrm>
            <a:off x="4911047" y="1739503"/>
            <a:ext cx="2917860" cy="3693319"/>
          </a:xfrm>
          <a:prstGeom prst="rect">
            <a:avLst/>
          </a:prstGeom>
          <a:noFill/>
        </p:spPr>
        <p:txBody>
          <a:bodyPr wrap="square" rtlCol="0">
            <a:spAutoFit/>
          </a:bodyPr>
          <a:lstStyle/>
          <a:p>
            <a:r>
              <a:rPr lang="en-US" dirty="0">
                <a:solidFill>
                  <a:schemeClr val="bg1"/>
                </a:solidFill>
              </a:rPr>
              <a:t>To enhance Soldiers’ understanding of Lethal Means Safety (LMS)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To provide an opportunity for Soldiers to consider and discuss ways to promote LMS for themselves and others</a:t>
            </a:r>
          </a:p>
          <a:p>
            <a:endParaRPr lang="en-US" dirty="0">
              <a:solidFill>
                <a:schemeClr val="bg1"/>
              </a:solidFill>
            </a:endParaRPr>
          </a:p>
          <a:p>
            <a:r>
              <a:rPr lang="en-US" dirty="0">
                <a:solidFill>
                  <a:schemeClr val="bg1"/>
                </a:solidFill>
              </a:rPr>
              <a:t>To help Soldiers prevent suicide in their unit and in their circles of support</a:t>
            </a:r>
          </a:p>
        </p:txBody>
      </p:sp>
    </p:spTree>
    <p:extLst>
      <p:ext uri="{BB962C8B-B14F-4D97-AF65-F5344CB8AC3E}">
        <p14:creationId xmlns:p14="http://schemas.microsoft.com/office/powerpoint/2010/main" val="36179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DA4E9E5-41A8-2685-AF1F-9A55BFF22F94}"/>
              </a:ext>
            </a:extLst>
          </p:cNvPr>
          <p:cNvSpPr/>
          <p:nvPr/>
        </p:nvSpPr>
        <p:spPr>
          <a:xfrm>
            <a:off x="4388910" y="1447946"/>
            <a:ext cx="4257040" cy="180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Lethality, and Influencing Factors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AD0A22F2-6FBD-55E0-DECA-8C933B297D64}"/>
              </a:ext>
            </a:extLst>
          </p:cNvPr>
          <p:cNvSpPr>
            <a:spLocks noGrp="1"/>
          </p:cNvSpPr>
          <p:nvPr>
            <p:ph idx="1"/>
          </p:nvPr>
        </p:nvSpPr>
        <p:spPr>
          <a:xfrm>
            <a:off x="4540918" y="1538420"/>
            <a:ext cx="4132254" cy="1662878"/>
          </a:xfrm>
          <a:ln w="28575">
            <a:noFill/>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p:spPr>
        <p:txBody>
          <a:bodyPr/>
          <a:lstStyle/>
          <a:p>
            <a:r>
              <a:rPr lang="en-US" sz="1800" b="1" u="sng" dirty="0"/>
              <a:t>Lethality</a:t>
            </a:r>
            <a:r>
              <a:rPr lang="en-US" sz="1800" dirty="0"/>
              <a:t>: the capacity to cause death or serious harm or damage</a:t>
            </a:r>
          </a:p>
          <a:p>
            <a:endParaRPr lang="en-US" sz="1800" dirty="0"/>
          </a:p>
          <a:p>
            <a:r>
              <a:rPr lang="en-US" sz="1800" b="1" u="sng" dirty="0"/>
              <a:t>Lethal Means</a:t>
            </a:r>
            <a:r>
              <a:rPr lang="en-US" sz="1800" b="1" dirty="0"/>
              <a:t>: </a:t>
            </a:r>
            <a:r>
              <a:rPr lang="en-US" sz="1800" kern="0" dirty="0">
                <a:solidFill>
                  <a:schemeClr val="tx1"/>
                </a:solidFill>
              </a:rPr>
              <a:t>the methods that can be used in a suicide attempt</a:t>
            </a:r>
          </a:p>
          <a:p>
            <a:endParaRPr lang="en-US" sz="1800" b="1" u="sng" kern="0" dirty="0"/>
          </a:p>
        </p:txBody>
      </p:sp>
      <p:sp>
        <p:nvSpPr>
          <p:cNvPr id="30" name="Rectangle 29">
            <a:extLst>
              <a:ext uri="{FF2B5EF4-FFF2-40B4-BE49-F238E27FC236}">
                <a16:creationId xmlns:a16="http://schemas.microsoft.com/office/drawing/2014/main" id="{7B93B398-9E6C-34BA-77A0-A1F84033A7D2}"/>
              </a:ext>
            </a:extLst>
          </p:cNvPr>
          <p:cNvSpPr/>
          <p:nvPr/>
        </p:nvSpPr>
        <p:spPr>
          <a:xfrm>
            <a:off x="4572000" y="4404365"/>
            <a:ext cx="4132254" cy="1307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600"/>
              </a:spcBef>
              <a:spcAft>
                <a:spcPts val="0"/>
              </a:spcAft>
              <a:buClrTx/>
              <a:buSzTx/>
              <a:tabLst/>
              <a:defRPr/>
            </a:pPr>
            <a:r>
              <a:rPr lang="en-US" sz="1800" dirty="0">
                <a:solidFill>
                  <a:schemeClr val="tx1"/>
                </a:solidFill>
                <a:latin typeface="Arial" panose="020B0604020202020204" pitchFamily="34" charset="0"/>
                <a:cs typeface="Arial" panose="020B0604020202020204" pitchFamily="34" charset="0"/>
              </a:rPr>
              <a:t>Why might the lethality rate be higher for firearms, jumping, or hanging versus drug poisoning or cutting?</a:t>
            </a:r>
          </a:p>
        </p:txBody>
      </p:sp>
      <p:pic>
        <p:nvPicPr>
          <p:cNvPr id="31" name="Picture 30">
            <a:extLst>
              <a:ext uri="{FF2B5EF4-FFF2-40B4-BE49-F238E27FC236}">
                <a16:creationId xmlns:a16="http://schemas.microsoft.com/office/drawing/2014/main" id="{4751BD33-4816-7976-98F4-3FF643018C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7357" y="4147635"/>
            <a:ext cx="512597" cy="512597"/>
          </a:xfrm>
          <a:prstGeom prst="rect">
            <a:avLst/>
          </a:prstGeom>
        </p:spPr>
      </p:pic>
      <p:sp>
        <p:nvSpPr>
          <p:cNvPr id="33" name="Content Placeholder 1">
            <a:extLst>
              <a:ext uri="{FF2B5EF4-FFF2-40B4-BE49-F238E27FC236}">
                <a16:creationId xmlns:a16="http://schemas.microsoft.com/office/drawing/2014/main" id="{FC529FF7-9BA2-43A1-030F-5D1145A91B03}"/>
              </a:ext>
            </a:extLst>
          </p:cNvPr>
          <p:cNvSpPr txBox="1">
            <a:spLocks/>
          </p:cNvSpPr>
          <p:nvPr/>
        </p:nvSpPr>
        <p:spPr bwMode="auto">
          <a:xfrm>
            <a:off x="386830" y="4377963"/>
            <a:ext cx="3664894" cy="1662878"/>
          </a:xfrm>
          <a:prstGeom prst="rect">
            <a:avLst/>
          </a:prstGeom>
          <a:noFill/>
          <a:ln w="28575">
            <a:noFill/>
            <a:miter lim="800000"/>
            <a:headEnd/>
            <a:tailEnd/>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b="1" u="sng" dirty="0"/>
              <a:t>Influencing factors:</a:t>
            </a:r>
          </a:p>
          <a:p>
            <a:pPr marL="285750" indent="-285750" defTabSz="914400">
              <a:buFont typeface="Arial" panose="020B0604020202020204" pitchFamily="34" charset="0"/>
              <a:buChar char="•"/>
            </a:pPr>
            <a:r>
              <a:rPr lang="en-US" sz="1800" dirty="0"/>
              <a:t>Ease of accessibility and use</a:t>
            </a:r>
          </a:p>
          <a:p>
            <a:pPr marL="285750" indent="-285750" defTabSz="914400">
              <a:buFont typeface="Arial" panose="020B0604020202020204" pitchFamily="34" charset="0"/>
              <a:buChar char="•"/>
            </a:pPr>
            <a:r>
              <a:rPr lang="en-US" sz="1800" dirty="0"/>
              <a:t>Acceptability to the attempter</a:t>
            </a:r>
          </a:p>
          <a:p>
            <a:pPr marL="285750" indent="-285750" defTabSz="914400">
              <a:buFont typeface="Arial" panose="020B0604020202020204" pitchFamily="34" charset="0"/>
              <a:buChar char="•"/>
            </a:pPr>
            <a:r>
              <a:rPr lang="en-US" sz="1800" dirty="0"/>
              <a:t>Inherent deadliness</a:t>
            </a:r>
          </a:p>
          <a:p>
            <a:pPr marL="285750" indent="-285750" defTabSz="914400">
              <a:buFont typeface="Arial" panose="020B0604020202020204" pitchFamily="34" charset="0"/>
              <a:buChar char="•"/>
            </a:pPr>
            <a:r>
              <a:rPr lang="en-US" sz="1800" dirty="0"/>
              <a:t>Ability to abort mid-attempt</a:t>
            </a:r>
          </a:p>
        </p:txBody>
      </p:sp>
      <p:pic>
        <p:nvPicPr>
          <p:cNvPr id="5" name="Picture 4" descr="An object and pills with a bridge and a warning sign&#10;&#10;Description automatically generated">
            <a:extLst>
              <a:ext uri="{FF2B5EF4-FFF2-40B4-BE49-F238E27FC236}">
                <a16:creationId xmlns:a16="http://schemas.microsoft.com/office/drawing/2014/main" id="{32F27F9B-3802-AF7C-6223-5E2B77AD09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671" y="1278420"/>
            <a:ext cx="3015351" cy="2909960"/>
          </a:xfrm>
          <a:prstGeom prst="rect">
            <a:avLst/>
          </a:prstGeom>
        </p:spPr>
      </p:pic>
    </p:spTree>
    <p:extLst>
      <p:ext uri="{BB962C8B-B14F-4D97-AF65-F5344CB8AC3E}">
        <p14:creationId xmlns:p14="http://schemas.microsoft.com/office/powerpoint/2010/main" val="2621440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Safety in Action</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1A0036-7B53-5EE1-F3A5-E47073881290}"/>
              </a:ext>
            </a:extLst>
          </p:cNvPr>
          <p:cNvSpPr txBox="1"/>
          <p:nvPr/>
        </p:nvSpPr>
        <p:spPr>
          <a:xfrm>
            <a:off x="1151834" y="1301571"/>
            <a:ext cx="6840332" cy="1200329"/>
          </a:xfrm>
          <a:prstGeom prst="rect">
            <a:avLst/>
          </a:prstGeom>
          <a:noFill/>
        </p:spPr>
        <p:txBody>
          <a:bodyPr wrap="square">
            <a:spAutoFit/>
          </a:bodyPr>
          <a:lstStyle/>
          <a:p>
            <a:pPr>
              <a:spcBef>
                <a:spcPts val="600"/>
              </a:spcBef>
              <a:defRP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goal of lethal means safety </a:t>
            </a:r>
            <a:r>
              <a:rPr lang="en-US" sz="1800" dirty="0">
                <a:latin typeface="Arial" panose="020B0604020202020204" pitchFamily="34" charset="0"/>
                <a:cs typeface="Arial" panose="020B0604020202020204" pitchFamily="34" charset="0"/>
              </a:rPr>
              <a:t>is to put time and distance between a means of suicide and a person at risk for suicide, thus making immediate access to the means more difficult and ultimately lowering the risk of death by suicide.</a:t>
            </a:r>
            <a:endParaRPr lang="en-US" sz="1800" dirty="0"/>
          </a:p>
        </p:txBody>
      </p:sp>
      <p:sp>
        <p:nvSpPr>
          <p:cNvPr id="23" name="TextBox 22">
            <a:extLst>
              <a:ext uri="{FF2B5EF4-FFF2-40B4-BE49-F238E27FC236}">
                <a16:creationId xmlns:a16="http://schemas.microsoft.com/office/drawing/2014/main" id="{D15DDC0C-315F-968B-DBBB-3B2871564AC6}"/>
              </a:ext>
            </a:extLst>
          </p:cNvPr>
          <p:cNvSpPr txBox="1"/>
          <p:nvPr/>
        </p:nvSpPr>
        <p:spPr>
          <a:xfrm>
            <a:off x="4179744" y="3562033"/>
            <a:ext cx="4699000" cy="2523768"/>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pPr>
            <a:r>
              <a:rPr lang="en-US" sz="1800" i="1" dirty="0"/>
              <a:t>lock firearms</a:t>
            </a:r>
          </a:p>
          <a:p>
            <a:pPr marL="285750" indent="-285750">
              <a:spcBef>
                <a:spcPts val="600"/>
              </a:spcBef>
              <a:spcAft>
                <a:spcPts val="600"/>
              </a:spcAft>
              <a:buFont typeface="Arial" panose="020B0604020202020204" pitchFamily="34" charset="0"/>
              <a:buChar char="•"/>
            </a:pPr>
            <a:r>
              <a:rPr lang="en-US" sz="1800" i="1" dirty="0"/>
              <a:t>separate the ammunition from the firearm</a:t>
            </a:r>
          </a:p>
          <a:p>
            <a:pPr marL="285750" lvl="0" indent="-285750">
              <a:spcBef>
                <a:spcPts val="600"/>
              </a:spcBef>
              <a:spcAft>
                <a:spcPts val="600"/>
              </a:spcAft>
              <a:buFont typeface="Arial" panose="020B0604020202020204" pitchFamily="34" charset="0"/>
              <a:buChar char="•"/>
            </a:pPr>
            <a:r>
              <a:rPr lang="en-US" sz="1800" i="1" dirty="0"/>
              <a:t>use gun locks and breach barriers</a:t>
            </a:r>
          </a:p>
          <a:p>
            <a:pPr marL="285750" lvl="0" indent="-285750">
              <a:spcBef>
                <a:spcPts val="600"/>
              </a:spcBef>
              <a:spcAft>
                <a:spcPts val="600"/>
              </a:spcAft>
              <a:buFont typeface="Arial" panose="020B0604020202020204" pitchFamily="34" charset="0"/>
              <a:buChar char="•"/>
            </a:pPr>
            <a:r>
              <a:rPr lang="en-US" sz="1800" i="1" dirty="0"/>
              <a:t>take away firing pins</a:t>
            </a:r>
          </a:p>
          <a:p>
            <a:pPr marL="285750" lvl="0" indent="-285750">
              <a:spcBef>
                <a:spcPts val="600"/>
              </a:spcBef>
              <a:spcAft>
                <a:spcPts val="600"/>
              </a:spcAft>
              <a:buFont typeface="Arial" panose="020B0604020202020204" pitchFamily="34" charset="0"/>
              <a:buChar char="•"/>
            </a:pPr>
            <a:r>
              <a:rPr lang="en-US" sz="1800" i="1" dirty="0"/>
              <a:t>lock pharmaceuticals / medication</a:t>
            </a:r>
          </a:p>
          <a:p>
            <a:pPr marL="285750" lvl="0" indent="-285750">
              <a:spcBef>
                <a:spcPts val="600"/>
              </a:spcBef>
              <a:spcAft>
                <a:spcPts val="600"/>
              </a:spcAft>
              <a:buFont typeface="Arial" panose="020B0604020202020204" pitchFamily="34" charset="0"/>
              <a:buChar char="•"/>
            </a:pPr>
            <a:r>
              <a:rPr lang="en-US" sz="1800" i="1" dirty="0"/>
              <a:t>use tear-resistant bedsheets</a:t>
            </a:r>
          </a:p>
        </p:txBody>
      </p:sp>
      <p:sp>
        <p:nvSpPr>
          <p:cNvPr id="25" name="TextBox 24">
            <a:extLst>
              <a:ext uri="{FF2B5EF4-FFF2-40B4-BE49-F238E27FC236}">
                <a16:creationId xmlns:a16="http://schemas.microsoft.com/office/drawing/2014/main" id="{DB178E5E-E7D5-CF18-832F-BDF266A3887C}"/>
              </a:ext>
            </a:extLst>
          </p:cNvPr>
          <p:cNvSpPr txBox="1"/>
          <p:nvPr/>
        </p:nvSpPr>
        <p:spPr>
          <a:xfrm>
            <a:off x="941790" y="2631191"/>
            <a:ext cx="7673685" cy="461665"/>
          </a:xfrm>
          <a:prstGeom prst="rect">
            <a:avLst/>
          </a:prstGeom>
          <a:noFill/>
        </p:spPr>
        <p:txBody>
          <a:bodyPr wrap="square">
            <a:spAutoFit/>
          </a:bodyPr>
          <a:lstStyle/>
          <a:p>
            <a:pPr lvl="0">
              <a:spcBef>
                <a:spcPts val="600"/>
              </a:spcBef>
              <a:spcAft>
                <a:spcPts val="600"/>
              </a:spcAft>
            </a:pPr>
            <a:r>
              <a:rPr lang="en-US" sz="2400" dirty="0"/>
              <a:t>Practicing lethal means safety to prevent loss of life.</a:t>
            </a:r>
          </a:p>
        </p:txBody>
      </p:sp>
      <p:pic>
        <p:nvPicPr>
          <p:cNvPr id="6" name="Picture 5" descr="A close-up of a road sign&#10;&#10;Description automatically generated">
            <a:extLst>
              <a:ext uri="{FF2B5EF4-FFF2-40B4-BE49-F238E27FC236}">
                <a16:creationId xmlns:a16="http://schemas.microsoft.com/office/drawing/2014/main" id="{6F1479CE-3DFC-A6FB-F8F4-1838DE1886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73" y="3244494"/>
            <a:ext cx="3285915" cy="2980148"/>
          </a:xfrm>
          <a:prstGeom prst="rect">
            <a:avLst/>
          </a:prstGeom>
        </p:spPr>
      </p:pic>
    </p:spTree>
    <p:extLst>
      <p:ext uri="{BB962C8B-B14F-4D97-AF65-F5344CB8AC3E}">
        <p14:creationId xmlns:p14="http://schemas.microsoft.com/office/powerpoint/2010/main" val="873753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Debrief Discussion Questions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C9E651F5-2D7C-6C8E-031D-31A1C4832BC1}"/>
              </a:ext>
            </a:extLst>
          </p:cNvPr>
          <p:cNvGraphicFramePr/>
          <p:nvPr/>
        </p:nvGraphicFramePr>
        <p:xfrm>
          <a:off x="1159523" y="106975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1E9F0F43-21F9-0124-9C5F-03C526C34E1F}"/>
              </a:ext>
            </a:extLst>
          </p:cNvPr>
          <p:cNvSpPr txBox="1"/>
          <p:nvPr/>
        </p:nvSpPr>
        <p:spPr>
          <a:xfrm>
            <a:off x="1584960" y="1681296"/>
            <a:ext cx="447040" cy="769441"/>
          </a:xfrm>
          <a:prstGeom prst="rect">
            <a:avLst/>
          </a:prstGeom>
          <a:noFill/>
        </p:spPr>
        <p:txBody>
          <a:bodyPr wrap="square" rtlCol="0">
            <a:spAutoFit/>
          </a:bodyPr>
          <a:lstStyle/>
          <a:p>
            <a:r>
              <a:rPr lang="en-US" sz="4400" dirty="0">
                <a:solidFill>
                  <a:schemeClr val="bg1"/>
                </a:solidFill>
              </a:rPr>
              <a:t>1</a:t>
            </a:r>
          </a:p>
        </p:txBody>
      </p:sp>
      <p:sp>
        <p:nvSpPr>
          <p:cNvPr id="13" name="TextBox 12">
            <a:extLst>
              <a:ext uri="{FF2B5EF4-FFF2-40B4-BE49-F238E27FC236}">
                <a16:creationId xmlns:a16="http://schemas.microsoft.com/office/drawing/2014/main" id="{68F8CCC3-AEF7-7244-AFAF-78F8172CDFF6}"/>
              </a:ext>
            </a:extLst>
          </p:cNvPr>
          <p:cNvSpPr txBox="1"/>
          <p:nvPr/>
        </p:nvSpPr>
        <p:spPr>
          <a:xfrm>
            <a:off x="1981200" y="3205628"/>
            <a:ext cx="447040" cy="769441"/>
          </a:xfrm>
          <a:prstGeom prst="rect">
            <a:avLst/>
          </a:prstGeom>
          <a:noFill/>
        </p:spPr>
        <p:txBody>
          <a:bodyPr wrap="square" rtlCol="0">
            <a:spAutoFit/>
          </a:bodyPr>
          <a:lstStyle/>
          <a:p>
            <a:r>
              <a:rPr lang="en-US" sz="4400" dirty="0">
                <a:solidFill>
                  <a:schemeClr val="bg1"/>
                </a:solidFill>
              </a:rPr>
              <a:t>2</a:t>
            </a:r>
          </a:p>
        </p:txBody>
      </p:sp>
      <p:sp>
        <p:nvSpPr>
          <p:cNvPr id="14" name="TextBox 13">
            <a:extLst>
              <a:ext uri="{FF2B5EF4-FFF2-40B4-BE49-F238E27FC236}">
                <a16:creationId xmlns:a16="http://schemas.microsoft.com/office/drawing/2014/main" id="{67DF392A-194E-06B5-07F6-0B7F6F530458}"/>
              </a:ext>
            </a:extLst>
          </p:cNvPr>
          <p:cNvSpPr txBox="1"/>
          <p:nvPr/>
        </p:nvSpPr>
        <p:spPr>
          <a:xfrm>
            <a:off x="1596136" y="4707515"/>
            <a:ext cx="447040" cy="769441"/>
          </a:xfrm>
          <a:prstGeom prst="rect">
            <a:avLst/>
          </a:prstGeom>
          <a:noFill/>
        </p:spPr>
        <p:txBody>
          <a:bodyPr wrap="square" rtlCol="0">
            <a:spAutoFit/>
          </a:bodyPr>
          <a:lstStyle/>
          <a:p>
            <a:r>
              <a:rPr lang="en-US" sz="4400" dirty="0">
                <a:solidFill>
                  <a:schemeClr val="bg1"/>
                </a:solidFill>
              </a:rPr>
              <a:t>3</a:t>
            </a:r>
          </a:p>
        </p:txBody>
      </p:sp>
      <p:sp>
        <p:nvSpPr>
          <p:cNvPr id="11" name="Oval 10">
            <a:extLst>
              <a:ext uri="{FF2B5EF4-FFF2-40B4-BE49-F238E27FC236}">
                <a16:creationId xmlns:a16="http://schemas.microsoft.com/office/drawing/2014/main" id="{F1C39AFD-0CFA-152D-5073-6F0CED078FC7}"/>
              </a:ext>
            </a:extLst>
          </p:cNvPr>
          <p:cNvSpPr/>
          <p:nvPr/>
        </p:nvSpPr>
        <p:spPr>
          <a:xfrm>
            <a:off x="1231845" y="1437004"/>
            <a:ext cx="1262790" cy="1262790"/>
          </a:xfrm>
          <a:prstGeom prst="ellipse">
            <a:avLst/>
          </a:prstGeom>
          <a:solidFill>
            <a:schemeClr val="accent4"/>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92327DE8-3354-D129-ACAF-BC0FAF1AC620}"/>
              </a:ext>
            </a:extLst>
          </p:cNvPr>
          <p:cNvSpPr/>
          <p:nvPr/>
        </p:nvSpPr>
        <p:spPr>
          <a:xfrm>
            <a:off x="1599064" y="2952352"/>
            <a:ext cx="1262790" cy="1262790"/>
          </a:xfrm>
          <a:prstGeom prst="ellipse">
            <a:avLst/>
          </a:prstGeom>
          <a:solidFill>
            <a:srgbClr val="FFFF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8252AE26-50C6-2850-A741-959F7EB6F151}"/>
              </a:ext>
            </a:extLst>
          </p:cNvPr>
          <p:cNvSpPr/>
          <p:nvPr/>
        </p:nvSpPr>
        <p:spPr>
          <a:xfrm>
            <a:off x="1231845" y="4467701"/>
            <a:ext cx="1262790" cy="1262790"/>
          </a:xfrm>
          <a:prstGeom prst="ellipse">
            <a:avLst/>
          </a:prstGeom>
          <a:solidFill>
            <a:srgbClr val="FF00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9FCFC5D7-16EC-B76F-EF73-4C079044E465}"/>
              </a:ext>
            </a:extLst>
          </p:cNvPr>
          <p:cNvSpPr txBox="1"/>
          <p:nvPr/>
        </p:nvSpPr>
        <p:spPr>
          <a:xfrm>
            <a:off x="1622443" y="4745371"/>
            <a:ext cx="447040" cy="769441"/>
          </a:xfrm>
          <a:prstGeom prst="rect">
            <a:avLst/>
          </a:prstGeom>
          <a:noFill/>
        </p:spPr>
        <p:txBody>
          <a:bodyPr wrap="square" rtlCol="0">
            <a:spAutoFit/>
          </a:bodyPr>
          <a:lstStyle/>
          <a:p>
            <a:r>
              <a:rPr lang="en-US" sz="4400" dirty="0">
                <a:solidFill>
                  <a:schemeClr val="bg1"/>
                </a:solidFill>
              </a:rPr>
              <a:t>3</a:t>
            </a:r>
          </a:p>
        </p:txBody>
      </p:sp>
      <p:sp>
        <p:nvSpPr>
          <p:cNvPr id="18" name="TextBox 17">
            <a:extLst>
              <a:ext uri="{FF2B5EF4-FFF2-40B4-BE49-F238E27FC236}">
                <a16:creationId xmlns:a16="http://schemas.microsoft.com/office/drawing/2014/main" id="{F3221664-4DD5-5834-FA67-93FE52430ABE}"/>
              </a:ext>
            </a:extLst>
          </p:cNvPr>
          <p:cNvSpPr txBox="1"/>
          <p:nvPr/>
        </p:nvSpPr>
        <p:spPr>
          <a:xfrm>
            <a:off x="1998363" y="3188620"/>
            <a:ext cx="447040" cy="769441"/>
          </a:xfrm>
          <a:prstGeom prst="rect">
            <a:avLst/>
          </a:prstGeom>
          <a:noFill/>
        </p:spPr>
        <p:txBody>
          <a:bodyPr wrap="square" rtlCol="0">
            <a:spAutoFit/>
          </a:bodyPr>
          <a:lstStyle/>
          <a:p>
            <a:r>
              <a:rPr lang="en-US" sz="4400" dirty="0"/>
              <a:t>2</a:t>
            </a:r>
          </a:p>
        </p:txBody>
      </p:sp>
      <p:sp>
        <p:nvSpPr>
          <p:cNvPr id="19" name="TextBox 18">
            <a:extLst>
              <a:ext uri="{FF2B5EF4-FFF2-40B4-BE49-F238E27FC236}">
                <a16:creationId xmlns:a16="http://schemas.microsoft.com/office/drawing/2014/main" id="{FE51D2FE-9A83-6D0A-910B-FE8F5562BC09}"/>
              </a:ext>
            </a:extLst>
          </p:cNvPr>
          <p:cNvSpPr txBox="1"/>
          <p:nvPr/>
        </p:nvSpPr>
        <p:spPr>
          <a:xfrm>
            <a:off x="1602123" y="1664288"/>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94208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Lethal Means Safety from a Distance</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B17844-4401-1C98-28B4-8FF33621ED12}"/>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4A4A9F-D995-C720-784C-2CE0113A3E59}"/>
              </a:ext>
            </a:extLst>
          </p:cNvPr>
          <p:cNvSpPr txBox="1"/>
          <p:nvPr/>
        </p:nvSpPr>
        <p:spPr>
          <a:xfrm>
            <a:off x="5715992" y="1502467"/>
            <a:ext cx="3090632" cy="4616648"/>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ased on the discussion we just had, what are some ways you can help other Soldiers or Circle of Support members with lethal means safety when you are not physically present?</a:t>
            </a: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p:txBody>
      </p:sp>
      <p:pic>
        <p:nvPicPr>
          <p:cNvPr id="12" name="Content Placeholder 11" descr="A person in military uniform holding a cell phone&#10;&#10;Description automatically generated">
            <a:extLst>
              <a:ext uri="{FF2B5EF4-FFF2-40B4-BE49-F238E27FC236}">
                <a16:creationId xmlns:a16="http://schemas.microsoft.com/office/drawing/2014/main" id="{33F1D6EE-791D-60D6-E43F-E5B0ACEAFC6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25891" y="1993361"/>
            <a:ext cx="4796447" cy="3597335"/>
          </a:xfrm>
        </p:spPr>
      </p:pic>
    </p:spTree>
    <p:extLst>
      <p:ext uri="{BB962C8B-B14F-4D97-AF65-F5344CB8AC3E}">
        <p14:creationId xmlns:p14="http://schemas.microsoft.com/office/powerpoint/2010/main" val="25815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461861-4BBB-E8B2-D98F-7A7370F8E2CC}"/>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11" name="Rectangle 10">
            <a:extLst>
              <a:ext uri="{FF2B5EF4-FFF2-40B4-BE49-F238E27FC236}">
                <a16:creationId xmlns:a16="http://schemas.microsoft.com/office/drawing/2014/main" id="{688C926E-32F5-5235-F863-35B6B2659102}"/>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92217FD7-F984-9AA6-DF29-7952CB2E439F}"/>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3" name="Picture 12">
            <a:extLst>
              <a:ext uri="{FF2B5EF4-FFF2-40B4-BE49-F238E27FC236}">
                <a16:creationId xmlns:a16="http://schemas.microsoft.com/office/drawing/2014/main" id="{4197BEA6-C4A0-CB58-F839-607EBC7775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A4FDF7A7-0A81-973C-FEDE-EBC8BF13799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76077A-D3E7-A066-0170-8695C5E5FE2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Have that Conversation </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EDB78D-4D77-992C-B796-559BCF909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5" y="1271143"/>
            <a:ext cx="9140490" cy="5208175"/>
          </a:xfrm>
          <a:prstGeom prst="rect">
            <a:avLst/>
          </a:prstGeom>
        </p:spPr>
      </p:pic>
      <p:sp>
        <p:nvSpPr>
          <p:cNvPr id="3" name="Content Placeholder 2">
            <a:extLst>
              <a:ext uri="{FF2B5EF4-FFF2-40B4-BE49-F238E27FC236}">
                <a16:creationId xmlns:a16="http://schemas.microsoft.com/office/drawing/2014/main" id="{5BF9AA07-9712-CD3D-1AD9-1E0A77877E70}"/>
              </a:ext>
            </a:extLst>
          </p:cNvPr>
          <p:cNvSpPr txBox="1">
            <a:spLocks/>
          </p:cNvSpPr>
          <p:nvPr/>
        </p:nvSpPr>
        <p:spPr bwMode="auto">
          <a:xfrm>
            <a:off x="5168901" y="1805578"/>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know someone who has not secured their lethal means. </a:t>
            </a:r>
            <a:endParaRPr lang="en-US" sz="1600" dirty="0">
              <a:solidFill>
                <a:schemeClr val="bg1"/>
              </a:solidFill>
              <a:latin typeface="Calibri" panose="020F0502020204030204" pitchFamily="34" charset="0"/>
              <a:cs typeface="Times New Roman" panose="02020603050405020304" pitchFamily="18" charset="0"/>
            </a:endParaRPr>
          </a:p>
          <a:p>
            <a:pPr>
              <a:spcBef>
                <a:spcPts val="600"/>
              </a:spcBef>
              <a:spcAft>
                <a:spcPts val="1200"/>
              </a:spcAft>
            </a:pPr>
            <a:r>
              <a:rPr lang="en-US" sz="1600" dirty="0">
                <a:solidFill>
                  <a:schemeClr val="bg1"/>
                </a:solidFill>
                <a:latin typeface="+mj-lt"/>
                <a:cs typeface="Times New Roman" panose="02020603050405020304" pitchFamily="18" charset="0"/>
              </a:rPr>
              <a:t>Demonstrate care by having that conversation with your friends and loved ones.</a:t>
            </a:r>
          </a:p>
          <a:p>
            <a:pPr>
              <a:spcBef>
                <a:spcPts val="600"/>
              </a:spcBef>
              <a:spcAft>
                <a:spcPts val="1200"/>
              </a:spcAft>
            </a:pPr>
            <a:r>
              <a:rPr lang="en-US" sz="1600" dirty="0">
                <a:solidFill>
                  <a:schemeClr val="bg1"/>
                </a:solidFill>
                <a:latin typeface="+mj-lt"/>
                <a:cs typeface="Times New Roman" panose="02020603050405020304" pitchFamily="18" charset="0"/>
              </a:rPr>
              <a:t>Lethal means safety plays an important role in suicide prevention and intervention.</a:t>
            </a:r>
          </a:p>
          <a:p>
            <a:pPr>
              <a:spcBef>
                <a:spcPts val="600"/>
              </a:spcBef>
              <a:spcAft>
                <a:spcPts val="1200"/>
              </a:spcAft>
            </a:pPr>
            <a:endParaRPr lang="en-US" sz="1600" dirty="0">
              <a:solidFill>
                <a:schemeClr val="bg1"/>
              </a:solidFill>
            </a:endParaRPr>
          </a:p>
        </p:txBody>
      </p:sp>
    </p:spTree>
    <p:extLst>
      <p:ext uri="{BB962C8B-B14F-4D97-AF65-F5344CB8AC3E}">
        <p14:creationId xmlns:p14="http://schemas.microsoft.com/office/powerpoint/2010/main" val="330379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20800"/>
            <a:ext cx="9144000" cy="5160432"/>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248" y="4533810"/>
            <a:ext cx="345246" cy="340722"/>
          </a:xfrm>
          <a:prstGeom prst="rect">
            <a:avLst/>
          </a:prstGeom>
        </p:spPr>
      </p:pic>
      <p:sp>
        <p:nvSpPr>
          <p:cNvPr id="18" name="Rectangle 17">
            <a:extLst>
              <a:ext uri="{FF2B5EF4-FFF2-40B4-BE49-F238E27FC236}">
                <a16:creationId xmlns:a16="http://schemas.microsoft.com/office/drawing/2014/main" id="{7BB38FDF-6C02-47DE-B983-A26F806D63EC}"/>
              </a:ext>
            </a:extLst>
          </p:cNvPr>
          <p:cNvSpPr/>
          <p:nvPr/>
        </p:nvSpPr>
        <p:spPr>
          <a:xfrm>
            <a:off x="6559464" y="5126490"/>
            <a:ext cx="1842855" cy="102539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29" name="TextBox 28">
            <a:extLst>
              <a:ext uri="{FF2B5EF4-FFF2-40B4-BE49-F238E27FC236}">
                <a16:creationId xmlns:a16="http://schemas.microsoft.com/office/drawing/2014/main" id="{75AE2224-BAE5-4B98-B0BC-009373D5DB20}"/>
              </a:ext>
            </a:extLst>
          </p:cNvPr>
          <p:cNvSpPr txBox="1"/>
          <p:nvPr/>
        </p:nvSpPr>
        <p:spPr>
          <a:xfrm>
            <a:off x="6632365" y="5225368"/>
            <a:ext cx="1812977" cy="830997"/>
          </a:xfrm>
          <a:prstGeom prst="rect">
            <a:avLst/>
          </a:prstGeom>
          <a:noFill/>
        </p:spPr>
        <p:txBody>
          <a:bodyPr wrap="square" rtlCol="0">
            <a:spAutoFit/>
          </a:bodyPr>
          <a:lstStyle/>
          <a:p>
            <a:r>
              <a:rPr lang="en-US" sz="1200" dirty="0">
                <a:latin typeface="Arial" panose="020B0604020202020204" pitchFamily="34" charset="0"/>
              </a:rPr>
              <a:t>How could a Soldier </a:t>
            </a:r>
            <a:r>
              <a:rPr lang="en-US" sz="1200" b="1" dirty="0">
                <a:latin typeface="Arial" panose="020B0604020202020204" pitchFamily="34" charset="0"/>
              </a:rPr>
              <a:t>leverage that value(s) </a:t>
            </a:r>
            <a:r>
              <a:rPr lang="en-US" sz="1200" dirty="0">
                <a:latin typeface="Arial" panose="020B0604020202020204" pitchFamily="34" charset="0"/>
              </a:rPr>
              <a:t>to help reduce suicide in the unit?</a:t>
            </a:r>
          </a:p>
        </p:txBody>
      </p:sp>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5576515"/>
            <a:ext cx="345246" cy="340722"/>
          </a:xfrm>
          <a:prstGeom prst="rect">
            <a:avLst/>
          </a:prstGeom>
        </p:spPr>
      </p:pic>
      <p:sp>
        <p:nvSpPr>
          <p:cNvPr id="49" name="Rectangle 48">
            <a:extLst>
              <a:ext uri="{FF2B5EF4-FFF2-40B4-BE49-F238E27FC236}">
                <a16:creationId xmlns:a16="http://schemas.microsoft.com/office/drawing/2014/main" id="{7BB38FDF-6C02-47DE-B983-A26F806D63EC}"/>
              </a:ext>
            </a:extLst>
          </p:cNvPr>
          <p:cNvSpPr/>
          <p:nvPr/>
        </p:nvSpPr>
        <p:spPr>
          <a:xfrm>
            <a:off x="6864627" y="4016111"/>
            <a:ext cx="1919537" cy="96201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50" name="TextBox 49">
            <a:extLst>
              <a:ext uri="{FF2B5EF4-FFF2-40B4-BE49-F238E27FC236}">
                <a16:creationId xmlns:a16="http://schemas.microsoft.com/office/drawing/2014/main" id="{75AE2224-BAE5-4B98-B0BC-009373D5DB20}"/>
              </a:ext>
            </a:extLst>
          </p:cNvPr>
          <p:cNvSpPr txBox="1"/>
          <p:nvPr/>
        </p:nvSpPr>
        <p:spPr>
          <a:xfrm>
            <a:off x="6911852" y="4072454"/>
            <a:ext cx="1872312" cy="830997"/>
          </a:xfrm>
          <a:prstGeom prst="rect">
            <a:avLst/>
          </a:prstGeom>
          <a:noFill/>
        </p:spPr>
        <p:txBody>
          <a:bodyPr wrap="square" rtlCol="0">
            <a:spAutoFit/>
          </a:bodyPr>
          <a:lstStyle/>
          <a:p>
            <a:r>
              <a:rPr lang="en-US" sz="1200" dirty="0">
                <a:latin typeface="Arial" panose="020B0604020202020204" pitchFamily="34" charset="0"/>
              </a:rPr>
              <a:t>Which </a:t>
            </a:r>
            <a:r>
              <a:rPr lang="en-US" sz="1200" b="1" dirty="0">
                <a:latin typeface="Arial" panose="020B0604020202020204" pitchFamily="34" charset="0"/>
              </a:rPr>
              <a:t>Army Value(s) </a:t>
            </a:r>
            <a:r>
              <a:rPr lang="en-US" sz="1200" dirty="0">
                <a:latin typeface="Arial" panose="020B0604020202020204" pitchFamily="34" charset="0"/>
              </a:rPr>
              <a:t>do you believe are most impactful to your role in preventing suicide?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pic>
        <p:nvPicPr>
          <p:cNvPr id="54" name="Picture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953" y="4831796"/>
            <a:ext cx="511257" cy="511257"/>
          </a:xfrm>
          <a:prstGeom prst="rect">
            <a:avLst/>
          </a:prstGeom>
          <a:effectLst>
            <a:outerShdw dist="25400" dir="2700000" algn="tl" rotWithShape="0">
              <a:prstClr val="black">
                <a:alpha val="15000"/>
              </a:prstClr>
            </a:outerShdw>
          </a:effectLst>
        </p:spPr>
      </p:pic>
      <p:sp>
        <p:nvSpPr>
          <p:cNvPr id="61" name="Rectangle 60">
            <a:extLst>
              <a:ext uri="{FF2B5EF4-FFF2-40B4-BE49-F238E27FC236}">
                <a16:creationId xmlns:a16="http://schemas.microsoft.com/office/drawing/2014/main" id="{20737131-D219-1DAD-110B-C525487A9DBA}"/>
              </a:ext>
            </a:extLst>
          </p:cNvPr>
          <p:cNvSpPr/>
          <p:nvPr/>
        </p:nvSpPr>
        <p:spPr>
          <a:xfrm>
            <a:off x="-59267" y="-45093"/>
            <a:ext cx="9398000" cy="136589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3">
            <a:extLst>
              <a:ext uri="{FF2B5EF4-FFF2-40B4-BE49-F238E27FC236}">
                <a16:creationId xmlns:a16="http://schemas.microsoft.com/office/drawing/2014/main" id="{FB4E2378-F6AB-6D54-A233-BE0213C850A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Suicide Prevention</a:t>
            </a:r>
          </a:p>
        </p:txBody>
      </p:sp>
      <p:grpSp>
        <p:nvGrpSpPr>
          <p:cNvPr id="63" name="Group 62">
            <a:extLst>
              <a:ext uri="{FF2B5EF4-FFF2-40B4-BE49-F238E27FC236}">
                <a16:creationId xmlns:a16="http://schemas.microsoft.com/office/drawing/2014/main" id="{FED4CF08-AA26-9AD4-0689-D3C60818B9FD}"/>
              </a:ext>
            </a:extLst>
          </p:cNvPr>
          <p:cNvGrpSpPr/>
          <p:nvPr/>
        </p:nvGrpSpPr>
        <p:grpSpPr>
          <a:xfrm>
            <a:off x="131197" y="430"/>
            <a:ext cx="9015516" cy="1060759"/>
            <a:chOff x="131197" y="430"/>
            <a:chExt cx="9015516" cy="1060759"/>
          </a:xfrm>
        </p:grpSpPr>
        <p:pic>
          <p:nvPicPr>
            <p:cNvPr id="64" name="Picture 63" descr="Logo&#10;&#10;Description automatically generated">
              <a:extLst>
                <a:ext uri="{FF2B5EF4-FFF2-40B4-BE49-F238E27FC236}">
                  <a16:creationId xmlns:a16="http://schemas.microsoft.com/office/drawing/2014/main" id="{5C531725-81E8-1008-46D7-DCB0C2B046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5" name="Picture 64" descr="Logo&#10;&#10;Description automatically generated">
              <a:extLst>
                <a:ext uri="{FF2B5EF4-FFF2-40B4-BE49-F238E27FC236}">
                  <a16:creationId xmlns:a16="http://schemas.microsoft.com/office/drawing/2014/main" id="{A986D166-6737-68FD-7836-8950F379AD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66" name="Picture 8">
            <a:extLst>
              <a:ext uri="{FF2B5EF4-FFF2-40B4-BE49-F238E27FC236}">
                <a16:creationId xmlns:a16="http://schemas.microsoft.com/office/drawing/2014/main" id="{30F25DE2-3D91-5453-7328-50CB31E732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4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276413"/>
            <a:ext cx="9143998" cy="5205982"/>
          </a:xfrm>
          <a:prstGeom prst="rect">
            <a:avLst/>
          </a:prstGeom>
        </p:spPr>
      </p:pic>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p:cNvSpPr/>
          <p:nvPr/>
        </p:nvSpPr>
        <p:spPr>
          <a:xfrm>
            <a:off x="5016500" y="2057399"/>
            <a:ext cx="285115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Ask, Care, Escort (ACE)</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31" name="Rectangle 30">
            <a:extLst>
              <a:ext uri="{FF2B5EF4-FFF2-40B4-BE49-F238E27FC236}">
                <a16:creationId xmlns:a16="http://schemas.microsoft.com/office/drawing/2014/main" id="{85E41F46-964E-B385-ADAC-3CCC3909B738}"/>
              </a:ext>
            </a:extLst>
          </p:cNvPr>
          <p:cNvSpPr/>
          <p:nvPr/>
        </p:nvSpPr>
        <p:spPr>
          <a:xfrm>
            <a:off x="-59267" y="-45093"/>
            <a:ext cx="9228389"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5ECE0B5A-D80C-0AE6-2DD4-63B1A42D4FE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35" name="Group 34">
            <a:extLst>
              <a:ext uri="{FF2B5EF4-FFF2-40B4-BE49-F238E27FC236}">
                <a16:creationId xmlns:a16="http://schemas.microsoft.com/office/drawing/2014/main" id="{6E872985-6663-D5DF-5660-AF31E85B688C}"/>
              </a:ext>
            </a:extLst>
          </p:cNvPr>
          <p:cNvGrpSpPr/>
          <p:nvPr/>
        </p:nvGrpSpPr>
        <p:grpSpPr>
          <a:xfrm>
            <a:off x="131197" y="430"/>
            <a:ext cx="9015516" cy="1060759"/>
            <a:chOff x="131197" y="430"/>
            <a:chExt cx="9015516" cy="1060759"/>
          </a:xfrm>
        </p:grpSpPr>
        <p:pic>
          <p:nvPicPr>
            <p:cNvPr id="36" name="Picture 35" descr="Logo&#10;&#10;Description automatically generated">
              <a:extLst>
                <a:ext uri="{FF2B5EF4-FFF2-40B4-BE49-F238E27FC236}">
                  <a16:creationId xmlns:a16="http://schemas.microsoft.com/office/drawing/2014/main" id="{DA1646A9-0300-E4D8-2B83-C7AE2F821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7" name="Picture 36" descr="Logo&#10;&#10;Description automatically generated">
              <a:extLst>
                <a:ext uri="{FF2B5EF4-FFF2-40B4-BE49-F238E27FC236}">
                  <a16:creationId xmlns:a16="http://schemas.microsoft.com/office/drawing/2014/main" id="{BA51CAFB-A66D-7742-0FA5-70F62AB128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8" name="Picture 8">
            <a:extLst>
              <a:ext uri="{FF2B5EF4-FFF2-40B4-BE49-F238E27FC236}">
                <a16:creationId xmlns:a16="http://schemas.microsoft.com/office/drawing/2014/main" id="{05BD02CF-DA09-5FD7-E5ED-27A58BA806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8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Risks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3" y="0"/>
            <a:ext cx="9137673" cy="6858000"/>
          </a:xfrm>
          <a:prstGeom prst="rect">
            <a:avLst/>
          </a:prstGeom>
        </p:spPr>
      </p:pic>
      <p:sp>
        <p:nvSpPr>
          <p:cNvPr id="5" name="TextBox 4"/>
          <p:cNvSpPr txBox="1"/>
          <p:nvPr/>
        </p:nvSpPr>
        <p:spPr>
          <a:xfrm>
            <a:off x="1202335" y="4260671"/>
            <a:ext cx="3291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General information (e.g., relationship or family status, hobbies)</a:t>
            </a:r>
          </a:p>
        </p:txBody>
      </p:sp>
      <p:sp>
        <p:nvSpPr>
          <p:cNvPr id="6" name="TextBox 5"/>
          <p:cNvSpPr txBox="1"/>
          <p:nvPr/>
        </p:nvSpPr>
        <p:spPr>
          <a:xfrm>
            <a:off x="1202335" y="3488638"/>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4" name="TextBox 3"/>
          <p:cNvSpPr txBox="1"/>
          <p:nvPr/>
        </p:nvSpPr>
        <p:spPr>
          <a:xfrm>
            <a:off x="1158334" y="2993604"/>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10" name="Rectangle 9">
            <a:extLst>
              <a:ext uri="{FF2B5EF4-FFF2-40B4-BE49-F238E27FC236}">
                <a16:creationId xmlns:a16="http://schemas.microsoft.com/office/drawing/2014/main" id="{92BF20F5-E176-4F40-B4BB-D8931849A102}"/>
              </a:ext>
            </a:extLst>
          </p:cNvPr>
          <p:cNvSpPr/>
          <p:nvPr/>
        </p:nvSpPr>
        <p:spPr>
          <a:xfrm>
            <a:off x="5360092" y="4570127"/>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453513" y="4667317"/>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Establish a Baseline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45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7254FF-C2CB-5F7E-FCCC-40B317CA41C4}"/>
              </a:ext>
            </a:extLst>
          </p:cNvPr>
          <p:cNvSpPr/>
          <p:nvPr/>
        </p:nvSpPr>
        <p:spPr>
          <a:xfrm>
            <a:off x="3935128" y="2305751"/>
            <a:ext cx="4776193" cy="95786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5936"/>
            <a:ext cx="9144000" cy="5707446"/>
          </a:xfrm>
          <a:prstGeom prst="rect">
            <a:avLst/>
          </a:prstGeom>
        </p:spPr>
      </p:pic>
      <p:sp>
        <p:nvSpPr>
          <p:cNvPr id="15" name="TextBox 14">
            <a:extLst>
              <a:ext uri="{FF2B5EF4-FFF2-40B4-BE49-F238E27FC236}">
                <a16:creationId xmlns:a16="http://schemas.microsoft.com/office/drawing/2014/main" id="{463CE7D2-CE32-4BDF-98E6-8C5F0CA5A68F}"/>
              </a:ext>
            </a:extLst>
          </p:cNvPr>
          <p:cNvSpPr txBox="1"/>
          <p:nvPr/>
        </p:nvSpPr>
        <p:spPr>
          <a:xfrm>
            <a:off x="4151467" y="1086575"/>
            <a:ext cx="4776193" cy="5570756"/>
          </a:xfrm>
          <a:prstGeom prst="rect">
            <a:avLst/>
          </a:prstGeom>
          <a:noFill/>
        </p:spPr>
        <p:txBody>
          <a:bodyPr wrap="square" rtlCol="0">
            <a:spAutoFit/>
          </a:bodyPr>
          <a:lstStyle/>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p>
          <a:p>
            <a:endParaRPr lang="en-US" dirty="0">
              <a:solidFill>
                <a:srgbClr val="222222"/>
              </a:solidFill>
              <a:latin typeface="+mj-lt"/>
            </a:endParaRPr>
          </a:p>
          <a:p>
            <a:endParaRPr lang="en-US" dirty="0">
              <a:solidFill>
                <a:srgbClr val="222222"/>
              </a:solidFill>
              <a:latin typeface="+mj-lt"/>
            </a:endParaRPr>
          </a:p>
          <a:p>
            <a:r>
              <a:rPr lang="en-US" dirty="0">
                <a:solidFill>
                  <a:srgbClr val="222222"/>
                </a:solidFill>
                <a:latin typeface="+mj-lt"/>
              </a:rPr>
              <a:t>What are some examples of protective factors that can help offset or mitigate risk?</a:t>
            </a:r>
            <a:endParaRPr lang="en-US" dirty="0">
              <a:latin typeface="+mj-lt"/>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unit cohesion</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2DDC6BB-803F-5991-A04E-6188DCE164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2985" y="2066275"/>
            <a:ext cx="511257" cy="511257"/>
          </a:xfrm>
          <a:prstGeom prst="rect">
            <a:avLst/>
          </a:prstGeom>
          <a:effectLst>
            <a:outerShdw dist="25400" dir="2700000" algn="tl" rotWithShape="0">
              <a:prstClr val="black">
                <a:alpha val="15000"/>
              </a:prstClr>
            </a:outerShdw>
          </a:effectLst>
        </p:spPr>
      </p:pic>
    </p:spTree>
    <p:extLst>
      <p:ext uri="{BB962C8B-B14F-4D97-AF65-F5344CB8AC3E}">
        <p14:creationId xmlns:p14="http://schemas.microsoft.com/office/powerpoint/2010/main" val="266272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560" y="1573566"/>
            <a:ext cx="7071823" cy="3328634"/>
          </a:xfrm>
          <a:prstGeom prst="rect">
            <a:avLst/>
          </a:prstGeom>
        </p:spPr>
      </p:pic>
      <p:sp>
        <p:nvSpPr>
          <p:cNvPr id="14" name="TextBox 13"/>
          <p:cNvSpPr txBox="1"/>
          <p:nvPr/>
        </p:nvSpPr>
        <p:spPr>
          <a:xfrm>
            <a:off x="1240084" y="3768735"/>
            <a:ext cx="1780518" cy="1246495"/>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a:p>
            <a:pPr algn="ctr"/>
            <a:endParaRPr lang="en-US" sz="1500" dirty="0">
              <a:solidFill>
                <a:schemeClr val="bg1"/>
              </a:solidFill>
            </a:endParaRPr>
          </a:p>
        </p:txBody>
      </p:sp>
      <p:sp>
        <p:nvSpPr>
          <p:cNvPr id="15" name="TextBox 14"/>
          <p:cNvSpPr txBox="1"/>
          <p:nvPr/>
        </p:nvSpPr>
        <p:spPr>
          <a:xfrm>
            <a:off x="3503488" y="3766191"/>
            <a:ext cx="1904549"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pPr algn="ctr"/>
            <a:endParaRPr lang="en-US" sz="1500" dirty="0">
              <a:solidFill>
                <a:schemeClr val="bg1"/>
              </a:solidFill>
            </a:endParaRPr>
          </a:p>
        </p:txBody>
      </p:sp>
      <p:sp>
        <p:nvSpPr>
          <p:cNvPr id="16" name="TextBox 15"/>
          <p:cNvSpPr txBox="1"/>
          <p:nvPr/>
        </p:nvSpPr>
        <p:spPr>
          <a:xfrm>
            <a:off x="5814718" y="3775571"/>
            <a:ext cx="1904549"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pPr algn="ctr"/>
            <a:endParaRPr lang="en-US" sz="1500" dirty="0">
              <a:solidFill>
                <a:schemeClr val="bg1"/>
              </a:solidFill>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cxnSp>
        <p:nvCxnSpPr>
          <p:cNvPr id="7" name="Straight Connector 6"/>
          <p:cNvCxnSpPr>
            <a:cxnSpLocks/>
          </p:cNvCxnSpPr>
          <p:nvPr/>
        </p:nvCxnSpPr>
        <p:spPr>
          <a:xfrm>
            <a:off x="1240084" y="3716266"/>
            <a:ext cx="187759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50348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81471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enhance protective factors within your unit?</a:t>
            </a: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3" name="Rectangle 2">
            <a:extLst>
              <a:ext uri="{FF2B5EF4-FFF2-40B4-BE49-F238E27FC236}">
                <a16:creationId xmlns:a16="http://schemas.microsoft.com/office/drawing/2014/main" id="{78B6F02E-D1CD-7223-A891-8ECC3E4FF084}"/>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8C76E23-29FB-1310-C701-39B600FD66C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Strengthen Protective Factors</a:t>
            </a:r>
          </a:p>
        </p:txBody>
      </p:sp>
      <p:grpSp>
        <p:nvGrpSpPr>
          <p:cNvPr id="6" name="Group 5">
            <a:extLst>
              <a:ext uri="{FF2B5EF4-FFF2-40B4-BE49-F238E27FC236}">
                <a16:creationId xmlns:a16="http://schemas.microsoft.com/office/drawing/2014/main" id="{FA189317-17BF-3375-D239-7575E868B0E5}"/>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3DFF404A-415A-D0B5-7528-C0BAA973CC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94CE8898-DD90-4ABC-052D-B04071B1E6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BECF788-1C46-9940-9558-8A1D09EA30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50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8407"/>
            <a:ext cx="9144000" cy="5707446"/>
          </a:xfrm>
          <a:prstGeom prst="rect">
            <a:avLst/>
          </a:prstGeom>
        </p:spPr>
      </p:pic>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5" name="Rectangle 4"/>
          <p:cNvSpPr/>
          <p:nvPr/>
        </p:nvSpPr>
        <p:spPr>
          <a:xfrm>
            <a:off x="4345989" y="1937205"/>
            <a:ext cx="4067762" cy="3123932"/>
          </a:xfrm>
          <a:prstGeom prst="rect">
            <a:avLst/>
          </a:prstGeom>
        </p:spPr>
        <p:txBody>
          <a:bodyPr wrap="square">
            <a:spAutoFit/>
          </a:bodyPr>
          <a:lstStyle/>
          <a:p>
            <a:pPr lvl="0" defTabSz="914400" eaLnBrk="0" fontAlgn="base" hangingPunct="0">
              <a:spcBef>
                <a:spcPts val="1200"/>
              </a:spcBef>
              <a:spcAft>
                <a:spcPts val="600"/>
              </a:spcAft>
              <a:defRPr/>
            </a:pPr>
            <a:r>
              <a:rPr lang="en-US" dirty="0">
                <a:solidFill>
                  <a:srgbClr val="222222"/>
                </a:solidFill>
                <a:latin typeface="Arial" panose="020B0604020202020204" pitchFamily="34" charset="0"/>
                <a:cs typeface="Arial" panose="020B0604020202020204" pitchFamily="34" charset="0"/>
              </a:rPr>
              <a:t>Y</a:t>
            </a:r>
            <a:r>
              <a:rPr lang="en-US" sz="1800" b="0" baseline="0" dirty="0">
                <a:solidFill>
                  <a:srgbClr val="222222"/>
                </a:solidFill>
                <a:latin typeface="Arial" panose="020B0604020202020204" pitchFamily="34" charset="0"/>
                <a:cs typeface="Arial" panose="020B0604020202020204" pitchFamily="34" charset="0"/>
              </a:rPr>
              <a:t>ou have likely developed </a:t>
            </a:r>
            <a:r>
              <a:rPr lang="en-US" sz="1800" b="1" baseline="0" dirty="0">
                <a:solidFill>
                  <a:srgbClr val="222222"/>
                </a:solidFill>
                <a:latin typeface="Arial" panose="020B0604020202020204" pitchFamily="34" charset="0"/>
                <a:cs typeface="Arial" panose="020B0604020202020204" pitchFamily="34" charset="0"/>
              </a:rPr>
              <a:t>skills, strengths,</a:t>
            </a:r>
            <a:r>
              <a:rPr lang="en-US" sz="1800" b="0" baseline="0" dirty="0">
                <a:solidFill>
                  <a:srgbClr val="222222"/>
                </a:solidFill>
                <a:latin typeface="Arial" panose="020B0604020202020204" pitchFamily="34" charset="0"/>
                <a:cs typeface="Arial" panose="020B0604020202020204" pitchFamily="34" charset="0"/>
              </a:rPr>
              <a:t> and </a:t>
            </a:r>
            <a:r>
              <a:rPr lang="en-US" sz="1800" b="1" baseline="0" dirty="0">
                <a:solidFill>
                  <a:srgbClr val="222222"/>
                </a:solidFill>
                <a:latin typeface="Arial" panose="020B0604020202020204" pitchFamily="34" charset="0"/>
                <a:cs typeface="Arial" panose="020B0604020202020204" pitchFamily="34" charset="0"/>
              </a:rPr>
              <a:t>utilized resources </a:t>
            </a:r>
            <a:r>
              <a:rPr lang="en-US" sz="1800" b="0" baseline="0" dirty="0">
                <a:solidFill>
                  <a:srgbClr val="222222"/>
                </a:solidFill>
                <a:latin typeface="Arial" panose="020B0604020202020204" pitchFamily="34" charset="0"/>
                <a:cs typeface="Arial" panose="020B0604020202020204" pitchFamily="34" charset="0"/>
              </a:rPr>
              <a:t>that help you to effectively cope with and overcome challenges. </a:t>
            </a: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05032"/>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3.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0</TotalTime>
  <Words>8281</Words>
  <Application>Microsoft Office PowerPoint</Application>
  <PresentationFormat>On-screen Show (4:3)</PresentationFormat>
  <Paragraphs>1872</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Courier New</vt:lpstr>
      <vt:lpstr>Garamond</vt:lpstr>
      <vt:lpstr>Impact</vt:lpstr>
      <vt:lpstr>Verdana</vt:lpstr>
      <vt:lpstr>R2_Master_Template</vt:lpstr>
      <vt:lpstr>PowerPoint Presentation</vt:lpstr>
      <vt:lpstr>PowerPoint Presentation</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99</cp:revision>
  <dcterms:created xsi:type="dcterms:W3CDTF">2023-08-30T17:27:37Z</dcterms:created>
  <dcterms:modified xsi:type="dcterms:W3CDTF">2025-09-09T15:28:51Z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